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null)" ContentType="image/x-emf"/>
  <Default Extension="wdp" ContentType="image/vnd.ms-photo"/>
  <Default Extension="tiff" ContentType="image/tiff"/>
  <Default Extension="tif" ContentType="image/t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2"/>
  </p:notesMasterIdLst>
  <p:handoutMasterIdLst>
    <p:handoutMasterId r:id="rId43"/>
  </p:handoutMasterIdLst>
  <p:sldIdLst>
    <p:sldId id="476" r:id="rId2"/>
    <p:sldId id="309" r:id="rId3"/>
    <p:sldId id="311" r:id="rId4"/>
    <p:sldId id="580" r:id="rId5"/>
    <p:sldId id="266" r:id="rId6"/>
    <p:sldId id="267" r:id="rId7"/>
    <p:sldId id="586" r:id="rId8"/>
    <p:sldId id="587" r:id="rId9"/>
    <p:sldId id="274" r:id="rId10"/>
    <p:sldId id="588" r:id="rId11"/>
    <p:sldId id="606" r:id="rId12"/>
    <p:sldId id="528" r:id="rId13"/>
    <p:sldId id="628" r:id="rId14"/>
    <p:sldId id="593" r:id="rId15"/>
    <p:sldId id="594" r:id="rId16"/>
    <p:sldId id="595" r:id="rId17"/>
    <p:sldId id="629" r:id="rId18"/>
    <p:sldId id="622" r:id="rId19"/>
    <p:sldId id="623" r:id="rId20"/>
    <p:sldId id="624" r:id="rId21"/>
    <p:sldId id="283" r:id="rId22"/>
    <p:sldId id="625" r:id="rId23"/>
    <p:sldId id="626" r:id="rId24"/>
    <p:sldId id="286" r:id="rId25"/>
    <p:sldId id="596" r:id="rId26"/>
    <p:sldId id="600" r:id="rId27"/>
    <p:sldId id="630" r:id="rId28"/>
    <p:sldId id="631" r:id="rId29"/>
    <p:sldId id="598" r:id="rId30"/>
    <p:sldId id="601" r:id="rId31"/>
    <p:sldId id="632" r:id="rId32"/>
    <p:sldId id="602" r:id="rId33"/>
    <p:sldId id="633" r:id="rId34"/>
    <p:sldId id="634" r:id="rId35"/>
    <p:sldId id="612" r:id="rId36"/>
    <p:sldId id="293" r:id="rId37"/>
    <p:sldId id="278" r:id="rId38"/>
    <p:sldId id="279" r:id="rId39"/>
    <p:sldId id="282" r:id="rId40"/>
    <p:sldId id="257"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orsetti, James A. (GSFC-5510)" initials="CJA(" lastIdx="1"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B050"/>
    <a:srgbClr val="132FC2"/>
    <a:srgbClr val="0070C0"/>
    <a:srgbClr val="FF0000"/>
    <a:srgbClr val="A6A6A6"/>
    <a:srgbClr val="BDD7EE"/>
    <a:srgbClr val="000000"/>
    <a:srgbClr val="C5E0B4"/>
    <a:srgbClr val="BD03BD"/>
    <a:srgbClr val="92ABF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500" autoAdjust="0"/>
    <p:restoredTop sz="89299" autoAdjust="0"/>
  </p:normalViewPr>
  <p:slideViewPr>
    <p:cSldViewPr snapToGrid="0">
      <p:cViewPr varScale="1">
        <p:scale>
          <a:sx n="77" d="100"/>
          <a:sy n="77" d="100"/>
        </p:scale>
        <p:origin x="624" y="192"/>
      </p:cViewPr>
      <p:guideLst>
        <p:guide orient="horz" pos="2160"/>
        <p:guide pos="3840"/>
      </p:guideLst>
    </p:cSldViewPr>
  </p:slideViewPr>
  <p:outlineViewPr>
    <p:cViewPr>
      <p:scale>
        <a:sx n="33" d="100"/>
        <a:sy n="33" d="100"/>
      </p:scale>
      <p:origin x="0" y="-1392"/>
    </p:cViewPr>
  </p:outlin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handoutMaster" Target="handoutMasters/handoutMaster1.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E0253FA5-DB0E-E244-B1B1-34D5531DF13E}" type="datetimeFigureOut">
              <a:rPr lang="en-US" smtClean="0"/>
              <a:t>10/2/18</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E8019D09-D6AB-B943-B42D-5F27265CFBB6}" type="slidenum">
              <a:rPr lang="en-US" smtClean="0"/>
              <a:t>‹#›</a:t>
            </a:fld>
            <a:endParaRPr lang="en-US"/>
          </a:p>
        </p:txBody>
      </p:sp>
    </p:spTree>
    <p:extLst>
      <p:ext uri="{BB962C8B-B14F-4D97-AF65-F5344CB8AC3E}">
        <p14:creationId xmlns:p14="http://schemas.microsoft.com/office/powerpoint/2010/main" val="205361214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4606E1-70F2-4E01-B626-B7DC7927EB90}" type="datetimeFigureOut">
              <a:rPr lang="en-US" smtClean="0"/>
              <a:t>10/2/18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F2688B8-2D19-435B-836E-41C98CFEE53F}" type="slidenum">
              <a:rPr lang="en-US" smtClean="0"/>
              <a:t>‹#›</a:t>
            </a:fld>
            <a:endParaRPr lang="en-US"/>
          </a:p>
        </p:txBody>
      </p:sp>
    </p:spTree>
    <p:extLst>
      <p:ext uri="{BB962C8B-B14F-4D97-AF65-F5344CB8AC3E}">
        <p14:creationId xmlns:p14="http://schemas.microsoft.com/office/powerpoint/2010/main" val="2967797200"/>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With sensitive mid-infrared transit spectroscopy, OST will measure biosignatures, including ozone, carbon-dioxide, water, and methane in the atmospheres of Earth-sized habitable exoplanets.</a:t>
            </a:r>
          </a:p>
          <a:p>
            <a:endParaRPr lang="en-US" dirty="0"/>
          </a:p>
          <a:p>
            <a:r>
              <a:rPr lang="en-US" i="1" dirty="0"/>
              <a:t>With the sensitive and high-resolution far-IR spectroscopy OST will map the water trail in our Galaxy.</a:t>
            </a:r>
            <a:endParaRPr lang="en-US" dirty="0"/>
          </a:p>
          <a:p>
            <a:endParaRPr lang="en-US" dirty="0"/>
          </a:p>
          <a:p>
            <a:r>
              <a:rPr lang="en-US" i="1" dirty="0"/>
              <a:t>OST will spectroscopically 3D map wide extragalactic fields to measure simultaneously properties of growing super-massive blackholes and their galaxy hosts across cosmic time.</a:t>
            </a:r>
            <a:endParaRPr lang="en-US" dirty="0"/>
          </a:p>
        </p:txBody>
      </p:sp>
      <p:sp>
        <p:nvSpPr>
          <p:cNvPr id="4" name="Slide Number Placeholder 3"/>
          <p:cNvSpPr>
            <a:spLocks noGrp="1"/>
          </p:cNvSpPr>
          <p:nvPr>
            <p:ph type="sldNum" sz="quarter" idx="10"/>
          </p:nvPr>
        </p:nvSpPr>
        <p:spPr/>
        <p:txBody>
          <a:bodyPr/>
          <a:lstStyle/>
          <a:p>
            <a:fld id="{BF2688B8-2D19-435B-836E-41C98CFEE53F}" type="slidenum">
              <a:rPr lang="en-US" smtClean="0"/>
              <a:t>4</a:t>
            </a:fld>
            <a:endParaRPr lang="en-US"/>
          </a:p>
        </p:txBody>
      </p:sp>
    </p:spTree>
    <p:extLst>
      <p:ext uri="{BB962C8B-B14F-4D97-AF65-F5344CB8AC3E}">
        <p14:creationId xmlns:p14="http://schemas.microsoft.com/office/powerpoint/2010/main" val="42223126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0000"/>
                </a:solidFill>
                <a:latin typeface="Helvetica" pitchFamily="2" charset="0"/>
                <a:ea typeface="Arial" panose="020B0604020202020204" pitchFamily="34" charset="0"/>
              </a:rPr>
              <a:t>In sources with strong outflows the emission and absorption components are separated by ~1000 km/s with absorption depths of ~20%.  This sets a lower limit on the spectral resolving power of R~300, the sensitivity of 1E-21 W/m^2 at 100 microns, and the long wavelength cutoff of 600 microns.  The figure shows a simulated OST/OSS spectrum for a 1hr integration on </a:t>
            </a:r>
            <a:r>
              <a:rPr lang="en-US" sz="1200" dirty="0" err="1">
                <a:solidFill>
                  <a:srgbClr val="000000"/>
                </a:solidFill>
                <a:latin typeface="Helvetica" pitchFamily="2" charset="0"/>
                <a:ea typeface="Arial" panose="020B0604020202020204" pitchFamily="34" charset="0"/>
              </a:rPr>
              <a:t>Mrk</a:t>
            </a:r>
            <a:r>
              <a:rPr lang="en-US" sz="1200" dirty="0">
                <a:solidFill>
                  <a:srgbClr val="000000"/>
                </a:solidFill>
                <a:latin typeface="Helvetica" pitchFamily="2" charset="0"/>
                <a:ea typeface="Arial" panose="020B0604020202020204" pitchFamily="34" charset="0"/>
              </a:rPr>
              <a:t> 231 at z=2, 3, and 4 – comparable to the depth in a deep, 2 sq. deg. OST/OSS survey</a:t>
            </a:r>
            <a:endParaRPr lang="en-US" sz="1200" dirty="0">
              <a:effectLst/>
              <a:latin typeface="Arial" panose="020B0604020202020204" pitchFamily="34" charset="0"/>
              <a:ea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BF2688B8-2D19-435B-836E-41C98CFEE53F}" type="slidenum">
              <a:rPr lang="en-US" smtClean="0"/>
              <a:t>33</a:t>
            </a:fld>
            <a:endParaRPr lang="en-US"/>
          </a:p>
        </p:txBody>
      </p:sp>
    </p:spTree>
    <p:extLst>
      <p:ext uri="{BB962C8B-B14F-4D97-AF65-F5344CB8AC3E}">
        <p14:creationId xmlns:p14="http://schemas.microsoft.com/office/powerpoint/2010/main" val="3190399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With sensitive mid-infrared transit spectroscopy, OST will measure biosignatures, including ozone, carbon-dioxide, water, and methane in the atmospheres of Earth-sized habitable exoplanets.</a:t>
            </a:r>
          </a:p>
          <a:p>
            <a:endParaRPr lang="en-US" dirty="0"/>
          </a:p>
          <a:p>
            <a:r>
              <a:rPr lang="en-US" i="1" dirty="0"/>
              <a:t>With the sensitive and high-resolution far-IR spectroscopy OST will map the water trail in our Galaxy.</a:t>
            </a:r>
            <a:endParaRPr lang="en-US" dirty="0"/>
          </a:p>
          <a:p>
            <a:endParaRPr lang="en-US" dirty="0"/>
          </a:p>
          <a:p>
            <a:r>
              <a:rPr lang="en-US" i="1" dirty="0"/>
              <a:t>OST will spectroscopically 3D map wide extragalactic fields to measure simultaneously properties of growing super-massive blackholes and their galaxy hosts across cosmic time.</a:t>
            </a:r>
            <a:endParaRPr lang="en-US" dirty="0"/>
          </a:p>
        </p:txBody>
      </p:sp>
      <p:sp>
        <p:nvSpPr>
          <p:cNvPr id="4" name="Slide Number Placeholder 3"/>
          <p:cNvSpPr>
            <a:spLocks noGrp="1"/>
          </p:cNvSpPr>
          <p:nvPr>
            <p:ph type="sldNum" sz="quarter" idx="10"/>
          </p:nvPr>
        </p:nvSpPr>
        <p:spPr/>
        <p:txBody>
          <a:bodyPr/>
          <a:lstStyle/>
          <a:p>
            <a:fld id="{BF2688B8-2D19-435B-836E-41C98CFEE53F}" type="slidenum">
              <a:rPr lang="en-US" smtClean="0"/>
              <a:t>34</a:t>
            </a:fld>
            <a:endParaRPr lang="en-US"/>
          </a:p>
        </p:txBody>
      </p:sp>
    </p:spTree>
    <p:extLst>
      <p:ext uri="{BB962C8B-B14F-4D97-AF65-F5344CB8AC3E}">
        <p14:creationId xmlns:p14="http://schemas.microsoft.com/office/powerpoint/2010/main" val="22193690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*JWST will </a:t>
            </a:r>
            <a:r>
              <a:rPr lang="en-US" b="1" dirty="0"/>
              <a:t>not</a:t>
            </a:r>
            <a:r>
              <a:rPr lang="en-US" dirty="0"/>
              <a:t> detect biosignatures (CH4 + O3) in an Earth-like atmosphere</a:t>
            </a:r>
          </a:p>
        </p:txBody>
      </p:sp>
      <p:sp>
        <p:nvSpPr>
          <p:cNvPr id="4" name="Slide Number Placeholder 3"/>
          <p:cNvSpPr>
            <a:spLocks noGrp="1"/>
          </p:cNvSpPr>
          <p:nvPr>
            <p:ph type="sldNum" sz="quarter" idx="10"/>
          </p:nvPr>
        </p:nvSpPr>
        <p:spPr/>
        <p:txBody>
          <a:bodyPr/>
          <a:lstStyle/>
          <a:p>
            <a:fld id="{5F915B3A-304F-C244-8180-F326BB8D31D8}" type="slidenum">
              <a:rPr lang="en-US" smtClean="0"/>
              <a:t>36</a:t>
            </a:fld>
            <a:endParaRPr lang="en-US"/>
          </a:p>
        </p:txBody>
      </p:sp>
    </p:spTree>
    <p:extLst>
      <p:ext uri="{BB962C8B-B14F-4D97-AF65-F5344CB8AC3E}">
        <p14:creationId xmlns:p14="http://schemas.microsoft.com/office/powerpoint/2010/main" val="5936234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*Mass radius diagram of TRAPPIST-1 system</a:t>
            </a:r>
          </a:p>
          <a:p>
            <a:r>
              <a:rPr lang="en-US" dirty="0"/>
              <a:t>*Dashed/dotted curves track relation for various compositions</a:t>
            </a:r>
          </a:p>
          <a:p>
            <a:r>
              <a:rPr lang="en-US" dirty="0"/>
              <a:t>*Most TRAPPIST-1 planets are consistent with having volatile-rich atmospheres</a:t>
            </a:r>
          </a:p>
        </p:txBody>
      </p:sp>
      <p:sp>
        <p:nvSpPr>
          <p:cNvPr id="4" name="Slide Number Placeholder 3"/>
          <p:cNvSpPr>
            <a:spLocks noGrp="1"/>
          </p:cNvSpPr>
          <p:nvPr>
            <p:ph type="sldNum" sz="quarter" idx="10"/>
          </p:nvPr>
        </p:nvSpPr>
        <p:spPr/>
        <p:txBody>
          <a:bodyPr/>
          <a:lstStyle/>
          <a:p>
            <a:fld id="{5F915B3A-304F-C244-8180-F326BB8D31D8}" type="slidenum">
              <a:rPr lang="en-US" smtClean="0"/>
              <a:t>37</a:t>
            </a:fld>
            <a:endParaRPr lang="en-US"/>
          </a:p>
        </p:txBody>
      </p:sp>
    </p:spTree>
    <p:extLst>
      <p:ext uri="{BB962C8B-B14F-4D97-AF65-F5344CB8AC3E}">
        <p14:creationId xmlns:p14="http://schemas.microsoft.com/office/powerpoint/2010/main" val="12876848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F915B3A-304F-C244-8180-F326BB8D31D8}" type="slidenum">
              <a:rPr lang="en-US" smtClean="0"/>
              <a:t>38</a:t>
            </a:fld>
            <a:endParaRPr lang="en-US"/>
          </a:p>
        </p:txBody>
      </p:sp>
    </p:spTree>
    <p:extLst>
      <p:ext uri="{BB962C8B-B14F-4D97-AF65-F5344CB8AC3E}">
        <p14:creationId xmlns:p14="http://schemas.microsoft.com/office/powerpoint/2010/main" val="19058658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F915B3A-304F-C244-8180-F326BB8D31D8}" type="slidenum">
              <a:rPr lang="en-US" smtClean="0"/>
              <a:t>39</a:t>
            </a:fld>
            <a:endParaRPr lang="en-US"/>
          </a:p>
        </p:txBody>
      </p:sp>
    </p:spTree>
    <p:extLst>
      <p:ext uri="{BB962C8B-B14F-4D97-AF65-F5344CB8AC3E}">
        <p14:creationId xmlns:p14="http://schemas.microsoft.com/office/powerpoint/2010/main" val="1828812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*Wedding cake strategy, alien life is the prize on top</a:t>
            </a:r>
          </a:p>
          <a:p>
            <a:r>
              <a:rPr lang="en-US" dirty="0"/>
              <a:t>*Tier 1: non-flat transmission spectra</a:t>
            </a:r>
          </a:p>
          <a:p>
            <a:r>
              <a:rPr lang="en-US" dirty="0"/>
              <a:t>*Tier 2: liquid water from emission spectra</a:t>
            </a:r>
          </a:p>
          <a:p>
            <a:r>
              <a:rPr lang="en-US" dirty="0"/>
              <a:t>*Tier 3: biosignatures from transmission spectra</a:t>
            </a:r>
          </a:p>
        </p:txBody>
      </p:sp>
      <p:sp>
        <p:nvSpPr>
          <p:cNvPr id="4" name="Slide Number Placeholder 3"/>
          <p:cNvSpPr>
            <a:spLocks noGrp="1"/>
          </p:cNvSpPr>
          <p:nvPr>
            <p:ph type="sldNum" sz="quarter" idx="10"/>
          </p:nvPr>
        </p:nvSpPr>
        <p:spPr/>
        <p:txBody>
          <a:bodyPr/>
          <a:lstStyle/>
          <a:p>
            <a:fld id="{5F915B3A-304F-C244-8180-F326BB8D31D8}" type="slidenum">
              <a:rPr lang="en-US" smtClean="0"/>
              <a:t>40</a:t>
            </a:fld>
            <a:endParaRPr lang="en-US"/>
          </a:p>
        </p:txBody>
      </p:sp>
    </p:spTree>
    <p:extLst>
      <p:ext uri="{BB962C8B-B14F-4D97-AF65-F5344CB8AC3E}">
        <p14:creationId xmlns:p14="http://schemas.microsoft.com/office/powerpoint/2010/main" val="22942319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common are life bearing planets around M dwarfs?</a:t>
            </a:r>
          </a:p>
        </p:txBody>
      </p:sp>
      <p:sp>
        <p:nvSpPr>
          <p:cNvPr id="4" name="Slide Number Placeholder 3"/>
          <p:cNvSpPr>
            <a:spLocks noGrp="1"/>
          </p:cNvSpPr>
          <p:nvPr>
            <p:ph type="sldNum" sz="quarter" idx="10"/>
          </p:nvPr>
        </p:nvSpPr>
        <p:spPr/>
        <p:txBody>
          <a:bodyPr/>
          <a:lstStyle/>
          <a:p>
            <a:fld id="{5F915B3A-304F-C244-8180-F326BB8D31D8}" type="slidenum">
              <a:rPr lang="en-US" smtClean="0"/>
              <a:t>5</a:t>
            </a:fld>
            <a:endParaRPr lang="en-US"/>
          </a:p>
        </p:txBody>
      </p:sp>
    </p:spTree>
    <p:extLst>
      <p:ext uri="{BB962C8B-B14F-4D97-AF65-F5344CB8AC3E}">
        <p14:creationId xmlns:p14="http://schemas.microsoft.com/office/powerpoint/2010/main" val="24235229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*Transit = planet passes in front of star</a:t>
            </a:r>
          </a:p>
          <a:p>
            <a:r>
              <a:rPr lang="en-US" dirty="0"/>
              <a:t>*Eclipse = planet passes behind star</a:t>
            </a:r>
          </a:p>
          <a:p>
            <a:r>
              <a:rPr lang="en-US" dirty="0"/>
              <a:t>*Phase curve = complete orbit</a:t>
            </a:r>
          </a:p>
        </p:txBody>
      </p:sp>
      <p:sp>
        <p:nvSpPr>
          <p:cNvPr id="4" name="Slide Number Placeholder 3"/>
          <p:cNvSpPr>
            <a:spLocks noGrp="1"/>
          </p:cNvSpPr>
          <p:nvPr>
            <p:ph type="sldNum" sz="quarter" idx="10"/>
          </p:nvPr>
        </p:nvSpPr>
        <p:spPr/>
        <p:txBody>
          <a:bodyPr/>
          <a:lstStyle/>
          <a:p>
            <a:fld id="{5F915B3A-304F-C244-8180-F326BB8D31D8}" type="slidenum">
              <a:rPr lang="en-US" smtClean="0"/>
              <a:t>6</a:t>
            </a:fld>
            <a:endParaRPr lang="en-US"/>
          </a:p>
        </p:txBody>
      </p:sp>
    </p:spTree>
    <p:extLst>
      <p:ext uri="{BB962C8B-B14F-4D97-AF65-F5344CB8AC3E}">
        <p14:creationId xmlns:p14="http://schemas.microsoft.com/office/powerpoint/2010/main" val="38665566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r>
              <a:rPr lang="en-US" b="0" dirty="0"/>
              <a:t>Plot shows spectral radiance of blackbodies at various temperatures</a:t>
            </a:r>
          </a:p>
          <a:p>
            <a:r>
              <a:rPr lang="en-US" b="0" dirty="0"/>
              <a:t>*Emission peaks at ~1.2 µm for M8 star and 8-10 µm for HZ planet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a:t>
            </a:r>
            <a:r>
              <a:rPr lang="en-US" sz="1200" b="0" kern="1200" dirty="0">
                <a:solidFill>
                  <a:schemeClr val="tx1"/>
                </a:solidFill>
                <a:effectLst/>
                <a:latin typeface="+mn-lt"/>
                <a:ea typeface="+mn-ea"/>
                <a:cs typeface="+mn-cs"/>
              </a:rPr>
              <a:t>OST covers wavelengths where HZ planets are brightest and SNR is best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effectLst/>
                <a:latin typeface="+mn-lt"/>
                <a:ea typeface="+mn-ea"/>
                <a:cs typeface="+mn-cs"/>
              </a:rPr>
              <a:t>*Gives access to thermal emission and the temperature structure of atmospheres </a:t>
            </a:r>
            <a:endParaRPr lang="en-US" dirty="0"/>
          </a:p>
          <a:p>
            <a:endParaRPr lang="en-US" b="0" dirty="0"/>
          </a:p>
        </p:txBody>
      </p:sp>
      <p:sp>
        <p:nvSpPr>
          <p:cNvPr id="4" name="Slide Number Placeholder 3"/>
          <p:cNvSpPr>
            <a:spLocks noGrp="1"/>
          </p:cNvSpPr>
          <p:nvPr>
            <p:ph type="sldNum" sz="quarter" idx="10"/>
          </p:nvPr>
        </p:nvSpPr>
        <p:spPr/>
        <p:txBody>
          <a:bodyPr/>
          <a:lstStyle/>
          <a:p>
            <a:fld id="{5F915B3A-304F-C244-8180-F326BB8D31D8}" type="slidenum">
              <a:rPr lang="en-US" smtClean="0"/>
              <a:t>9</a:t>
            </a:fld>
            <a:endParaRPr lang="en-US"/>
          </a:p>
        </p:txBody>
      </p:sp>
    </p:spTree>
    <p:extLst>
      <p:ext uri="{BB962C8B-B14F-4D97-AF65-F5344CB8AC3E}">
        <p14:creationId xmlns:p14="http://schemas.microsoft.com/office/powerpoint/2010/main" val="26569799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Dust obscured star </a:t>
            </a:r>
            <a:r>
              <a:rPr lang="en-US" dirty="0" err="1"/>
              <a:t>form,ation</a:t>
            </a:r>
            <a:r>
              <a:rPr lang="en-US" dirty="0"/>
              <a:t> dominates over cosmic time </a:t>
            </a:r>
            <a:r>
              <a:rPr lang="en-US" dirty="0" err="1"/>
              <a:t>Madau</a:t>
            </a:r>
            <a:r>
              <a:rPr lang="en-US" dirty="0"/>
              <a:t> &amp; Dickenson 2014)</a:t>
            </a:r>
          </a:p>
          <a:p>
            <a:endParaRPr lang="en-US" dirty="0"/>
          </a:p>
        </p:txBody>
      </p:sp>
      <p:sp>
        <p:nvSpPr>
          <p:cNvPr id="4" name="Slide Number Placeholder 3"/>
          <p:cNvSpPr>
            <a:spLocks noGrp="1"/>
          </p:cNvSpPr>
          <p:nvPr>
            <p:ph type="sldNum" sz="quarter" idx="5"/>
          </p:nvPr>
        </p:nvSpPr>
        <p:spPr/>
        <p:txBody>
          <a:bodyPr/>
          <a:lstStyle/>
          <a:p>
            <a:fld id="{BF2688B8-2D19-435B-836E-41C98CFEE53F}" type="slidenum">
              <a:rPr lang="en-US" smtClean="0"/>
              <a:t>26</a:t>
            </a:fld>
            <a:endParaRPr lang="en-US"/>
          </a:p>
        </p:txBody>
      </p:sp>
    </p:spTree>
    <p:extLst>
      <p:ext uri="{BB962C8B-B14F-4D97-AF65-F5344CB8AC3E}">
        <p14:creationId xmlns:p14="http://schemas.microsoft.com/office/powerpoint/2010/main" val="32189456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0000"/>
                </a:solidFill>
                <a:latin typeface="Helvetica" pitchFamily="2" charset="0"/>
                <a:ea typeface="Arial" panose="020B0604020202020204" pitchFamily="34" charset="0"/>
              </a:rPr>
              <a:t>OST/OSS survey areas are driven by the need to maximize the number of redshifts and SFR measurements at z &gt; 5 (wide survey) and the number of sources with accurate SFR and BH accretion rate measurements at z=3 (deep survey)</a:t>
            </a:r>
            <a:endParaRPr lang="en-US" sz="1200" dirty="0">
              <a:effectLst/>
              <a:latin typeface="Arial" panose="020B0604020202020204" pitchFamily="34" charset="0"/>
              <a:ea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BF2688B8-2D19-435B-836E-41C98CFEE53F}" type="slidenum">
              <a:rPr lang="en-US" smtClean="0"/>
              <a:t>27</a:t>
            </a:fld>
            <a:endParaRPr lang="en-US"/>
          </a:p>
        </p:txBody>
      </p:sp>
    </p:spTree>
    <p:extLst>
      <p:ext uri="{BB962C8B-B14F-4D97-AF65-F5344CB8AC3E}">
        <p14:creationId xmlns:p14="http://schemas.microsoft.com/office/powerpoint/2010/main" val="27610797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ea typeface="Arial" panose="020B0604020202020204" pitchFamily="34" charset="0"/>
              </a:rPr>
              <a:t>Simulated mass-metallicity relations for the OSS Deep Survey for z=1-9 using relative metallicity indicator [OIII]52/[NIII]57, one of several available to OST.</a:t>
            </a:r>
            <a:endParaRPr lang="en-US" sz="1200" dirty="0">
              <a:effectLst/>
              <a:latin typeface="Arial" panose="020B0604020202020204" pitchFamily="34" charset="0"/>
              <a:ea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fld id="{BF2688B8-2D19-435B-836E-41C98CFEE53F}" type="slidenum">
              <a:rPr lang="en-US" smtClean="0"/>
              <a:t>30</a:t>
            </a:fld>
            <a:endParaRPr lang="en-US"/>
          </a:p>
        </p:txBody>
      </p:sp>
    </p:spTree>
    <p:extLst>
      <p:ext uri="{BB962C8B-B14F-4D97-AF65-F5344CB8AC3E}">
        <p14:creationId xmlns:p14="http://schemas.microsoft.com/office/powerpoint/2010/main" val="36816512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pPr>
            <a:r>
              <a:rPr lang="en-US" sz="1200" dirty="0">
                <a:latin typeface="Arial" panose="020B0604020202020204" pitchFamily="34" charset="0"/>
                <a:ea typeface="Arial" panose="020B0604020202020204" pitchFamily="34" charset="0"/>
              </a:rPr>
              <a:t>Number counts for Deep Survey of detections of faint FSL [</a:t>
            </a:r>
            <a:r>
              <a:rPr lang="en-US" sz="1200" dirty="0" err="1">
                <a:latin typeface="Arial" panose="020B0604020202020204" pitchFamily="34" charset="0"/>
                <a:ea typeface="Arial" panose="020B0604020202020204" pitchFamily="34" charset="0"/>
              </a:rPr>
              <a:t>NeII</a:t>
            </a:r>
            <a:r>
              <a:rPr lang="en-US" sz="1200" dirty="0">
                <a:latin typeface="Arial" panose="020B0604020202020204" pitchFamily="34" charset="0"/>
                <a:ea typeface="Arial" panose="020B0604020202020204" pitchFamily="34" charset="0"/>
              </a:rPr>
              <a:t>] 13 µm.</a:t>
            </a:r>
            <a:endParaRPr lang="en-US" sz="1200" dirty="0">
              <a:effectLst/>
              <a:latin typeface="Arial" panose="020B0604020202020204" pitchFamily="34" charset="0"/>
              <a:ea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fld id="{BF2688B8-2D19-435B-836E-41C98CFEE53F}" type="slidenum">
              <a:rPr lang="en-US" smtClean="0"/>
              <a:t>31</a:t>
            </a:fld>
            <a:endParaRPr lang="en-US"/>
          </a:p>
        </p:txBody>
      </p:sp>
    </p:spTree>
    <p:extLst>
      <p:ext uri="{BB962C8B-B14F-4D97-AF65-F5344CB8AC3E}">
        <p14:creationId xmlns:p14="http://schemas.microsoft.com/office/powerpoint/2010/main" val="25904932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ea typeface="Arial" panose="020B0604020202020204" pitchFamily="34" charset="0"/>
              </a:rPr>
              <a:t>Number of galaxies vs. stellar mass at z=0 showing the discrepancy between the observed mass density and that predicted by simple cosmological models without significant feedback.  OST will be able to directly measure feedback in the progenitors of today’s high-mass galaxies galaxies out to z~5, quantifying the role of AGN feedback in the form of fast molecular outflows.</a:t>
            </a:r>
            <a:endParaRPr lang="en-US" sz="1200" dirty="0"/>
          </a:p>
          <a:p>
            <a:endParaRPr lang="en-US" dirty="0"/>
          </a:p>
        </p:txBody>
      </p:sp>
      <p:sp>
        <p:nvSpPr>
          <p:cNvPr id="4" name="Slide Number Placeholder 3"/>
          <p:cNvSpPr>
            <a:spLocks noGrp="1"/>
          </p:cNvSpPr>
          <p:nvPr>
            <p:ph type="sldNum" sz="quarter" idx="5"/>
          </p:nvPr>
        </p:nvSpPr>
        <p:spPr/>
        <p:txBody>
          <a:bodyPr/>
          <a:lstStyle/>
          <a:p>
            <a:fld id="{BF2688B8-2D19-435B-836E-41C98CFEE53F}" type="slidenum">
              <a:rPr lang="en-US" smtClean="0"/>
              <a:t>32</a:t>
            </a:fld>
            <a:endParaRPr lang="en-US"/>
          </a:p>
        </p:txBody>
      </p:sp>
    </p:spTree>
    <p:extLst>
      <p:ext uri="{BB962C8B-B14F-4D97-AF65-F5344CB8AC3E}">
        <p14:creationId xmlns:p14="http://schemas.microsoft.com/office/powerpoint/2010/main" val="34435379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4F26DCF4-3D39-1049-A89D-43AAFA55FE4F}" type="datetime1">
              <a:rPr lang="en-US" smtClean="0"/>
              <a:t>10/2/18</a:t>
            </a:fld>
            <a:endParaRPr lang="en-US"/>
          </a:p>
        </p:txBody>
      </p:sp>
      <p:sp>
        <p:nvSpPr>
          <p:cNvPr id="5" name="Footer Placeholder 4"/>
          <p:cNvSpPr>
            <a:spLocks noGrp="1"/>
          </p:cNvSpPr>
          <p:nvPr>
            <p:ph type="ftr" sz="quarter" idx="11"/>
          </p:nvPr>
        </p:nvSpPr>
        <p:spPr/>
        <p:txBody>
          <a:bodyPr/>
          <a:lstStyle/>
          <a:p>
            <a:r>
              <a:rPr lang="en-US"/>
              <a:t>Goddard - ASD colloquium</a:t>
            </a:r>
          </a:p>
        </p:txBody>
      </p:sp>
      <p:sp>
        <p:nvSpPr>
          <p:cNvPr id="6" name="Slide Number Placeholder 5"/>
          <p:cNvSpPr>
            <a:spLocks noGrp="1"/>
          </p:cNvSpPr>
          <p:nvPr>
            <p:ph type="sldNum" sz="quarter" idx="12"/>
          </p:nvPr>
        </p:nvSpPr>
        <p:spPr/>
        <p:txBody>
          <a:bodyPr/>
          <a:lstStyle/>
          <a:p>
            <a:fld id="{9B025440-A5DA-4988-9B07-B3FEE73E24FE}" type="slidenum">
              <a:rPr lang="en-US" smtClean="0"/>
              <a:t>‹#›</a:t>
            </a:fld>
            <a:endParaRPr lang="en-US"/>
          </a:p>
        </p:txBody>
      </p:sp>
    </p:spTree>
    <p:extLst>
      <p:ext uri="{BB962C8B-B14F-4D97-AF65-F5344CB8AC3E}">
        <p14:creationId xmlns:p14="http://schemas.microsoft.com/office/powerpoint/2010/main" val="19651525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AF3D7E7-1C98-1C46-84F2-0F55E03EA7BC}" type="datetime1">
              <a:rPr lang="en-US" smtClean="0"/>
              <a:t>10/2/18</a:t>
            </a:fld>
            <a:endParaRPr lang="en-US"/>
          </a:p>
        </p:txBody>
      </p:sp>
      <p:sp>
        <p:nvSpPr>
          <p:cNvPr id="5" name="Footer Placeholder 4"/>
          <p:cNvSpPr>
            <a:spLocks noGrp="1"/>
          </p:cNvSpPr>
          <p:nvPr>
            <p:ph type="ftr" sz="quarter" idx="11"/>
          </p:nvPr>
        </p:nvSpPr>
        <p:spPr/>
        <p:txBody>
          <a:bodyPr/>
          <a:lstStyle/>
          <a:p>
            <a:r>
              <a:rPr lang="en-US"/>
              <a:t>Goddard - ASD colloquium</a:t>
            </a:r>
          </a:p>
        </p:txBody>
      </p:sp>
      <p:sp>
        <p:nvSpPr>
          <p:cNvPr id="6" name="Slide Number Placeholder 5"/>
          <p:cNvSpPr>
            <a:spLocks noGrp="1"/>
          </p:cNvSpPr>
          <p:nvPr>
            <p:ph type="sldNum" sz="quarter" idx="12"/>
          </p:nvPr>
        </p:nvSpPr>
        <p:spPr/>
        <p:txBody>
          <a:bodyPr/>
          <a:lstStyle/>
          <a:p>
            <a:fld id="{9B025440-A5DA-4988-9B07-B3FEE73E24FE}" type="slidenum">
              <a:rPr lang="en-US" smtClean="0"/>
              <a:t>‹#›</a:t>
            </a:fld>
            <a:endParaRPr lang="en-US"/>
          </a:p>
        </p:txBody>
      </p:sp>
    </p:spTree>
    <p:extLst>
      <p:ext uri="{BB962C8B-B14F-4D97-AF65-F5344CB8AC3E}">
        <p14:creationId xmlns:p14="http://schemas.microsoft.com/office/powerpoint/2010/main" val="4798950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3742A7C-114D-2E40-A915-8D741CB0D8A3}" type="datetime1">
              <a:rPr lang="en-US" smtClean="0"/>
              <a:t>10/2/18</a:t>
            </a:fld>
            <a:endParaRPr lang="en-US"/>
          </a:p>
        </p:txBody>
      </p:sp>
      <p:sp>
        <p:nvSpPr>
          <p:cNvPr id="5" name="Footer Placeholder 4"/>
          <p:cNvSpPr>
            <a:spLocks noGrp="1"/>
          </p:cNvSpPr>
          <p:nvPr>
            <p:ph type="ftr" sz="quarter" idx="11"/>
          </p:nvPr>
        </p:nvSpPr>
        <p:spPr/>
        <p:txBody>
          <a:bodyPr/>
          <a:lstStyle/>
          <a:p>
            <a:r>
              <a:rPr lang="en-US"/>
              <a:t>Goddard - ASD colloquium</a:t>
            </a:r>
          </a:p>
        </p:txBody>
      </p:sp>
      <p:sp>
        <p:nvSpPr>
          <p:cNvPr id="6" name="Slide Number Placeholder 5"/>
          <p:cNvSpPr>
            <a:spLocks noGrp="1"/>
          </p:cNvSpPr>
          <p:nvPr>
            <p:ph type="sldNum" sz="quarter" idx="12"/>
          </p:nvPr>
        </p:nvSpPr>
        <p:spPr/>
        <p:txBody>
          <a:bodyPr/>
          <a:lstStyle/>
          <a:p>
            <a:fld id="{9B025440-A5DA-4988-9B07-B3FEE73E24FE}" type="slidenum">
              <a:rPr lang="en-US" smtClean="0"/>
              <a:t>‹#›</a:t>
            </a:fld>
            <a:endParaRPr lang="en-US"/>
          </a:p>
        </p:txBody>
      </p:sp>
    </p:spTree>
    <p:extLst>
      <p:ext uri="{BB962C8B-B14F-4D97-AF65-F5344CB8AC3E}">
        <p14:creationId xmlns:p14="http://schemas.microsoft.com/office/powerpoint/2010/main" val="36399856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A0533FB-7B19-FB49-94E5-75C248CF8D8D}" type="datetime1">
              <a:rPr lang="en-US" smtClean="0"/>
              <a:t>10/2/18</a:t>
            </a:fld>
            <a:endParaRPr lang="en-US"/>
          </a:p>
        </p:txBody>
      </p:sp>
      <p:sp>
        <p:nvSpPr>
          <p:cNvPr id="5" name="Footer Placeholder 4"/>
          <p:cNvSpPr>
            <a:spLocks noGrp="1"/>
          </p:cNvSpPr>
          <p:nvPr>
            <p:ph type="ftr" sz="quarter" idx="11"/>
          </p:nvPr>
        </p:nvSpPr>
        <p:spPr/>
        <p:txBody>
          <a:bodyPr/>
          <a:lstStyle/>
          <a:p>
            <a:r>
              <a:rPr lang="en-US"/>
              <a:t>Goddard - ASD colloquium</a:t>
            </a:r>
          </a:p>
        </p:txBody>
      </p:sp>
      <p:sp>
        <p:nvSpPr>
          <p:cNvPr id="6" name="Slide Number Placeholder 5"/>
          <p:cNvSpPr>
            <a:spLocks noGrp="1"/>
          </p:cNvSpPr>
          <p:nvPr>
            <p:ph type="sldNum" sz="quarter" idx="12"/>
          </p:nvPr>
        </p:nvSpPr>
        <p:spPr/>
        <p:txBody>
          <a:bodyPr/>
          <a:lstStyle/>
          <a:p>
            <a:fld id="{9B025440-A5DA-4988-9B07-B3FEE73E24FE}" type="slidenum">
              <a:rPr lang="en-US" smtClean="0"/>
              <a:t>‹#›</a:t>
            </a:fld>
            <a:endParaRPr lang="en-US"/>
          </a:p>
        </p:txBody>
      </p:sp>
    </p:spTree>
    <p:extLst>
      <p:ext uri="{BB962C8B-B14F-4D97-AF65-F5344CB8AC3E}">
        <p14:creationId xmlns:p14="http://schemas.microsoft.com/office/powerpoint/2010/main" val="23840693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F3D700E-2428-F342-9131-6A582B4C4DB5}" type="datetime1">
              <a:rPr lang="en-US" smtClean="0"/>
              <a:t>10/2/18</a:t>
            </a:fld>
            <a:endParaRPr lang="en-US"/>
          </a:p>
        </p:txBody>
      </p:sp>
      <p:sp>
        <p:nvSpPr>
          <p:cNvPr id="5" name="Footer Placeholder 4"/>
          <p:cNvSpPr>
            <a:spLocks noGrp="1"/>
          </p:cNvSpPr>
          <p:nvPr>
            <p:ph type="ftr" sz="quarter" idx="11"/>
          </p:nvPr>
        </p:nvSpPr>
        <p:spPr/>
        <p:txBody>
          <a:bodyPr/>
          <a:lstStyle/>
          <a:p>
            <a:r>
              <a:rPr lang="en-US"/>
              <a:t>Goddard - ASD colloquium</a:t>
            </a:r>
          </a:p>
        </p:txBody>
      </p:sp>
      <p:sp>
        <p:nvSpPr>
          <p:cNvPr id="6" name="Slide Number Placeholder 5"/>
          <p:cNvSpPr>
            <a:spLocks noGrp="1"/>
          </p:cNvSpPr>
          <p:nvPr>
            <p:ph type="sldNum" sz="quarter" idx="12"/>
          </p:nvPr>
        </p:nvSpPr>
        <p:spPr/>
        <p:txBody>
          <a:bodyPr/>
          <a:lstStyle/>
          <a:p>
            <a:fld id="{9B025440-A5DA-4988-9B07-B3FEE73E24FE}" type="slidenum">
              <a:rPr lang="en-US" smtClean="0"/>
              <a:t>‹#›</a:t>
            </a:fld>
            <a:endParaRPr lang="en-US"/>
          </a:p>
        </p:txBody>
      </p:sp>
    </p:spTree>
    <p:extLst>
      <p:ext uri="{BB962C8B-B14F-4D97-AF65-F5344CB8AC3E}">
        <p14:creationId xmlns:p14="http://schemas.microsoft.com/office/powerpoint/2010/main" val="15510899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0D749BE-D57C-B34E-8E02-51FAF1E94FBB}" type="datetime1">
              <a:rPr lang="en-US" smtClean="0"/>
              <a:t>10/2/18</a:t>
            </a:fld>
            <a:endParaRPr lang="en-US"/>
          </a:p>
        </p:txBody>
      </p:sp>
      <p:sp>
        <p:nvSpPr>
          <p:cNvPr id="6" name="Footer Placeholder 5"/>
          <p:cNvSpPr>
            <a:spLocks noGrp="1"/>
          </p:cNvSpPr>
          <p:nvPr>
            <p:ph type="ftr" sz="quarter" idx="11"/>
          </p:nvPr>
        </p:nvSpPr>
        <p:spPr/>
        <p:txBody>
          <a:bodyPr/>
          <a:lstStyle/>
          <a:p>
            <a:r>
              <a:rPr lang="en-US"/>
              <a:t>Goddard - ASD colloquium</a:t>
            </a:r>
          </a:p>
        </p:txBody>
      </p:sp>
      <p:sp>
        <p:nvSpPr>
          <p:cNvPr id="7" name="Slide Number Placeholder 6"/>
          <p:cNvSpPr>
            <a:spLocks noGrp="1"/>
          </p:cNvSpPr>
          <p:nvPr>
            <p:ph type="sldNum" sz="quarter" idx="12"/>
          </p:nvPr>
        </p:nvSpPr>
        <p:spPr/>
        <p:txBody>
          <a:bodyPr/>
          <a:lstStyle/>
          <a:p>
            <a:fld id="{9B025440-A5DA-4988-9B07-B3FEE73E24FE}" type="slidenum">
              <a:rPr lang="en-US" smtClean="0"/>
              <a:t>‹#›</a:t>
            </a:fld>
            <a:endParaRPr lang="en-US"/>
          </a:p>
        </p:txBody>
      </p:sp>
    </p:spTree>
    <p:extLst>
      <p:ext uri="{BB962C8B-B14F-4D97-AF65-F5344CB8AC3E}">
        <p14:creationId xmlns:p14="http://schemas.microsoft.com/office/powerpoint/2010/main" val="17565420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B867E00-53FB-9147-9A59-C7FE5A679213}" type="datetime1">
              <a:rPr lang="en-US" smtClean="0"/>
              <a:t>10/2/18</a:t>
            </a:fld>
            <a:endParaRPr lang="en-US"/>
          </a:p>
        </p:txBody>
      </p:sp>
      <p:sp>
        <p:nvSpPr>
          <p:cNvPr id="8" name="Footer Placeholder 7"/>
          <p:cNvSpPr>
            <a:spLocks noGrp="1"/>
          </p:cNvSpPr>
          <p:nvPr>
            <p:ph type="ftr" sz="quarter" idx="11"/>
          </p:nvPr>
        </p:nvSpPr>
        <p:spPr/>
        <p:txBody>
          <a:bodyPr/>
          <a:lstStyle/>
          <a:p>
            <a:r>
              <a:rPr lang="en-US"/>
              <a:t>Goddard - ASD colloquium</a:t>
            </a:r>
          </a:p>
        </p:txBody>
      </p:sp>
      <p:sp>
        <p:nvSpPr>
          <p:cNvPr id="9" name="Slide Number Placeholder 8"/>
          <p:cNvSpPr>
            <a:spLocks noGrp="1"/>
          </p:cNvSpPr>
          <p:nvPr>
            <p:ph type="sldNum" sz="quarter" idx="12"/>
          </p:nvPr>
        </p:nvSpPr>
        <p:spPr/>
        <p:txBody>
          <a:bodyPr/>
          <a:lstStyle/>
          <a:p>
            <a:fld id="{9B025440-A5DA-4988-9B07-B3FEE73E24FE}" type="slidenum">
              <a:rPr lang="en-US" smtClean="0"/>
              <a:t>‹#›</a:t>
            </a:fld>
            <a:endParaRPr lang="en-US"/>
          </a:p>
        </p:txBody>
      </p:sp>
    </p:spTree>
    <p:extLst>
      <p:ext uri="{BB962C8B-B14F-4D97-AF65-F5344CB8AC3E}">
        <p14:creationId xmlns:p14="http://schemas.microsoft.com/office/powerpoint/2010/main" val="4044329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AC9C4B0-3FD8-4F4F-823C-B27908194024}" type="datetime1">
              <a:rPr lang="en-US" smtClean="0"/>
              <a:t>10/2/18</a:t>
            </a:fld>
            <a:endParaRPr lang="en-US"/>
          </a:p>
        </p:txBody>
      </p:sp>
      <p:sp>
        <p:nvSpPr>
          <p:cNvPr id="4" name="Footer Placeholder 3"/>
          <p:cNvSpPr>
            <a:spLocks noGrp="1"/>
          </p:cNvSpPr>
          <p:nvPr>
            <p:ph type="ftr" sz="quarter" idx="11"/>
          </p:nvPr>
        </p:nvSpPr>
        <p:spPr/>
        <p:txBody>
          <a:bodyPr/>
          <a:lstStyle/>
          <a:p>
            <a:r>
              <a:rPr lang="en-US"/>
              <a:t>Goddard - ASD colloquium</a:t>
            </a:r>
          </a:p>
        </p:txBody>
      </p:sp>
      <p:sp>
        <p:nvSpPr>
          <p:cNvPr id="5" name="Slide Number Placeholder 4"/>
          <p:cNvSpPr>
            <a:spLocks noGrp="1"/>
          </p:cNvSpPr>
          <p:nvPr>
            <p:ph type="sldNum" sz="quarter" idx="12"/>
          </p:nvPr>
        </p:nvSpPr>
        <p:spPr/>
        <p:txBody>
          <a:bodyPr/>
          <a:lstStyle/>
          <a:p>
            <a:fld id="{9B025440-A5DA-4988-9B07-B3FEE73E24FE}" type="slidenum">
              <a:rPr lang="en-US" smtClean="0"/>
              <a:t>‹#›</a:t>
            </a:fld>
            <a:endParaRPr lang="en-US"/>
          </a:p>
        </p:txBody>
      </p:sp>
    </p:spTree>
    <p:extLst>
      <p:ext uri="{BB962C8B-B14F-4D97-AF65-F5344CB8AC3E}">
        <p14:creationId xmlns:p14="http://schemas.microsoft.com/office/powerpoint/2010/main" val="18829225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07C428C-2955-5C47-A2E6-DE7FC2AB4A94}" type="datetime1">
              <a:rPr lang="en-US" smtClean="0"/>
              <a:t>10/2/18</a:t>
            </a:fld>
            <a:endParaRPr lang="en-US"/>
          </a:p>
        </p:txBody>
      </p:sp>
      <p:sp>
        <p:nvSpPr>
          <p:cNvPr id="3" name="Footer Placeholder 2"/>
          <p:cNvSpPr>
            <a:spLocks noGrp="1"/>
          </p:cNvSpPr>
          <p:nvPr>
            <p:ph type="ftr" sz="quarter" idx="11"/>
          </p:nvPr>
        </p:nvSpPr>
        <p:spPr/>
        <p:txBody>
          <a:bodyPr/>
          <a:lstStyle/>
          <a:p>
            <a:r>
              <a:rPr lang="en-US"/>
              <a:t>Goddard - ASD colloquium</a:t>
            </a:r>
          </a:p>
        </p:txBody>
      </p:sp>
      <p:sp>
        <p:nvSpPr>
          <p:cNvPr id="4" name="Slide Number Placeholder 3"/>
          <p:cNvSpPr>
            <a:spLocks noGrp="1"/>
          </p:cNvSpPr>
          <p:nvPr>
            <p:ph type="sldNum" sz="quarter" idx="12"/>
          </p:nvPr>
        </p:nvSpPr>
        <p:spPr/>
        <p:txBody>
          <a:bodyPr/>
          <a:lstStyle/>
          <a:p>
            <a:fld id="{9B025440-A5DA-4988-9B07-B3FEE73E24FE}" type="slidenum">
              <a:rPr lang="en-US" smtClean="0"/>
              <a:t>‹#›</a:t>
            </a:fld>
            <a:endParaRPr lang="en-US"/>
          </a:p>
        </p:txBody>
      </p:sp>
    </p:spTree>
    <p:extLst>
      <p:ext uri="{BB962C8B-B14F-4D97-AF65-F5344CB8AC3E}">
        <p14:creationId xmlns:p14="http://schemas.microsoft.com/office/powerpoint/2010/main" val="4544635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6A4AD69-7E51-9F48-9212-E3EDCE443F34}" type="datetime1">
              <a:rPr lang="en-US" smtClean="0"/>
              <a:t>10/2/18</a:t>
            </a:fld>
            <a:endParaRPr lang="en-US"/>
          </a:p>
        </p:txBody>
      </p:sp>
      <p:sp>
        <p:nvSpPr>
          <p:cNvPr id="6" name="Footer Placeholder 5"/>
          <p:cNvSpPr>
            <a:spLocks noGrp="1"/>
          </p:cNvSpPr>
          <p:nvPr>
            <p:ph type="ftr" sz="quarter" idx="11"/>
          </p:nvPr>
        </p:nvSpPr>
        <p:spPr/>
        <p:txBody>
          <a:bodyPr/>
          <a:lstStyle/>
          <a:p>
            <a:r>
              <a:rPr lang="en-US"/>
              <a:t>Goddard - ASD colloquium</a:t>
            </a:r>
          </a:p>
        </p:txBody>
      </p:sp>
      <p:sp>
        <p:nvSpPr>
          <p:cNvPr id="7" name="Slide Number Placeholder 6"/>
          <p:cNvSpPr>
            <a:spLocks noGrp="1"/>
          </p:cNvSpPr>
          <p:nvPr>
            <p:ph type="sldNum" sz="quarter" idx="12"/>
          </p:nvPr>
        </p:nvSpPr>
        <p:spPr/>
        <p:txBody>
          <a:bodyPr/>
          <a:lstStyle/>
          <a:p>
            <a:fld id="{9B025440-A5DA-4988-9B07-B3FEE73E24FE}" type="slidenum">
              <a:rPr lang="en-US" smtClean="0"/>
              <a:t>‹#›</a:t>
            </a:fld>
            <a:endParaRPr lang="en-US"/>
          </a:p>
        </p:txBody>
      </p:sp>
    </p:spTree>
    <p:extLst>
      <p:ext uri="{BB962C8B-B14F-4D97-AF65-F5344CB8AC3E}">
        <p14:creationId xmlns:p14="http://schemas.microsoft.com/office/powerpoint/2010/main" val="17816195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33F2E5F-E602-C043-934B-E1CCDFCF4C35}" type="datetime1">
              <a:rPr lang="en-US" smtClean="0"/>
              <a:t>10/2/18</a:t>
            </a:fld>
            <a:endParaRPr lang="en-US"/>
          </a:p>
        </p:txBody>
      </p:sp>
      <p:sp>
        <p:nvSpPr>
          <p:cNvPr id="6" name="Footer Placeholder 5"/>
          <p:cNvSpPr>
            <a:spLocks noGrp="1"/>
          </p:cNvSpPr>
          <p:nvPr>
            <p:ph type="ftr" sz="quarter" idx="11"/>
          </p:nvPr>
        </p:nvSpPr>
        <p:spPr/>
        <p:txBody>
          <a:bodyPr/>
          <a:lstStyle/>
          <a:p>
            <a:r>
              <a:rPr lang="en-US"/>
              <a:t>Goddard - ASD colloquium</a:t>
            </a:r>
          </a:p>
        </p:txBody>
      </p:sp>
      <p:sp>
        <p:nvSpPr>
          <p:cNvPr id="7" name="Slide Number Placeholder 6"/>
          <p:cNvSpPr>
            <a:spLocks noGrp="1"/>
          </p:cNvSpPr>
          <p:nvPr>
            <p:ph type="sldNum" sz="quarter" idx="12"/>
          </p:nvPr>
        </p:nvSpPr>
        <p:spPr/>
        <p:txBody>
          <a:bodyPr/>
          <a:lstStyle/>
          <a:p>
            <a:fld id="{9B025440-A5DA-4988-9B07-B3FEE73E24FE}" type="slidenum">
              <a:rPr lang="en-US" smtClean="0"/>
              <a:t>‹#›</a:t>
            </a:fld>
            <a:endParaRPr lang="en-US"/>
          </a:p>
        </p:txBody>
      </p:sp>
    </p:spTree>
    <p:extLst>
      <p:ext uri="{BB962C8B-B14F-4D97-AF65-F5344CB8AC3E}">
        <p14:creationId xmlns:p14="http://schemas.microsoft.com/office/powerpoint/2010/main" val="516757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28C7844-BCA9-6047-A57E-C139A3633480}" type="datetime1">
              <a:rPr lang="en-US" smtClean="0"/>
              <a:t>10/2/18</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Goddard - ASD colloquium</a:t>
            </a: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B025440-A5DA-4988-9B07-B3FEE73E24FE}" type="slidenum">
              <a:rPr lang="en-US" smtClean="0"/>
              <a:t>‹#›</a:t>
            </a:fld>
            <a:endParaRPr lang="en-US"/>
          </a:p>
        </p:txBody>
      </p:sp>
      <p:pic>
        <p:nvPicPr>
          <p:cNvPr id="7" name="Picture 6"/>
          <p:cNvPicPr>
            <a:picLocks noChangeAspect="1"/>
          </p:cNvPicPr>
          <p:nvPr userDrawn="1"/>
        </p:nvPicPr>
        <p:blipFill>
          <a:blip r:embed="rId13"/>
          <a:stretch>
            <a:fillRect/>
          </a:stretch>
        </p:blipFill>
        <p:spPr>
          <a:xfrm>
            <a:off x="219208" y="367975"/>
            <a:ext cx="1549354" cy="403587"/>
          </a:xfrm>
          <a:prstGeom prst="rect">
            <a:avLst/>
          </a:prstGeom>
        </p:spPr>
      </p:pic>
      <p:pic>
        <p:nvPicPr>
          <p:cNvPr id="8" name="Picture 18" descr="meatball best"/>
          <p:cNvPicPr>
            <a:picLocks noChangeAspect="1" noChangeArrowheads="1"/>
          </p:cNvPicPr>
          <p:nvPr userDrawn="1"/>
        </p:nvPicPr>
        <p:blipFill>
          <a:blip r:embed="rId14" cstate="screen"/>
          <a:srcRect/>
          <a:stretch>
            <a:fillRect/>
          </a:stretch>
        </p:blipFill>
        <p:spPr bwMode="auto">
          <a:xfrm>
            <a:off x="11032429" y="298848"/>
            <a:ext cx="810957" cy="631403"/>
          </a:xfrm>
          <a:prstGeom prst="rect">
            <a:avLst/>
          </a:prstGeom>
          <a:noFill/>
        </p:spPr>
      </p:pic>
    </p:spTree>
    <p:extLst>
      <p:ext uri="{BB962C8B-B14F-4D97-AF65-F5344CB8AC3E}">
        <p14:creationId xmlns:p14="http://schemas.microsoft.com/office/powerpoint/2010/main" val="367907645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9.(null)"/><Relationship Id="rId1" Type="http://schemas.openxmlformats.org/officeDocument/2006/relationships/slideLayout" Target="../slideLayouts/slideLayout6.xml"/><Relationship Id="rId4" Type="http://schemas.openxmlformats.org/officeDocument/2006/relationships/image" Target="../media/image10.emf"/></Relationships>
</file>

<file path=ppt/slides/_rels/slide13.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21.emf"/><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image" Target="../media/image10.emf"/><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10.emf"/><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image" Target="../media/image10.emf"/><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25.tif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tiff"/></Relationships>
</file>

<file path=ppt/slides/_rels/slide2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1.emf"/><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34.emf"/></Relationships>
</file>

<file path=ppt/slides/_rels/slide27.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35.emf"/></Relationships>
</file>

<file path=ppt/slides/_rels/slide28.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image" Target="../media/image11.emf"/><Relationship Id="rId1" Type="http://schemas.openxmlformats.org/officeDocument/2006/relationships/slideLayout" Target="../slideLayouts/slideLayout1.xml"/><Relationship Id="rId4" Type="http://schemas.openxmlformats.org/officeDocument/2006/relationships/image" Target="../media/image36.emf"/></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1.emf"/><Relationship Id="rId1" Type="http://schemas.openxmlformats.org/officeDocument/2006/relationships/slideLayout" Target="../slideLayouts/slideLayout1.xml"/><Relationship Id="rId4" Type="http://schemas.openxmlformats.org/officeDocument/2006/relationships/image" Target="../media/image38.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39.emf"/></Relationships>
</file>

<file path=ppt/slides/_rels/slide31.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40.emf"/></Relationships>
</file>

<file path=ppt/slides/_rels/slide32.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41.png"/></Relationships>
</file>

<file path=ppt/slides/_rels/slide33.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42.png"/></Relationships>
</file>

<file path=ppt/slides/_rels/slide34.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11.emf"/><Relationship Id="rId4" Type="http://schemas.openxmlformats.org/officeDocument/2006/relationships/image" Target="../media/image10.emf"/></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media/image44.png"/></Relationships>
</file>

<file path=ppt/slides/_rels/slide3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image" Target="../media/image48.tif"/></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1.emf"/><Relationship Id="rId5" Type="http://schemas.openxmlformats.org/officeDocument/2006/relationships/image" Target="../media/image10.emf"/><Relationship Id="rId4" Type="http://schemas.openxmlformats.org/officeDocument/2006/relationships/image" Target="../media/image9.emf"/></Relationships>
</file>

<file path=ppt/slides/_rels/slide40.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52.png"/><Relationship Id="rId4" Type="http://schemas.openxmlformats.org/officeDocument/2006/relationships/image" Target="../media/image51.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B025440-A5DA-4988-9B07-B3FEE73E24FE}" type="slidenum">
              <a:rPr lang="en-US" smtClean="0"/>
              <a:t>1</a:t>
            </a:fld>
            <a:endParaRPr lang="en-US"/>
          </a:p>
        </p:txBody>
      </p:sp>
      <p:sp>
        <p:nvSpPr>
          <p:cNvPr id="8" name="Footer Placeholder 7"/>
          <p:cNvSpPr>
            <a:spLocks noGrp="1"/>
          </p:cNvSpPr>
          <p:nvPr>
            <p:ph type="ftr" sz="quarter" idx="11"/>
          </p:nvPr>
        </p:nvSpPr>
        <p:spPr/>
        <p:txBody>
          <a:bodyPr/>
          <a:lstStyle/>
          <a:p>
            <a:r>
              <a:rPr lang="en-US"/>
              <a:t>Goddard - ASD colloquium</a:t>
            </a:r>
          </a:p>
        </p:txBody>
      </p:sp>
      <p:sp>
        <p:nvSpPr>
          <p:cNvPr id="2" name="Title 1">
            <a:extLst>
              <a:ext uri="{FF2B5EF4-FFF2-40B4-BE49-F238E27FC236}">
                <a16:creationId xmlns:a16="http://schemas.microsoft.com/office/drawing/2014/main" id="{099D4443-763C-7440-B19B-D678A9E16258}"/>
              </a:ext>
            </a:extLst>
          </p:cNvPr>
          <p:cNvSpPr>
            <a:spLocks noGrp="1"/>
          </p:cNvSpPr>
          <p:nvPr>
            <p:ph type="ctrTitle"/>
          </p:nvPr>
        </p:nvSpPr>
        <p:spPr/>
        <p:txBody>
          <a:bodyPr/>
          <a:lstStyle/>
          <a:p>
            <a:r>
              <a:rPr lang="en-US" dirty="0"/>
              <a:t>Origins Space Telescope:</a:t>
            </a:r>
          </a:p>
        </p:txBody>
      </p:sp>
      <p:sp>
        <p:nvSpPr>
          <p:cNvPr id="3" name="Subtitle 2">
            <a:extLst>
              <a:ext uri="{FF2B5EF4-FFF2-40B4-BE49-F238E27FC236}">
                <a16:creationId xmlns:a16="http://schemas.microsoft.com/office/drawing/2014/main" id="{5834AE59-222F-F644-ABE0-2CFDB4125367}"/>
              </a:ext>
            </a:extLst>
          </p:cNvPr>
          <p:cNvSpPr>
            <a:spLocks noGrp="1"/>
          </p:cNvSpPr>
          <p:nvPr>
            <p:ph type="subTitle" idx="1"/>
          </p:nvPr>
        </p:nvSpPr>
        <p:spPr/>
        <p:txBody>
          <a:bodyPr/>
          <a:lstStyle/>
          <a:p>
            <a:r>
              <a:rPr lang="en-US" dirty="0" err="1"/>
              <a:t>Meixner</a:t>
            </a:r>
            <a:r>
              <a:rPr lang="en-US" dirty="0"/>
              <a:t>: Science </a:t>
            </a:r>
          </a:p>
          <a:p>
            <a:r>
              <a:rPr lang="en-US" dirty="0" err="1"/>
              <a:t>Leisawitz</a:t>
            </a:r>
            <a:r>
              <a:rPr lang="en-US" dirty="0"/>
              <a:t>: Mission  </a:t>
            </a:r>
          </a:p>
          <a:p>
            <a:r>
              <a:rPr lang="en-US" dirty="0" err="1"/>
              <a:t>Dipirro</a:t>
            </a:r>
            <a:r>
              <a:rPr lang="en-US" dirty="0"/>
              <a:t>: </a:t>
            </a:r>
            <a:r>
              <a:rPr lang="en-US" dirty="0" err="1"/>
              <a:t>Cryo</a:t>
            </a:r>
            <a:r>
              <a:rPr lang="en-US" dirty="0"/>
              <a:t> &amp; Technology</a:t>
            </a:r>
          </a:p>
        </p:txBody>
      </p:sp>
      <p:cxnSp>
        <p:nvCxnSpPr>
          <p:cNvPr id="10" name="Straight Connector 9">
            <a:extLst>
              <a:ext uri="{FF2B5EF4-FFF2-40B4-BE49-F238E27FC236}">
                <a16:creationId xmlns:a16="http://schemas.microsoft.com/office/drawing/2014/main" id="{F9E5783A-4331-A044-A166-60F9C81B6628}"/>
              </a:ext>
            </a:extLst>
          </p:cNvPr>
          <p:cNvCxnSpPr/>
          <p:nvPr/>
        </p:nvCxnSpPr>
        <p:spPr>
          <a:xfrm>
            <a:off x="1524000" y="1035586"/>
            <a:ext cx="9481851" cy="0"/>
          </a:xfrm>
          <a:prstGeom prst="line">
            <a:avLst/>
          </a:prstGeom>
          <a:ln w="38100"/>
        </p:spPr>
        <p:style>
          <a:lnRef idx="3">
            <a:schemeClr val="accent5"/>
          </a:lnRef>
          <a:fillRef idx="0">
            <a:schemeClr val="accent5"/>
          </a:fillRef>
          <a:effectRef idx="2">
            <a:schemeClr val="accent5"/>
          </a:effectRef>
          <a:fontRef idx="minor">
            <a:schemeClr val="tx1"/>
          </a:fontRef>
        </p:style>
      </p:cxnSp>
      <p:sp>
        <p:nvSpPr>
          <p:cNvPr id="13" name="Date Placeholder 12">
            <a:extLst>
              <a:ext uri="{FF2B5EF4-FFF2-40B4-BE49-F238E27FC236}">
                <a16:creationId xmlns:a16="http://schemas.microsoft.com/office/drawing/2014/main" id="{0C38AE05-6E5C-2946-A346-D4F60855F6B5}"/>
              </a:ext>
            </a:extLst>
          </p:cNvPr>
          <p:cNvSpPr>
            <a:spLocks noGrp="1"/>
          </p:cNvSpPr>
          <p:nvPr>
            <p:ph type="dt" sz="half" idx="10"/>
          </p:nvPr>
        </p:nvSpPr>
        <p:spPr/>
        <p:txBody>
          <a:bodyPr/>
          <a:lstStyle/>
          <a:p>
            <a:fld id="{690EC528-D66A-514B-8A65-FEBCCF57B943}" type="datetime1">
              <a:rPr lang="en-US" smtClean="0"/>
              <a:t>10/2/18</a:t>
            </a:fld>
            <a:endParaRPr lang="en-US"/>
          </a:p>
        </p:txBody>
      </p:sp>
    </p:spTree>
    <p:extLst>
      <p:ext uri="{BB962C8B-B14F-4D97-AF65-F5344CB8AC3E}">
        <p14:creationId xmlns:p14="http://schemas.microsoft.com/office/powerpoint/2010/main" val="5372378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B025440-A5DA-4988-9B07-B3FEE73E24FE}" type="slidenum">
              <a:rPr lang="en-US" smtClean="0"/>
              <a:t>10</a:t>
            </a:fld>
            <a:endParaRPr lang="en-US"/>
          </a:p>
        </p:txBody>
      </p:sp>
      <p:sp>
        <p:nvSpPr>
          <p:cNvPr id="8" name="Footer Placeholder 7"/>
          <p:cNvSpPr>
            <a:spLocks noGrp="1"/>
          </p:cNvSpPr>
          <p:nvPr>
            <p:ph type="ftr" sz="quarter" idx="11"/>
          </p:nvPr>
        </p:nvSpPr>
        <p:spPr/>
        <p:txBody>
          <a:bodyPr/>
          <a:lstStyle/>
          <a:p>
            <a:r>
              <a:rPr lang="en-US"/>
              <a:t>Goddard - ASD colloquium</a:t>
            </a:r>
          </a:p>
        </p:txBody>
      </p:sp>
      <p:cxnSp>
        <p:nvCxnSpPr>
          <p:cNvPr id="10" name="Straight Connector 9">
            <a:extLst>
              <a:ext uri="{FF2B5EF4-FFF2-40B4-BE49-F238E27FC236}">
                <a16:creationId xmlns:a16="http://schemas.microsoft.com/office/drawing/2014/main" id="{F9E5783A-4331-A044-A166-60F9C81B6628}"/>
              </a:ext>
            </a:extLst>
          </p:cNvPr>
          <p:cNvCxnSpPr/>
          <p:nvPr/>
        </p:nvCxnSpPr>
        <p:spPr>
          <a:xfrm>
            <a:off x="1524000" y="1035586"/>
            <a:ext cx="9481851" cy="0"/>
          </a:xfrm>
          <a:prstGeom prst="line">
            <a:avLst/>
          </a:prstGeom>
          <a:ln w="38100"/>
        </p:spPr>
        <p:style>
          <a:lnRef idx="3">
            <a:schemeClr val="accent5"/>
          </a:lnRef>
          <a:fillRef idx="0">
            <a:schemeClr val="accent5"/>
          </a:fillRef>
          <a:effectRef idx="2">
            <a:schemeClr val="accent5"/>
          </a:effectRef>
          <a:fontRef idx="minor">
            <a:schemeClr val="tx1"/>
          </a:fontRef>
        </p:style>
      </p:cxnSp>
      <p:sp>
        <p:nvSpPr>
          <p:cNvPr id="13" name="Date Placeholder 12">
            <a:extLst>
              <a:ext uri="{FF2B5EF4-FFF2-40B4-BE49-F238E27FC236}">
                <a16:creationId xmlns:a16="http://schemas.microsoft.com/office/drawing/2014/main" id="{0C38AE05-6E5C-2946-A346-D4F60855F6B5}"/>
              </a:ext>
            </a:extLst>
          </p:cNvPr>
          <p:cNvSpPr>
            <a:spLocks noGrp="1"/>
          </p:cNvSpPr>
          <p:nvPr>
            <p:ph type="dt" sz="half" idx="10"/>
          </p:nvPr>
        </p:nvSpPr>
        <p:spPr/>
        <p:txBody>
          <a:bodyPr/>
          <a:lstStyle/>
          <a:p>
            <a:fld id="{7032A350-8816-0C46-8A8B-57DE54E7CCC1}" type="datetime1">
              <a:rPr lang="en-US" smtClean="0"/>
              <a:t>10/2/18</a:t>
            </a:fld>
            <a:endParaRPr lang="en-US"/>
          </a:p>
        </p:txBody>
      </p:sp>
      <p:sp>
        <p:nvSpPr>
          <p:cNvPr id="14" name="(I) Are we alone?  OST question: How common are life bearing planets? With sensitive mid-infrared transit spectroscopy, OST will measure biosignatures, including ozone, carbon-dioxide, water, and methane in the atmospheres of Earth-sized habitable exoplanets.…">
            <a:extLst>
              <a:ext uri="{FF2B5EF4-FFF2-40B4-BE49-F238E27FC236}">
                <a16:creationId xmlns:a16="http://schemas.microsoft.com/office/drawing/2014/main" id="{04745612-C95C-9A46-BAD5-CD7533EE1549}"/>
              </a:ext>
            </a:extLst>
          </p:cNvPr>
          <p:cNvSpPr txBox="1">
            <a:spLocks/>
          </p:cNvSpPr>
          <p:nvPr/>
        </p:nvSpPr>
        <p:spPr>
          <a:xfrm>
            <a:off x="-1766742" y="668025"/>
            <a:ext cx="25567885" cy="12379950"/>
          </a:xfrm>
          <a:prstGeom prst="rect">
            <a:avLst/>
          </a:prstGeom>
        </p:spPr>
        <p:txBody>
          <a:bodyPr vert="horz" lIns="53564" tIns="53564" rIns="53564" bIns="53564"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699820" indent="-699820" defTabSz="821348">
              <a:lnSpc>
                <a:spcPct val="80000"/>
              </a:lnSpc>
              <a:spcBef>
                <a:spcPts val="6300"/>
              </a:spcBef>
              <a:buSzPct val="82000"/>
              <a:buFont typeface="Arial" panose="020B0604020202020204" pitchFamily="34" charset="0"/>
              <a:buChar char="•"/>
              <a:defRPr sz="5200">
                <a:solidFill>
                  <a:srgbClr val="FFFFFF"/>
                </a:solidFill>
              </a:defRPr>
            </a:pPr>
            <a:endParaRPr lang="en-US" sz="1200" dirty="0">
              <a:solidFill>
                <a:srgbClr val="FFFFFF"/>
              </a:solidFill>
            </a:endParaRPr>
          </a:p>
        </p:txBody>
      </p:sp>
      <p:sp>
        <p:nvSpPr>
          <p:cNvPr id="6" name="Rectangle 5">
            <a:extLst>
              <a:ext uri="{FF2B5EF4-FFF2-40B4-BE49-F238E27FC236}">
                <a16:creationId xmlns:a16="http://schemas.microsoft.com/office/drawing/2014/main" id="{F47EED3F-81DE-364F-BEEA-61CE33CE5C97}"/>
              </a:ext>
            </a:extLst>
          </p:cNvPr>
          <p:cNvSpPr/>
          <p:nvPr/>
        </p:nvSpPr>
        <p:spPr>
          <a:xfrm>
            <a:off x="533400" y="1296196"/>
            <a:ext cx="9916886" cy="923330"/>
          </a:xfrm>
          <a:prstGeom prst="rect">
            <a:avLst/>
          </a:prstGeom>
        </p:spPr>
        <p:txBody>
          <a:bodyPr wrap="square">
            <a:spAutoFit/>
          </a:bodyPr>
          <a:lstStyle/>
          <a:p>
            <a:r>
              <a:rPr lang="en-US" b="1" dirty="0">
                <a:solidFill>
                  <a:srgbClr val="132FC2"/>
                </a:solidFill>
                <a:latin typeface="Arial" panose="020B0604020202020204" pitchFamily="34" charset="0"/>
              </a:rPr>
              <a:t>Science Objective 3:</a:t>
            </a:r>
            <a:r>
              <a:rPr lang="en-US" b="1" dirty="0"/>
              <a:t> Confirm the presence of biosignatures at 3.6s (assuming an Earth-like atmosphere), if they exist, in the atmospheres of the 4 highest-ranked temperate Earth-like exoplanets.</a:t>
            </a:r>
            <a:endParaRPr lang="en-US" dirty="0"/>
          </a:p>
        </p:txBody>
      </p:sp>
      <p:pic>
        <p:nvPicPr>
          <p:cNvPr id="5" name="Picture 4">
            <a:extLst>
              <a:ext uri="{FF2B5EF4-FFF2-40B4-BE49-F238E27FC236}">
                <a16:creationId xmlns:a16="http://schemas.microsoft.com/office/drawing/2014/main" id="{A3DFDA20-AB29-2746-AA59-9F93B78ACB8C}"/>
              </a:ext>
            </a:extLst>
          </p:cNvPr>
          <p:cNvPicPr>
            <a:picLocks noChangeAspect="1"/>
          </p:cNvPicPr>
          <p:nvPr/>
        </p:nvPicPr>
        <p:blipFill>
          <a:blip r:embed="rId2"/>
          <a:stretch>
            <a:fillRect/>
          </a:stretch>
        </p:blipFill>
        <p:spPr>
          <a:xfrm>
            <a:off x="533402" y="2303015"/>
            <a:ext cx="10025743" cy="3227627"/>
          </a:xfrm>
          <a:prstGeom prst="rect">
            <a:avLst/>
          </a:prstGeom>
        </p:spPr>
      </p:pic>
      <p:sp>
        <p:nvSpPr>
          <p:cNvPr id="7" name="Rectangle 6">
            <a:extLst>
              <a:ext uri="{FF2B5EF4-FFF2-40B4-BE49-F238E27FC236}">
                <a16:creationId xmlns:a16="http://schemas.microsoft.com/office/drawing/2014/main" id="{0859584A-DF3D-8143-8F15-5FA9CE87FA9C}"/>
              </a:ext>
            </a:extLst>
          </p:cNvPr>
          <p:cNvSpPr/>
          <p:nvPr/>
        </p:nvSpPr>
        <p:spPr>
          <a:xfrm>
            <a:off x="6368145" y="5500162"/>
            <a:ext cx="4789713" cy="738664"/>
          </a:xfrm>
          <a:prstGeom prst="rect">
            <a:avLst/>
          </a:prstGeom>
        </p:spPr>
        <p:txBody>
          <a:bodyPr wrap="square">
            <a:spAutoFit/>
          </a:bodyPr>
          <a:lstStyle/>
          <a:p>
            <a:r>
              <a:rPr lang="en-US" sz="1400" dirty="0"/>
              <a:t>Number of in-transit hours needed to detect methane (solid curve) and ozone (dotted curve) at 3.6 sigma confidence as a function of telescope primary mirror size.  </a:t>
            </a:r>
          </a:p>
        </p:txBody>
      </p:sp>
      <p:sp>
        <p:nvSpPr>
          <p:cNvPr id="9" name="Rectangle 8">
            <a:extLst>
              <a:ext uri="{FF2B5EF4-FFF2-40B4-BE49-F238E27FC236}">
                <a16:creationId xmlns:a16="http://schemas.microsoft.com/office/drawing/2014/main" id="{3EB1F1CD-1187-4545-8327-1C5B596F8A84}"/>
              </a:ext>
            </a:extLst>
          </p:cNvPr>
          <p:cNvSpPr/>
          <p:nvPr/>
        </p:nvSpPr>
        <p:spPr>
          <a:xfrm>
            <a:off x="1246417" y="5364789"/>
            <a:ext cx="4299857" cy="954107"/>
          </a:xfrm>
          <a:prstGeom prst="rect">
            <a:avLst/>
          </a:prstGeom>
        </p:spPr>
        <p:txBody>
          <a:bodyPr wrap="square">
            <a:spAutoFit/>
          </a:bodyPr>
          <a:lstStyle/>
          <a:p>
            <a:r>
              <a:rPr lang="en-US" sz="1400" dirty="0">
                <a:latin typeface="Times New Roman" panose="02020603050405020304" pitchFamily="18" charset="0"/>
              </a:rPr>
              <a:t>Model transmission spectra for a TRAPPIST-1e like planet with an Earth-like stratospheric composition orbiting a </a:t>
            </a:r>
            <a:r>
              <a:rPr lang="en-US" sz="1400" dirty="0" err="1">
                <a:latin typeface="Times New Roman" panose="02020603050405020304" pitchFamily="18" charset="0"/>
              </a:rPr>
              <a:t>Kmag</a:t>
            </a:r>
            <a:r>
              <a:rPr lang="en-US" sz="1400" dirty="0">
                <a:latin typeface="Times New Roman" panose="02020603050405020304" pitchFamily="18" charset="0"/>
              </a:rPr>
              <a:t>=8 star.  The uncertainties assume 64 transits using OST MC2 and a noise floor of 5 ppm</a:t>
            </a:r>
            <a:endParaRPr lang="en-US" sz="1400" dirty="0">
              <a:effectLst/>
              <a:latin typeface="Times New Roman" panose="02020603050405020304" pitchFamily="18" charset="0"/>
            </a:endParaRPr>
          </a:p>
        </p:txBody>
      </p:sp>
      <p:pic>
        <p:nvPicPr>
          <p:cNvPr id="17" name="Picture 16">
            <a:extLst>
              <a:ext uri="{FF2B5EF4-FFF2-40B4-BE49-F238E27FC236}">
                <a16:creationId xmlns:a16="http://schemas.microsoft.com/office/drawing/2014/main" id="{3F9FB11E-6D7A-2241-A98D-821D9AEFFD97}"/>
              </a:ext>
            </a:extLst>
          </p:cNvPr>
          <p:cNvPicPr>
            <a:picLocks noChangeAspect="1"/>
          </p:cNvPicPr>
          <p:nvPr/>
        </p:nvPicPr>
        <p:blipFill>
          <a:blip r:embed="rId3"/>
          <a:stretch>
            <a:fillRect/>
          </a:stretch>
        </p:blipFill>
        <p:spPr>
          <a:xfrm>
            <a:off x="2454970" y="72620"/>
            <a:ext cx="1431229" cy="906445"/>
          </a:xfrm>
          <a:prstGeom prst="rect">
            <a:avLst/>
          </a:prstGeom>
        </p:spPr>
      </p:pic>
      <p:sp>
        <p:nvSpPr>
          <p:cNvPr id="18" name="TextBox 17">
            <a:extLst>
              <a:ext uri="{FF2B5EF4-FFF2-40B4-BE49-F238E27FC236}">
                <a16:creationId xmlns:a16="http://schemas.microsoft.com/office/drawing/2014/main" id="{EABE38C7-2E9A-0943-82B5-07E498153C82}"/>
              </a:ext>
            </a:extLst>
          </p:cNvPr>
          <p:cNvSpPr txBox="1"/>
          <p:nvPr/>
        </p:nvSpPr>
        <p:spPr>
          <a:xfrm>
            <a:off x="6243349" y="1891775"/>
            <a:ext cx="4734501" cy="369332"/>
          </a:xfrm>
          <a:prstGeom prst="rect">
            <a:avLst/>
          </a:prstGeom>
          <a:noFill/>
        </p:spPr>
        <p:txBody>
          <a:bodyPr wrap="none" rtlCol="0">
            <a:spAutoFit/>
          </a:bodyPr>
          <a:lstStyle/>
          <a:p>
            <a:r>
              <a:rPr lang="en-US" dirty="0"/>
              <a:t>Tier-3: Observations of 4 candidates, 64 </a:t>
            </a:r>
            <a:r>
              <a:rPr lang="en-US" dirty="0" err="1"/>
              <a:t>transists</a:t>
            </a:r>
            <a:endParaRPr lang="en-US" dirty="0"/>
          </a:p>
        </p:txBody>
      </p:sp>
      <p:sp>
        <p:nvSpPr>
          <p:cNvPr id="16" name="Top three themes">
            <a:extLst>
              <a:ext uri="{FF2B5EF4-FFF2-40B4-BE49-F238E27FC236}">
                <a16:creationId xmlns:a16="http://schemas.microsoft.com/office/drawing/2014/main" id="{899A58F5-94E1-0F4D-BE29-E515964A0B7C}"/>
              </a:ext>
            </a:extLst>
          </p:cNvPr>
          <p:cNvSpPr txBox="1"/>
          <p:nvPr/>
        </p:nvSpPr>
        <p:spPr>
          <a:xfrm>
            <a:off x="3308349" y="105315"/>
            <a:ext cx="8234545" cy="841054"/>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700" tIns="50700" rIns="50700" bIns="50700" anchor="ctr">
            <a:spAutoFit/>
          </a:bodyPr>
          <a:lstStyle>
            <a:lvl1pPr algn="ctr" defTabSz="1160859">
              <a:defRPr sz="8400">
                <a:solidFill>
                  <a:srgbClr val="FFFFFF"/>
                </a:solidFill>
                <a:latin typeface="Akrobat ExtraBold"/>
                <a:ea typeface="Akrobat ExtraBold"/>
                <a:cs typeface="Akrobat ExtraBold"/>
                <a:sym typeface="Akrobat ExtraBold"/>
              </a:defRPr>
            </a:lvl1pPr>
          </a:lstStyle>
          <a:p>
            <a:r>
              <a:rPr lang="en-US" sz="2400" b="1" dirty="0">
                <a:solidFill>
                  <a:srgbClr val="132FC2"/>
                </a:solidFill>
                <a:latin typeface="Calibri" panose="020F0502020204030204" pitchFamily="34" charset="0"/>
              </a:rPr>
              <a:t>OST will assess the habitability of nearby exoplanets </a:t>
            </a:r>
          </a:p>
          <a:p>
            <a:r>
              <a:rPr lang="en-US" sz="2400" b="1" dirty="0">
                <a:solidFill>
                  <a:srgbClr val="132FC2"/>
                </a:solidFill>
                <a:latin typeface="Calibri" panose="020F0502020204030204" pitchFamily="34" charset="0"/>
              </a:rPr>
              <a:t>and search for signs of life. </a:t>
            </a:r>
            <a:endParaRPr sz="2400" dirty="0">
              <a:solidFill>
                <a:schemeClr val="tx1"/>
              </a:solidFill>
            </a:endParaRPr>
          </a:p>
        </p:txBody>
      </p:sp>
    </p:spTree>
    <p:extLst>
      <p:ext uri="{BB962C8B-B14F-4D97-AF65-F5344CB8AC3E}">
        <p14:creationId xmlns:p14="http://schemas.microsoft.com/office/powerpoint/2010/main" val="40507310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 name="(I) Are we alone?  OST question: How common are life bearing planets? With sensitive mid-infrared transit spectroscopy, OST will measure biosignatures, including ozone, carbon-dioxide, water, and methane in the atmospheres of Earth-sized habitable exoplanets.…">
            <a:extLst>
              <a:ext uri="{FF2B5EF4-FFF2-40B4-BE49-F238E27FC236}">
                <a16:creationId xmlns:a16="http://schemas.microsoft.com/office/drawing/2014/main" id="{04745612-C95C-9A46-BAD5-CD7533EE1549}"/>
              </a:ext>
            </a:extLst>
          </p:cNvPr>
          <p:cNvSpPr txBox="1">
            <a:spLocks/>
          </p:cNvSpPr>
          <p:nvPr/>
        </p:nvSpPr>
        <p:spPr>
          <a:xfrm>
            <a:off x="-980467" y="944123"/>
            <a:ext cx="23011097" cy="11141956"/>
          </a:xfrm>
          <a:prstGeom prst="rect">
            <a:avLst/>
          </a:prstGeom>
        </p:spPr>
        <p:txBody>
          <a:bodyPr vert="horz" lIns="48208" tIns="48208" rIns="48208" bIns="48208"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629838" indent="-629838" defTabSz="739213">
              <a:lnSpc>
                <a:spcPct val="80000"/>
              </a:lnSpc>
              <a:spcBef>
                <a:spcPts val="5670"/>
              </a:spcBef>
              <a:buSzPct val="82000"/>
              <a:buFont typeface="Arial" panose="020B0604020202020204" pitchFamily="34" charset="0"/>
              <a:buChar char="•"/>
              <a:defRPr sz="5200">
                <a:solidFill>
                  <a:srgbClr val="FFFFFF"/>
                </a:solidFill>
              </a:defRPr>
            </a:pPr>
            <a:endParaRPr lang="en-US" sz="1080" dirty="0">
              <a:solidFill>
                <a:srgbClr val="FFFFFF"/>
              </a:solidFill>
            </a:endParaRPr>
          </a:p>
        </p:txBody>
      </p:sp>
      <p:pic>
        <p:nvPicPr>
          <p:cNvPr id="6" name="Picture 5">
            <a:extLst>
              <a:ext uri="{FF2B5EF4-FFF2-40B4-BE49-F238E27FC236}">
                <a16:creationId xmlns:a16="http://schemas.microsoft.com/office/drawing/2014/main" id="{6507435B-6AFF-6F49-BE56-D868F9ED96D8}"/>
              </a:ext>
            </a:extLst>
          </p:cNvPr>
          <p:cNvPicPr/>
          <p:nvPr/>
        </p:nvPicPr>
        <p:blipFill>
          <a:blip r:embed="rId2">
            <a:extLst>
              <a:ext uri="{28A0092B-C50C-407E-A947-70E740481C1C}">
                <a14:useLocalDpi xmlns:a14="http://schemas.microsoft.com/office/drawing/2010/main" val="0"/>
              </a:ext>
            </a:extLst>
          </a:blip>
          <a:stretch>
            <a:fillRect/>
          </a:stretch>
        </p:blipFill>
        <p:spPr>
          <a:xfrm>
            <a:off x="3647440" y="0"/>
            <a:ext cx="8544560" cy="6858000"/>
          </a:xfrm>
          <a:prstGeom prst="rect">
            <a:avLst/>
          </a:prstGeom>
        </p:spPr>
      </p:pic>
      <p:sp>
        <p:nvSpPr>
          <p:cNvPr id="15" name="Top three themes">
            <a:extLst>
              <a:ext uri="{FF2B5EF4-FFF2-40B4-BE49-F238E27FC236}">
                <a16:creationId xmlns:a16="http://schemas.microsoft.com/office/drawing/2014/main" id="{EC0EAD3B-B990-9847-84A1-E8B9360097C5}"/>
              </a:ext>
            </a:extLst>
          </p:cNvPr>
          <p:cNvSpPr txBox="1"/>
          <p:nvPr/>
        </p:nvSpPr>
        <p:spPr>
          <a:xfrm>
            <a:off x="254001" y="2843378"/>
            <a:ext cx="3464559" cy="2246587"/>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630" tIns="45630" rIns="45630" bIns="45630" anchor="ctr">
            <a:spAutoFit/>
          </a:bodyPr>
          <a:lstStyle>
            <a:lvl1pPr algn="ctr" defTabSz="1160859">
              <a:defRPr sz="8400">
                <a:solidFill>
                  <a:srgbClr val="FFFFFF"/>
                </a:solidFill>
                <a:latin typeface="Akrobat ExtraBold"/>
                <a:ea typeface="Akrobat ExtraBold"/>
                <a:cs typeface="Akrobat ExtraBold"/>
                <a:sym typeface="Akrobat ExtraBold"/>
              </a:defRPr>
            </a:lvl1pPr>
          </a:lstStyle>
          <a:p>
            <a:r>
              <a:rPr lang="en-US" sz="2800" dirty="0">
                <a:solidFill>
                  <a:schemeClr val="accent1">
                    <a:lumMod val="40000"/>
                    <a:lumOff val="60000"/>
                  </a:schemeClr>
                </a:solidFill>
                <a:latin typeface="Calibri" panose="020F0502020204030204" pitchFamily="34" charset="0"/>
              </a:rPr>
              <a:t>How do the conditions for habitability </a:t>
            </a:r>
          </a:p>
          <a:p>
            <a:r>
              <a:rPr lang="en-US" sz="2800" dirty="0">
                <a:solidFill>
                  <a:schemeClr val="accent1">
                    <a:lumMod val="40000"/>
                    <a:lumOff val="60000"/>
                  </a:schemeClr>
                </a:solidFill>
                <a:latin typeface="Calibri" panose="020F0502020204030204" pitchFamily="34" charset="0"/>
              </a:rPr>
              <a:t>develop during the process of planet formation?</a:t>
            </a:r>
            <a:endParaRPr sz="2800" dirty="0">
              <a:solidFill>
                <a:schemeClr val="accent1">
                  <a:lumMod val="40000"/>
                  <a:lumOff val="60000"/>
                </a:schemeClr>
              </a:solidFill>
            </a:endParaRPr>
          </a:p>
        </p:txBody>
      </p:sp>
    </p:spTree>
    <p:extLst>
      <p:ext uri="{BB962C8B-B14F-4D97-AF65-F5344CB8AC3E}">
        <p14:creationId xmlns:p14="http://schemas.microsoft.com/office/powerpoint/2010/main" val="42815980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9E2BE66-63C3-D441-B105-B7263CDA0770}"/>
              </a:ext>
            </a:extLst>
          </p:cNvPr>
          <p:cNvPicPr>
            <a:picLocks noChangeAspect="1"/>
          </p:cNvPicPr>
          <p:nvPr/>
        </p:nvPicPr>
        <p:blipFill>
          <a:blip r:embed="rId2"/>
          <a:stretch>
            <a:fillRect/>
          </a:stretch>
        </p:blipFill>
        <p:spPr>
          <a:xfrm>
            <a:off x="5194786" y="1061703"/>
            <a:ext cx="7093975" cy="5796297"/>
          </a:xfrm>
          <a:prstGeom prst="rect">
            <a:avLst/>
          </a:prstGeom>
        </p:spPr>
      </p:pic>
      <p:sp>
        <p:nvSpPr>
          <p:cNvPr id="3" name="Date Placeholder 2">
            <a:extLst>
              <a:ext uri="{FF2B5EF4-FFF2-40B4-BE49-F238E27FC236}">
                <a16:creationId xmlns:a16="http://schemas.microsoft.com/office/drawing/2014/main" id="{D3B618D8-398F-A94D-8F64-19956DC55AD6}"/>
              </a:ext>
            </a:extLst>
          </p:cNvPr>
          <p:cNvSpPr>
            <a:spLocks noGrp="1"/>
          </p:cNvSpPr>
          <p:nvPr>
            <p:ph type="dt" sz="half" idx="10"/>
          </p:nvPr>
        </p:nvSpPr>
        <p:spPr/>
        <p:txBody>
          <a:bodyPr/>
          <a:lstStyle/>
          <a:p>
            <a:fld id="{4A710BBD-9FF0-F44D-B758-D1E5DE9EB1A0}" type="datetime1">
              <a:rPr lang="en-US" smtClean="0"/>
              <a:t>10/2/18</a:t>
            </a:fld>
            <a:endParaRPr lang="en-US"/>
          </a:p>
        </p:txBody>
      </p:sp>
      <p:pic>
        <p:nvPicPr>
          <p:cNvPr id="8" name="Picture 7">
            <a:extLst>
              <a:ext uri="{FF2B5EF4-FFF2-40B4-BE49-F238E27FC236}">
                <a16:creationId xmlns:a16="http://schemas.microsoft.com/office/drawing/2014/main" id="{10EA3B68-6D11-7F46-9E6A-2F7626927551}"/>
              </a:ext>
            </a:extLst>
          </p:cNvPr>
          <p:cNvPicPr/>
          <p:nvPr/>
        </p:nvPicPr>
        <p:blipFill rotWithShape="1">
          <a:blip r:embed="rId3">
            <a:extLst>
              <a:ext uri="{28A0092B-C50C-407E-A947-70E740481C1C}">
                <a14:useLocalDpi xmlns:a14="http://schemas.microsoft.com/office/drawing/2010/main" val="0"/>
              </a:ext>
            </a:extLst>
          </a:blip>
          <a:srcRect l="8293" r="7978"/>
          <a:stretch/>
        </p:blipFill>
        <p:spPr bwMode="auto">
          <a:xfrm>
            <a:off x="65222" y="1848051"/>
            <a:ext cx="5129564" cy="3831305"/>
          </a:xfrm>
          <a:prstGeom prst="rect">
            <a:avLst/>
          </a:prstGeom>
          <a:ln>
            <a:noFill/>
          </a:ln>
          <a:extLst>
            <a:ext uri="{53640926-AAD7-44D8-BBD7-CCE9431645EC}">
              <a14:shadowObscured xmlns:a14="http://schemas.microsoft.com/office/drawing/2010/main"/>
            </a:ext>
          </a:extLst>
        </p:spPr>
      </p:pic>
      <p:pic>
        <p:nvPicPr>
          <p:cNvPr id="10" name="Picture 9">
            <a:extLst>
              <a:ext uri="{FF2B5EF4-FFF2-40B4-BE49-F238E27FC236}">
                <a16:creationId xmlns:a16="http://schemas.microsoft.com/office/drawing/2014/main" id="{427070DB-C12D-2F43-A059-F5318778112A}"/>
              </a:ext>
            </a:extLst>
          </p:cNvPr>
          <p:cNvPicPr>
            <a:picLocks noChangeAspect="1"/>
          </p:cNvPicPr>
          <p:nvPr/>
        </p:nvPicPr>
        <p:blipFill>
          <a:blip r:embed="rId4"/>
          <a:stretch>
            <a:fillRect/>
          </a:stretch>
        </p:blipFill>
        <p:spPr>
          <a:xfrm>
            <a:off x="2422313" y="71317"/>
            <a:ext cx="1431229" cy="884085"/>
          </a:xfrm>
          <a:prstGeom prst="rect">
            <a:avLst/>
          </a:prstGeom>
        </p:spPr>
      </p:pic>
      <p:sp>
        <p:nvSpPr>
          <p:cNvPr id="11" name="Top three themes">
            <a:extLst>
              <a:ext uri="{FF2B5EF4-FFF2-40B4-BE49-F238E27FC236}">
                <a16:creationId xmlns:a16="http://schemas.microsoft.com/office/drawing/2014/main" id="{C2DF2FBD-EC98-054F-B766-2C7532324E2B}"/>
              </a:ext>
            </a:extLst>
          </p:cNvPr>
          <p:cNvSpPr txBox="1"/>
          <p:nvPr/>
        </p:nvSpPr>
        <p:spPr>
          <a:xfrm>
            <a:off x="3940626" y="115899"/>
            <a:ext cx="6889376" cy="779499"/>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700" tIns="50700" rIns="50700" bIns="50700" anchor="ctr">
            <a:spAutoFit/>
          </a:bodyPr>
          <a:lstStyle>
            <a:lvl1pPr algn="ctr" defTabSz="1160859">
              <a:defRPr sz="8400">
                <a:solidFill>
                  <a:srgbClr val="FFFFFF"/>
                </a:solidFill>
                <a:latin typeface="Akrobat ExtraBold"/>
                <a:ea typeface="Akrobat ExtraBold"/>
                <a:cs typeface="Akrobat ExtraBold"/>
                <a:sym typeface="Akrobat ExtraBold"/>
              </a:defRPr>
            </a:lvl1pPr>
          </a:lstStyle>
          <a:p>
            <a:pPr algn="l"/>
            <a:r>
              <a:rPr lang="en-US" sz="2200" b="1" dirty="0">
                <a:solidFill>
                  <a:srgbClr val="132FC2"/>
                </a:solidFill>
                <a:latin typeface="Calibri" panose="020F0502020204030204" pitchFamily="34" charset="0"/>
              </a:rPr>
              <a:t>How do the conditions for habitability develop during the </a:t>
            </a:r>
          </a:p>
          <a:p>
            <a:pPr algn="l"/>
            <a:r>
              <a:rPr lang="en-US" sz="2200" b="1" dirty="0">
                <a:solidFill>
                  <a:srgbClr val="132FC2"/>
                </a:solidFill>
                <a:latin typeface="Calibri" panose="020F0502020204030204" pitchFamily="34" charset="0"/>
              </a:rPr>
              <a:t>process of planet formation?</a:t>
            </a:r>
            <a:endParaRPr sz="2200" dirty="0">
              <a:solidFill>
                <a:schemeClr val="tx1"/>
              </a:solidFill>
            </a:endParaRPr>
          </a:p>
        </p:txBody>
      </p:sp>
      <p:cxnSp>
        <p:nvCxnSpPr>
          <p:cNvPr id="12" name="Straight Connector 11">
            <a:extLst>
              <a:ext uri="{FF2B5EF4-FFF2-40B4-BE49-F238E27FC236}">
                <a16:creationId xmlns:a16="http://schemas.microsoft.com/office/drawing/2014/main" id="{C61F9F25-017C-934D-8E70-65E45003BF76}"/>
              </a:ext>
            </a:extLst>
          </p:cNvPr>
          <p:cNvCxnSpPr/>
          <p:nvPr/>
        </p:nvCxnSpPr>
        <p:spPr>
          <a:xfrm>
            <a:off x="1524000" y="1035586"/>
            <a:ext cx="9481851" cy="0"/>
          </a:xfrm>
          <a:prstGeom prst="line">
            <a:avLst/>
          </a:prstGeom>
          <a:ln w="38100"/>
        </p:spPr>
        <p:style>
          <a:lnRef idx="3">
            <a:schemeClr val="accent5"/>
          </a:lnRef>
          <a:fillRef idx="0">
            <a:schemeClr val="accent5"/>
          </a:fillRef>
          <a:effectRef idx="2">
            <a:schemeClr val="accent5"/>
          </a:effectRef>
          <a:fontRef idx="minor">
            <a:schemeClr val="tx1"/>
          </a:fontRef>
        </p:style>
      </p:cxnSp>
    </p:spTree>
    <p:extLst>
      <p:ext uri="{BB962C8B-B14F-4D97-AF65-F5344CB8AC3E}">
        <p14:creationId xmlns:p14="http://schemas.microsoft.com/office/powerpoint/2010/main" val="19424992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I) Are we alone?  OST question: How common are life bearing planets? With sensitive mid-infrared transit spectroscopy, OST will measure biosignatures, including ozone, carbon-dioxide, water, and methane in the atmospheres of Earth-sized habitable exoplanets.…">
            <a:extLst>
              <a:ext uri="{FF2B5EF4-FFF2-40B4-BE49-F238E27FC236}">
                <a16:creationId xmlns:a16="http://schemas.microsoft.com/office/drawing/2014/main" id="{04745612-C95C-9A46-BAD5-CD7533EE1549}"/>
              </a:ext>
            </a:extLst>
          </p:cNvPr>
          <p:cNvSpPr txBox="1">
            <a:spLocks/>
          </p:cNvSpPr>
          <p:nvPr/>
        </p:nvSpPr>
        <p:spPr>
          <a:xfrm>
            <a:off x="-980467" y="944123"/>
            <a:ext cx="23011097" cy="11141956"/>
          </a:xfrm>
          <a:prstGeom prst="rect">
            <a:avLst/>
          </a:prstGeom>
        </p:spPr>
        <p:txBody>
          <a:bodyPr vert="horz" lIns="48208" tIns="48208" rIns="48208" bIns="48208"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629838" indent="-629838" defTabSz="739213">
              <a:lnSpc>
                <a:spcPct val="80000"/>
              </a:lnSpc>
              <a:spcBef>
                <a:spcPts val="5670"/>
              </a:spcBef>
              <a:buSzPct val="82000"/>
              <a:buFont typeface="Arial" panose="020B0604020202020204" pitchFamily="34" charset="0"/>
              <a:buChar char="•"/>
              <a:defRPr sz="5200">
                <a:solidFill>
                  <a:srgbClr val="FFFFFF"/>
                </a:solidFill>
              </a:defRPr>
            </a:pPr>
            <a:endParaRPr lang="en-US" sz="1080" dirty="0">
              <a:solidFill>
                <a:srgbClr val="FFFFFF"/>
              </a:solidFill>
            </a:endParaRPr>
          </a:p>
        </p:txBody>
      </p:sp>
      <p:sp>
        <p:nvSpPr>
          <p:cNvPr id="15" name="Top three themes">
            <a:extLst>
              <a:ext uri="{FF2B5EF4-FFF2-40B4-BE49-F238E27FC236}">
                <a16:creationId xmlns:a16="http://schemas.microsoft.com/office/drawing/2014/main" id="{EC0EAD3B-B990-9847-84A1-E8B9360097C5}"/>
              </a:ext>
            </a:extLst>
          </p:cNvPr>
          <p:cNvSpPr txBox="1"/>
          <p:nvPr/>
        </p:nvSpPr>
        <p:spPr>
          <a:xfrm>
            <a:off x="733757" y="585294"/>
            <a:ext cx="10755125" cy="523038"/>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630" tIns="45630" rIns="45630" bIns="45630" anchor="ctr">
            <a:spAutoFit/>
          </a:bodyPr>
          <a:lstStyle>
            <a:lvl1pPr algn="ctr" defTabSz="1160859">
              <a:defRPr sz="8400">
                <a:solidFill>
                  <a:srgbClr val="FFFFFF"/>
                </a:solidFill>
                <a:latin typeface="Akrobat ExtraBold"/>
                <a:ea typeface="Akrobat ExtraBold"/>
                <a:cs typeface="Akrobat ExtraBold"/>
                <a:sym typeface="Akrobat ExtraBold"/>
              </a:defRPr>
            </a:lvl1pPr>
          </a:lstStyle>
          <a:p>
            <a:endParaRPr sz="2800" dirty="0">
              <a:solidFill>
                <a:schemeClr val="tx1"/>
              </a:solidFill>
            </a:endParaRPr>
          </a:p>
        </p:txBody>
      </p:sp>
      <p:pic>
        <p:nvPicPr>
          <p:cNvPr id="5" name="Picture 4">
            <a:extLst>
              <a:ext uri="{FF2B5EF4-FFF2-40B4-BE49-F238E27FC236}">
                <a16:creationId xmlns:a16="http://schemas.microsoft.com/office/drawing/2014/main" id="{E0B6238A-51F2-3844-9BDF-6AD4A41C9E83}"/>
              </a:ext>
            </a:extLst>
          </p:cNvPr>
          <p:cNvPicPr/>
          <p:nvPr/>
        </p:nvPicPr>
        <p:blipFill>
          <a:blip r:embed="rId2">
            <a:extLst>
              <a:ext uri="{28A0092B-C50C-407E-A947-70E740481C1C}">
                <a14:useLocalDpi xmlns:a14="http://schemas.microsoft.com/office/drawing/2010/main" val="0"/>
              </a:ext>
            </a:extLst>
          </a:blip>
          <a:stretch>
            <a:fillRect/>
          </a:stretch>
        </p:blipFill>
        <p:spPr>
          <a:xfrm>
            <a:off x="1513840" y="1870363"/>
            <a:ext cx="8877069" cy="4929421"/>
          </a:xfrm>
          <a:prstGeom prst="rect">
            <a:avLst/>
          </a:prstGeom>
        </p:spPr>
      </p:pic>
      <p:sp>
        <p:nvSpPr>
          <p:cNvPr id="6" name="Rectangle 5">
            <a:extLst>
              <a:ext uri="{FF2B5EF4-FFF2-40B4-BE49-F238E27FC236}">
                <a16:creationId xmlns:a16="http://schemas.microsoft.com/office/drawing/2014/main" id="{B52B777C-E655-9747-B934-C298C16EC8CB}"/>
              </a:ext>
            </a:extLst>
          </p:cNvPr>
          <p:cNvSpPr/>
          <p:nvPr/>
        </p:nvSpPr>
        <p:spPr>
          <a:xfrm>
            <a:off x="733757" y="1166182"/>
            <a:ext cx="10733314" cy="646331"/>
          </a:xfrm>
          <a:prstGeom prst="rect">
            <a:avLst/>
          </a:prstGeom>
        </p:spPr>
        <p:txBody>
          <a:bodyPr wrap="square">
            <a:spAutoFit/>
          </a:bodyPr>
          <a:lstStyle/>
          <a:p>
            <a:r>
              <a:rPr lang="en-US" b="1" dirty="0">
                <a:solidFill>
                  <a:srgbClr val="132FC2"/>
                </a:solidFill>
                <a:latin typeface="Arial" panose="020B0604020202020204" pitchFamily="34" charset="0"/>
              </a:rPr>
              <a:t>Science Objective 1: </a:t>
            </a:r>
            <a:r>
              <a:rPr lang="en-US" dirty="0"/>
              <a:t>Measure the water mass at all evolutionary stages and across the range of stellar mass tracing water vapor and ice at all temperatures between 10 and 10,000 K.</a:t>
            </a:r>
          </a:p>
        </p:txBody>
      </p:sp>
      <p:pic>
        <p:nvPicPr>
          <p:cNvPr id="7" name="Picture 6">
            <a:extLst>
              <a:ext uri="{FF2B5EF4-FFF2-40B4-BE49-F238E27FC236}">
                <a16:creationId xmlns:a16="http://schemas.microsoft.com/office/drawing/2014/main" id="{E2D89305-D8A3-4A4B-94B7-4425A94DBB07}"/>
              </a:ext>
            </a:extLst>
          </p:cNvPr>
          <p:cNvPicPr>
            <a:picLocks noChangeAspect="1"/>
          </p:cNvPicPr>
          <p:nvPr/>
        </p:nvPicPr>
        <p:blipFill>
          <a:blip r:embed="rId3"/>
          <a:stretch>
            <a:fillRect/>
          </a:stretch>
        </p:blipFill>
        <p:spPr>
          <a:xfrm>
            <a:off x="2422313" y="71317"/>
            <a:ext cx="1431229" cy="884085"/>
          </a:xfrm>
          <a:prstGeom prst="rect">
            <a:avLst/>
          </a:prstGeom>
        </p:spPr>
      </p:pic>
      <p:cxnSp>
        <p:nvCxnSpPr>
          <p:cNvPr id="8" name="Straight Connector 7">
            <a:extLst>
              <a:ext uri="{FF2B5EF4-FFF2-40B4-BE49-F238E27FC236}">
                <a16:creationId xmlns:a16="http://schemas.microsoft.com/office/drawing/2014/main" id="{DB115EE3-1D62-5649-A488-A1BF8CC71421}"/>
              </a:ext>
            </a:extLst>
          </p:cNvPr>
          <p:cNvCxnSpPr/>
          <p:nvPr/>
        </p:nvCxnSpPr>
        <p:spPr>
          <a:xfrm>
            <a:off x="1524000" y="1035586"/>
            <a:ext cx="9481851" cy="0"/>
          </a:xfrm>
          <a:prstGeom prst="line">
            <a:avLst/>
          </a:prstGeom>
          <a:ln w="38100"/>
        </p:spPr>
        <p:style>
          <a:lnRef idx="3">
            <a:schemeClr val="accent5"/>
          </a:lnRef>
          <a:fillRef idx="0">
            <a:schemeClr val="accent5"/>
          </a:fillRef>
          <a:effectRef idx="2">
            <a:schemeClr val="accent5"/>
          </a:effectRef>
          <a:fontRef idx="minor">
            <a:schemeClr val="tx1"/>
          </a:fontRef>
        </p:style>
      </p:cxnSp>
      <p:sp>
        <p:nvSpPr>
          <p:cNvPr id="9" name="Top three themes">
            <a:extLst>
              <a:ext uri="{FF2B5EF4-FFF2-40B4-BE49-F238E27FC236}">
                <a16:creationId xmlns:a16="http://schemas.microsoft.com/office/drawing/2014/main" id="{4F65C2F1-5754-CC40-857B-78AD17C6B8C3}"/>
              </a:ext>
            </a:extLst>
          </p:cNvPr>
          <p:cNvSpPr txBox="1"/>
          <p:nvPr/>
        </p:nvSpPr>
        <p:spPr>
          <a:xfrm>
            <a:off x="3940626" y="115899"/>
            <a:ext cx="6889376" cy="779499"/>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700" tIns="50700" rIns="50700" bIns="50700" anchor="ctr">
            <a:spAutoFit/>
          </a:bodyPr>
          <a:lstStyle>
            <a:lvl1pPr algn="ctr" defTabSz="1160859">
              <a:defRPr sz="8400">
                <a:solidFill>
                  <a:srgbClr val="FFFFFF"/>
                </a:solidFill>
                <a:latin typeface="Akrobat ExtraBold"/>
                <a:ea typeface="Akrobat ExtraBold"/>
                <a:cs typeface="Akrobat ExtraBold"/>
                <a:sym typeface="Akrobat ExtraBold"/>
              </a:defRPr>
            </a:lvl1pPr>
          </a:lstStyle>
          <a:p>
            <a:pPr algn="l"/>
            <a:r>
              <a:rPr lang="en-US" sz="2200" b="1" dirty="0">
                <a:solidFill>
                  <a:srgbClr val="132FC2"/>
                </a:solidFill>
                <a:latin typeface="Calibri" panose="020F0502020204030204" pitchFamily="34" charset="0"/>
              </a:rPr>
              <a:t>How do the conditions for habitability develop during the </a:t>
            </a:r>
          </a:p>
          <a:p>
            <a:pPr algn="l"/>
            <a:r>
              <a:rPr lang="en-US" sz="2200" b="1" dirty="0">
                <a:solidFill>
                  <a:srgbClr val="132FC2"/>
                </a:solidFill>
                <a:latin typeface="Calibri" panose="020F0502020204030204" pitchFamily="34" charset="0"/>
              </a:rPr>
              <a:t>process of planet formation?</a:t>
            </a:r>
            <a:endParaRPr sz="2200" dirty="0">
              <a:solidFill>
                <a:schemeClr val="tx1"/>
              </a:solidFill>
            </a:endParaRPr>
          </a:p>
        </p:txBody>
      </p:sp>
      <p:sp>
        <p:nvSpPr>
          <p:cNvPr id="2" name="Date Placeholder 1">
            <a:extLst>
              <a:ext uri="{FF2B5EF4-FFF2-40B4-BE49-F238E27FC236}">
                <a16:creationId xmlns:a16="http://schemas.microsoft.com/office/drawing/2014/main" id="{BAB6CEB6-F992-3E48-A4BA-65DB29618549}"/>
              </a:ext>
            </a:extLst>
          </p:cNvPr>
          <p:cNvSpPr>
            <a:spLocks noGrp="1"/>
          </p:cNvSpPr>
          <p:nvPr>
            <p:ph type="dt" sz="half" idx="10"/>
          </p:nvPr>
        </p:nvSpPr>
        <p:spPr/>
        <p:txBody>
          <a:bodyPr/>
          <a:lstStyle/>
          <a:p>
            <a:fld id="{E67ACCEA-09AF-BE4C-96EB-14AAE9CA7D52}" type="datetime1">
              <a:rPr lang="en-US" smtClean="0"/>
              <a:t>10/2/18</a:t>
            </a:fld>
            <a:endParaRPr lang="en-US"/>
          </a:p>
        </p:txBody>
      </p:sp>
      <p:sp>
        <p:nvSpPr>
          <p:cNvPr id="3" name="Footer Placeholder 2">
            <a:extLst>
              <a:ext uri="{FF2B5EF4-FFF2-40B4-BE49-F238E27FC236}">
                <a16:creationId xmlns:a16="http://schemas.microsoft.com/office/drawing/2014/main" id="{B35C221E-D52F-8843-8727-327295DB77EE}"/>
              </a:ext>
            </a:extLst>
          </p:cNvPr>
          <p:cNvSpPr>
            <a:spLocks noGrp="1"/>
          </p:cNvSpPr>
          <p:nvPr>
            <p:ph type="ftr" sz="quarter" idx="11"/>
          </p:nvPr>
        </p:nvSpPr>
        <p:spPr/>
        <p:txBody>
          <a:bodyPr/>
          <a:lstStyle/>
          <a:p>
            <a:r>
              <a:rPr lang="en-US"/>
              <a:t>Goddard - ASD colloquium</a:t>
            </a:r>
          </a:p>
        </p:txBody>
      </p:sp>
      <p:sp>
        <p:nvSpPr>
          <p:cNvPr id="4" name="Slide Number Placeholder 3">
            <a:extLst>
              <a:ext uri="{FF2B5EF4-FFF2-40B4-BE49-F238E27FC236}">
                <a16:creationId xmlns:a16="http://schemas.microsoft.com/office/drawing/2014/main" id="{C81E0B45-A184-CD44-82DC-F71965EE4EF0}"/>
              </a:ext>
            </a:extLst>
          </p:cNvPr>
          <p:cNvSpPr>
            <a:spLocks noGrp="1"/>
          </p:cNvSpPr>
          <p:nvPr>
            <p:ph type="sldNum" sz="quarter" idx="12"/>
          </p:nvPr>
        </p:nvSpPr>
        <p:spPr/>
        <p:txBody>
          <a:bodyPr/>
          <a:lstStyle/>
          <a:p>
            <a:fld id="{9B025440-A5DA-4988-9B07-B3FEE73E24FE}" type="slidenum">
              <a:rPr lang="en-US" smtClean="0"/>
              <a:t>13</a:t>
            </a:fld>
            <a:endParaRPr lang="en-US"/>
          </a:p>
        </p:txBody>
      </p:sp>
    </p:spTree>
    <p:extLst>
      <p:ext uri="{BB962C8B-B14F-4D97-AF65-F5344CB8AC3E}">
        <p14:creationId xmlns:p14="http://schemas.microsoft.com/office/powerpoint/2010/main" val="36656867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B025440-A5DA-4988-9B07-B3FEE73E24FE}" type="slidenum">
              <a:rPr lang="en-US" smtClean="0"/>
              <a:t>14</a:t>
            </a:fld>
            <a:endParaRPr lang="en-US"/>
          </a:p>
        </p:txBody>
      </p:sp>
      <p:sp>
        <p:nvSpPr>
          <p:cNvPr id="8" name="Footer Placeholder 7"/>
          <p:cNvSpPr>
            <a:spLocks noGrp="1"/>
          </p:cNvSpPr>
          <p:nvPr>
            <p:ph type="ftr" sz="quarter" idx="11"/>
          </p:nvPr>
        </p:nvSpPr>
        <p:spPr/>
        <p:txBody>
          <a:bodyPr/>
          <a:lstStyle/>
          <a:p>
            <a:r>
              <a:rPr lang="en-US"/>
              <a:t>Goddard - ASD colloquium</a:t>
            </a:r>
          </a:p>
        </p:txBody>
      </p:sp>
      <p:cxnSp>
        <p:nvCxnSpPr>
          <p:cNvPr id="10" name="Straight Connector 9">
            <a:extLst>
              <a:ext uri="{FF2B5EF4-FFF2-40B4-BE49-F238E27FC236}">
                <a16:creationId xmlns:a16="http://schemas.microsoft.com/office/drawing/2014/main" id="{F9E5783A-4331-A044-A166-60F9C81B6628}"/>
              </a:ext>
            </a:extLst>
          </p:cNvPr>
          <p:cNvCxnSpPr/>
          <p:nvPr/>
        </p:nvCxnSpPr>
        <p:spPr>
          <a:xfrm>
            <a:off x="1524000" y="1035586"/>
            <a:ext cx="9481851" cy="0"/>
          </a:xfrm>
          <a:prstGeom prst="line">
            <a:avLst/>
          </a:prstGeom>
          <a:ln w="38100"/>
        </p:spPr>
        <p:style>
          <a:lnRef idx="3">
            <a:schemeClr val="accent5"/>
          </a:lnRef>
          <a:fillRef idx="0">
            <a:schemeClr val="accent5"/>
          </a:fillRef>
          <a:effectRef idx="2">
            <a:schemeClr val="accent5"/>
          </a:effectRef>
          <a:fontRef idx="minor">
            <a:schemeClr val="tx1"/>
          </a:fontRef>
        </p:style>
      </p:cxnSp>
      <p:sp>
        <p:nvSpPr>
          <p:cNvPr id="13" name="Date Placeholder 12">
            <a:extLst>
              <a:ext uri="{FF2B5EF4-FFF2-40B4-BE49-F238E27FC236}">
                <a16:creationId xmlns:a16="http://schemas.microsoft.com/office/drawing/2014/main" id="{0C38AE05-6E5C-2946-A346-D4F60855F6B5}"/>
              </a:ext>
            </a:extLst>
          </p:cNvPr>
          <p:cNvSpPr>
            <a:spLocks noGrp="1"/>
          </p:cNvSpPr>
          <p:nvPr>
            <p:ph type="dt" sz="half" idx="10"/>
          </p:nvPr>
        </p:nvSpPr>
        <p:spPr/>
        <p:txBody>
          <a:bodyPr/>
          <a:lstStyle/>
          <a:p>
            <a:fld id="{9FF4BEED-60BA-224B-8581-0EDDCCD2C096}" type="datetime1">
              <a:rPr lang="en-US" smtClean="0"/>
              <a:t>10/2/18</a:t>
            </a:fld>
            <a:endParaRPr lang="en-US"/>
          </a:p>
        </p:txBody>
      </p:sp>
      <p:sp>
        <p:nvSpPr>
          <p:cNvPr id="14" name="(I) Are we alone?  OST question: How common are life bearing planets? With sensitive mid-infrared transit spectroscopy, OST will measure biosignatures, including ozone, carbon-dioxide, water, and methane in the atmospheres of Earth-sized habitable exoplanets.…">
            <a:extLst>
              <a:ext uri="{FF2B5EF4-FFF2-40B4-BE49-F238E27FC236}">
                <a16:creationId xmlns:a16="http://schemas.microsoft.com/office/drawing/2014/main" id="{04745612-C95C-9A46-BAD5-CD7533EE1549}"/>
              </a:ext>
            </a:extLst>
          </p:cNvPr>
          <p:cNvSpPr txBox="1">
            <a:spLocks/>
          </p:cNvSpPr>
          <p:nvPr/>
        </p:nvSpPr>
        <p:spPr>
          <a:xfrm>
            <a:off x="-1766742" y="668025"/>
            <a:ext cx="25567885" cy="12379950"/>
          </a:xfrm>
          <a:prstGeom prst="rect">
            <a:avLst/>
          </a:prstGeom>
        </p:spPr>
        <p:txBody>
          <a:bodyPr vert="horz" lIns="53564" tIns="53564" rIns="53564" bIns="53564"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699820" indent="-699820" defTabSz="821348">
              <a:lnSpc>
                <a:spcPct val="80000"/>
              </a:lnSpc>
              <a:spcBef>
                <a:spcPts val="6300"/>
              </a:spcBef>
              <a:buSzPct val="82000"/>
              <a:buFont typeface="Arial" panose="020B0604020202020204" pitchFamily="34" charset="0"/>
              <a:buChar char="•"/>
              <a:defRPr sz="5200">
                <a:solidFill>
                  <a:srgbClr val="FFFFFF"/>
                </a:solidFill>
              </a:defRPr>
            </a:pPr>
            <a:endParaRPr lang="en-US" sz="1200" dirty="0">
              <a:solidFill>
                <a:srgbClr val="FFFFFF"/>
              </a:solidFill>
            </a:endParaRPr>
          </a:p>
        </p:txBody>
      </p:sp>
      <p:sp>
        <p:nvSpPr>
          <p:cNvPr id="15" name="Top three themes">
            <a:extLst>
              <a:ext uri="{FF2B5EF4-FFF2-40B4-BE49-F238E27FC236}">
                <a16:creationId xmlns:a16="http://schemas.microsoft.com/office/drawing/2014/main" id="{EC0EAD3B-B990-9847-84A1-E8B9360097C5}"/>
              </a:ext>
            </a:extLst>
          </p:cNvPr>
          <p:cNvSpPr txBox="1"/>
          <p:nvPr/>
        </p:nvSpPr>
        <p:spPr>
          <a:xfrm>
            <a:off x="3940626" y="115899"/>
            <a:ext cx="6889376" cy="779499"/>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700" tIns="50700" rIns="50700" bIns="50700" anchor="ctr">
            <a:spAutoFit/>
          </a:bodyPr>
          <a:lstStyle>
            <a:lvl1pPr algn="ctr" defTabSz="1160859">
              <a:defRPr sz="8400">
                <a:solidFill>
                  <a:srgbClr val="FFFFFF"/>
                </a:solidFill>
                <a:latin typeface="Akrobat ExtraBold"/>
                <a:ea typeface="Akrobat ExtraBold"/>
                <a:cs typeface="Akrobat ExtraBold"/>
                <a:sym typeface="Akrobat ExtraBold"/>
              </a:defRPr>
            </a:lvl1pPr>
          </a:lstStyle>
          <a:p>
            <a:pPr algn="l"/>
            <a:r>
              <a:rPr lang="en-US" sz="2200" b="1" dirty="0">
                <a:solidFill>
                  <a:srgbClr val="132FC2"/>
                </a:solidFill>
                <a:latin typeface="Calibri" panose="020F0502020204030204" pitchFamily="34" charset="0"/>
              </a:rPr>
              <a:t>How do the conditions for habitability develop during the </a:t>
            </a:r>
          </a:p>
          <a:p>
            <a:pPr algn="l"/>
            <a:r>
              <a:rPr lang="en-US" sz="2200" b="1" dirty="0">
                <a:solidFill>
                  <a:srgbClr val="132FC2"/>
                </a:solidFill>
                <a:latin typeface="Calibri" panose="020F0502020204030204" pitchFamily="34" charset="0"/>
              </a:rPr>
              <a:t>process of planet formation?</a:t>
            </a:r>
            <a:endParaRPr sz="2200" dirty="0">
              <a:solidFill>
                <a:schemeClr val="tx1"/>
              </a:solidFill>
            </a:endParaRPr>
          </a:p>
        </p:txBody>
      </p:sp>
      <p:pic>
        <p:nvPicPr>
          <p:cNvPr id="12" name="Picture 11">
            <a:extLst>
              <a:ext uri="{FF2B5EF4-FFF2-40B4-BE49-F238E27FC236}">
                <a16:creationId xmlns:a16="http://schemas.microsoft.com/office/drawing/2014/main" id="{3B37EA05-7082-0C41-B1BC-4AECE19B4202}"/>
              </a:ext>
            </a:extLst>
          </p:cNvPr>
          <p:cNvPicPr>
            <a:picLocks noChangeAspect="1"/>
          </p:cNvPicPr>
          <p:nvPr/>
        </p:nvPicPr>
        <p:blipFill>
          <a:blip r:embed="rId2"/>
          <a:stretch>
            <a:fillRect/>
          </a:stretch>
        </p:blipFill>
        <p:spPr>
          <a:xfrm>
            <a:off x="2422313" y="71317"/>
            <a:ext cx="1431229" cy="884085"/>
          </a:xfrm>
          <a:prstGeom prst="rect">
            <a:avLst/>
          </a:prstGeom>
        </p:spPr>
      </p:pic>
      <p:pic>
        <p:nvPicPr>
          <p:cNvPr id="2" name="Picture 1">
            <a:extLst>
              <a:ext uri="{FF2B5EF4-FFF2-40B4-BE49-F238E27FC236}">
                <a16:creationId xmlns:a16="http://schemas.microsoft.com/office/drawing/2014/main" id="{5A568AB2-F16B-6B4A-858E-F0D4B2C64412}"/>
              </a:ext>
            </a:extLst>
          </p:cNvPr>
          <p:cNvPicPr>
            <a:picLocks noChangeAspect="1"/>
          </p:cNvPicPr>
          <p:nvPr/>
        </p:nvPicPr>
        <p:blipFill>
          <a:blip r:embed="rId3"/>
          <a:stretch>
            <a:fillRect/>
          </a:stretch>
        </p:blipFill>
        <p:spPr>
          <a:xfrm>
            <a:off x="1017034" y="2004567"/>
            <a:ext cx="6596746" cy="4452804"/>
          </a:xfrm>
          <a:prstGeom prst="rect">
            <a:avLst/>
          </a:prstGeom>
        </p:spPr>
      </p:pic>
      <p:sp>
        <p:nvSpPr>
          <p:cNvPr id="3" name="Rectangle 2">
            <a:extLst>
              <a:ext uri="{FF2B5EF4-FFF2-40B4-BE49-F238E27FC236}">
                <a16:creationId xmlns:a16="http://schemas.microsoft.com/office/drawing/2014/main" id="{EDE12B71-BBD2-9847-92DC-1FA378A6BEAA}"/>
              </a:ext>
            </a:extLst>
          </p:cNvPr>
          <p:cNvSpPr/>
          <p:nvPr/>
        </p:nvSpPr>
        <p:spPr>
          <a:xfrm>
            <a:off x="715347" y="1322963"/>
            <a:ext cx="10733314" cy="646331"/>
          </a:xfrm>
          <a:prstGeom prst="rect">
            <a:avLst/>
          </a:prstGeom>
        </p:spPr>
        <p:txBody>
          <a:bodyPr wrap="square">
            <a:spAutoFit/>
          </a:bodyPr>
          <a:lstStyle/>
          <a:p>
            <a:r>
              <a:rPr lang="en-US" b="1" dirty="0">
                <a:solidFill>
                  <a:srgbClr val="132FC2"/>
                </a:solidFill>
                <a:latin typeface="Arial" panose="020B0604020202020204" pitchFamily="34" charset="0"/>
              </a:rPr>
              <a:t>Science Objective 1: </a:t>
            </a:r>
            <a:r>
              <a:rPr lang="en-US" dirty="0"/>
              <a:t>Measure the water content in all evolutionary stages and across the stellar mass range  tracing water vapor and ice at all temperatures between 10 and 10,000 K down to fundamental chemical limits.</a:t>
            </a:r>
          </a:p>
        </p:txBody>
      </p:sp>
      <p:sp>
        <p:nvSpPr>
          <p:cNvPr id="5" name="Rectangle 4">
            <a:extLst>
              <a:ext uri="{FF2B5EF4-FFF2-40B4-BE49-F238E27FC236}">
                <a16:creationId xmlns:a16="http://schemas.microsoft.com/office/drawing/2014/main" id="{60FDD2AD-B114-0149-A6E1-F26516AD7C53}"/>
              </a:ext>
            </a:extLst>
          </p:cNvPr>
          <p:cNvSpPr/>
          <p:nvPr/>
        </p:nvSpPr>
        <p:spPr>
          <a:xfrm>
            <a:off x="7529804" y="3030640"/>
            <a:ext cx="4464696" cy="923330"/>
          </a:xfrm>
          <a:prstGeom prst="rect">
            <a:avLst/>
          </a:prstGeom>
        </p:spPr>
        <p:txBody>
          <a:bodyPr wrap="square">
            <a:spAutoFit/>
          </a:bodyPr>
          <a:lstStyle/>
          <a:p>
            <a:r>
              <a:rPr lang="en-US" dirty="0"/>
              <a:t>OST will make the definitive statement on</a:t>
            </a:r>
          </a:p>
          <a:p>
            <a:r>
              <a:rPr lang="en-US" dirty="0"/>
              <a:t>the disposition of water as stars and planets are assembled.</a:t>
            </a:r>
          </a:p>
        </p:txBody>
      </p:sp>
    </p:spTree>
    <p:extLst>
      <p:ext uri="{BB962C8B-B14F-4D97-AF65-F5344CB8AC3E}">
        <p14:creationId xmlns:p14="http://schemas.microsoft.com/office/powerpoint/2010/main" val="41416128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B025440-A5DA-4988-9B07-B3FEE73E24FE}" type="slidenum">
              <a:rPr lang="en-US" smtClean="0"/>
              <a:t>15</a:t>
            </a:fld>
            <a:endParaRPr lang="en-US"/>
          </a:p>
        </p:txBody>
      </p:sp>
      <p:sp>
        <p:nvSpPr>
          <p:cNvPr id="8" name="Footer Placeholder 7"/>
          <p:cNvSpPr>
            <a:spLocks noGrp="1"/>
          </p:cNvSpPr>
          <p:nvPr>
            <p:ph type="ftr" sz="quarter" idx="11"/>
          </p:nvPr>
        </p:nvSpPr>
        <p:spPr/>
        <p:txBody>
          <a:bodyPr/>
          <a:lstStyle/>
          <a:p>
            <a:r>
              <a:rPr lang="en-US"/>
              <a:t>Goddard - ASD colloquium</a:t>
            </a:r>
          </a:p>
        </p:txBody>
      </p:sp>
      <p:cxnSp>
        <p:nvCxnSpPr>
          <p:cNvPr id="10" name="Straight Connector 9">
            <a:extLst>
              <a:ext uri="{FF2B5EF4-FFF2-40B4-BE49-F238E27FC236}">
                <a16:creationId xmlns:a16="http://schemas.microsoft.com/office/drawing/2014/main" id="{F9E5783A-4331-A044-A166-60F9C81B6628}"/>
              </a:ext>
            </a:extLst>
          </p:cNvPr>
          <p:cNvCxnSpPr/>
          <p:nvPr/>
        </p:nvCxnSpPr>
        <p:spPr>
          <a:xfrm>
            <a:off x="1524000" y="1035586"/>
            <a:ext cx="9481851" cy="0"/>
          </a:xfrm>
          <a:prstGeom prst="line">
            <a:avLst/>
          </a:prstGeom>
          <a:ln w="38100"/>
        </p:spPr>
        <p:style>
          <a:lnRef idx="3">
            <a:schemeClr val="accent5"/>
          </a:lnRef>
          <a:fillRef idx="0">
            <a:schemeClr val="accent5"/>
          </a:fillRef>
          <a:effectRef idx="2">
            <a:schemeClr val="accent5"/>
          </a:effectRef>
          <a:fontRef idx="minor">
            <a:schemeClr val="tx1"/>
          </a:fontRef>
        </p:style>
      </p:cxnSp>
      <p:sp>
        <p:nvSpPr>
          <p:cNvPr id="13" name="Date Placeholder 12">
            <a:extLst>
              <a:ext uri="{FF2B5EF4-FFF2-40B4-BE49-F238E27FC236}">
                <a16:creationId xmlns:a16="http://schemas.microsoft.com/office/drawing/2014/main" id="{0C38AE05-6E5C-2946-A346-D4F60855F6B5}"/>
              </a:ext>
            </a:extLst>
          </p:cNvPr>
          <p:cNvSpPr>
            <a:spLocks noGrp="1"/>
          </p:cNvSpPr>
          <p:nvPr>
            <p:ph type="dt" sz="half" idx="10"/>
          </p:nvPr>
        </p:nvSpPr>
        <p:spPr/>
        <p:txBody>
          <a:bodyPr/>
          <a:lstStyle/>
          <a:p>
            <a:fld id="{BDD7C3EE-AC52-D244-B168-7CFAF174C5CA}" type="datetime1">
              <a:rPr lang="en-US" smtClean="0"/>
              <a:t>10/2/18</a:t>
            </a:fld>
            <a:endParaRPr lang="en-US"/>
          </a:p>
        </p:txBody>
      </p:sp>
      <p:sp>
        <p:nvSpPr>
          <p:cNvPr id="14" name="(I) Are we alone?  OST question: How common are life bearing planets? With sensitive mid-infrared transit spectroscopy, OST will measure biosignatures, including ozone, carbon-dioxide, water, and methane in the atmospheres of Earth-sized habitable exoplanets.…">
            <a:extLst>
              <a:ext uri="{FF2B5EF4-FFF2-40B4-BE49-F238E27FC236}">
                <a16:creationId xmlns:a16="http://schemas.microsoft.com/office/drawing/2014/main" id="{04745612-C95C-9A46-BAD5-CD7533EE1549}"/>
              </a:ext>
            </a:extLst>
          </p:cNvPr>
          <p:cNvSpPr txBox="1">
            <a:spLocks/>
          </p:cNvSpPr>
          <p:nvPr/>
        </p:nvSpPr>
        <p:spPr>
          <a:xfrm>
            <a:off x="-1766742" y="668025"/>
            <a:ext cx="25567885" cy="12379950"/>
          </a:xfrm>
          <a:prstGeom prst="rect">
            <a:avLst/>
          </a:prstGeom>
        </p:spPr>
        <p:txBody>
          <a:bodyPr vert="horz" lIns="53564" tIns="53564" rIns="53564" bIns="53564"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699820" indent="-699820" defTabSz="821348">
              <a:lnSpc>
                <a:spcPct val="80000"/>
              </a:lnSpc>
              <a:spcBef>
                <a:spcPts val="6300"/>
              </a:spcBef>
              <a:buSzPct val="82000"/>
              <a:buFont typeface="Arial" panose="020B0604020202020204" pitchFamily="34" charset="0"/>
              <a:buChar char="•"/>
              <a:defRPr sz="5200">
                <a:solidFill>
                  <a:srgbClr val="FFFFFF"/>
                </a:solidFill>
              </a:defRPr>
            </a:pPr>
            <a:endParaRPr lang="en-US" sz="1200" dirty="0">
              <a:solidFill>
                <a:srgbClr val="FFFFFF"/>
              </a:solidFill>
            </a:endParaRPr>
          </a:p>
        </p:txBody>
      </p:sp>
      <p:sp>
        <p:nvSpPr>
          <p:cNvPr id="15" name="Top three themes">
            <a:extLst>
              <a:ext uri="{FF2B5EF4-FFF2-40B4-BE49-F238E27FC236}">
                <a16:creationId xmlns:a16="http://schemas.microsoft.com/office/drawing/2014/main" id="{EC0EAD3B-B990-9847-84A1-E8B9360097C5}"/>
              </a:ext>
            </a:extLst>
          </p:cNvPr>
          <p:cNvSpPr txBox="1"/>
          <p:nvPr/>
        </p:nvSpPr>
        <p:spPr>
          <a:xfrm>
            <a:off x="3940626" y="115899"/>
            <a:ext cx="6889376" cy="779499"/>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700" tIns="50700" rIns="50700" bIns="50700" anchor="ctr">
            <a:spAutoFit/>
          </a:bodyPr>
          <a:lstStyle>
            <a:lvl1pPr algn="ctr" defTabSz="1160859">
              <a:defRPr sz="8400">
                <a:solidFill>
                  <a:srgbClr val="FFFFFF"/>
                </a:solidFill>
                <a:latin typeface="Akrobat ExtraBold"/>
                <a:ea typeface="Akrobat ExtraBold"/>
                <a:cs typeface="Akrobat ExtraBold"/>
                <a:sym typeface="Akrobat ExtraBold"/>
              </a:defRPr>
            </a:lvl1pPr>
          </a:lstStyle>
          <a:p>
            <a:pPr algn="l"/>
            <a:r>
              <a:rPr lang="en-US" sz="2200" b="1" dirty="0">
                <a:solidFill>
                  <a:srgbClr val="132FC2"/>
                </a:solidFill>
                <a:latin typeface="Calibri" panose="020F0502020204030204" pitchFamily="34" charset="0"/>
              </a:rPr>
              <a:t>How do the conditions for habitability develop during the </a:t>
            </a:r>
          </a:p>
          <a:p>
            <a:pPr algn="l"/>
            <a:r>
              <a:rPr lang="en-US" sz="2200" b="1" dirty="0">
                <a:solidFill>
                  <a:srgbClr val="132FC2"/>
                </a:solidFill>
                <a:latin typeface="Calibri" panose="020F0502020204030204" pitchFamily="34" charset="0"/>
              </a:rPr>
              <a:t>process of planet formation?</a:t>
            </a:r>
            <a:endParaRPr sz="2200" dirty="0">
              <a:solidFill>
                <a:schemeClr val="tx1"/>
              </a:solidFill>
            </a:endParaRPr>
          </a:p>
        </p:txBody>
      </p:sp>
      <p:pic>
        <p:nvPicPr>
          <p:cNvPr id="12" name="Picture 11">
            <a:extLst>
              <a:ext uri="{FF2B5EF4-FFF2-40B4-BE49-F238E27FC236}">
                <a16:creationId xmlns:a16="http://schemas.microsoft.com/office/drawing/2014/main" id="{3B37EA05-7082-0C41-B1BC-4AECE19B4202}"/>
              </a:ext>
            </a:extLst>
          </p:cNvPr>
          <p:cNvPicPr>
            <a:picLocks noChangeAspect="1"/>
          </p:cNvPicPr>
          <p:nvPr/>
        </p:nvPicPr>
        <p:blipFill>
          <a:blip r:embed="rId2"/>
          <a:stretch>
            <a:fillRect/>
          </a:stretch>
        </p:blipFill>
        <p:spPr>
          <a:xfrm>
            <a:off x="2422313" y="71317"/>
            <a:ext cx="1431229" cy="884085"/>
          </a:xfrm>
          <a:prstGeom prst="rect">
            <a:avLst/>
          </a:prstGeom>
        </p:spPr>
      </p:pic>
      <p:sp>
        <p:nvSpPr>
          <p:cNvPr id="3" name="Rectangle 2">
            <a:extLst>
              <a:ext uri="{FF2B5EF4-FFF2-40B4-BE49-F238E27FC236}">
                <a16:creationId xmlns:a16="http://schemas.microsoft.com/office/drawing/2014/main" id="{EDE12B71-BBD2-9847-92DC-1FA378A6BEAA}"/>
              </a:ext>
            </a:extLst>
          </p:cNvPr>
          <p:cNvSpPr/>
          <p:nvPr/>
        </p:nvSpPr>
        <p:spPr>
          <a:xfrm>
            <a:off x="715347" y="1322963"/>
            <a:ext cx="10733314" cy="646331"/>
          </a:xfrm>
          <a:prstGeom prst="rect">
            <a:avLst/>
          </a:prstGeom>
        </p:spPr>
        <p:txBody>
          <a:bodyPr wrap="square">
            <a:spAutoFit/>
          </a:bodyPr>
          <a:lstStyle/>
          <a:p>
            <a:r>
              <a:rPr lang="en-US" b="1" dirty="0">
                <a:solidFill>
                  <a:srgbClr val="132FC2"/>
                </a:solidFill>
                <a:latin typeface="Arial" panose="020B0604020202020204" pitchFamily="34" charset="0"/>
              </a:rPr>
              <a:t>Science Objective 2: </a:t>
            </a:r>
            <a:r>
              <a:rPr lang="en-US" dirty="0"/>
              <a:t>Determine the planet-forming disks gas mass from the mass of Neptune to 300 Jupiter masses in over &gt; 500 disk systems via HD J=1-0.</a:t>
            </a:r>
          </a:p>
        </p:txBody>
      </p:sp>
      <p:pic>
        <p:nvPicPr>
          <p:cNvPr id="6" name="Picture 5">
            <a:extLst>
              <a:ext uri="{FF2B5EF4-FFF2-40B4-BE49-F238E27FC236}">
                <a16:creationId xmlns:a16="http://schemas.microsoft.com/office/drawing/2014/main" id="{BD0B04FC-5D60-DB41-A7E8-B0A13EBD5894}"/>
              </a:ext>
            </a:extLst>
          </p:cNvPr>
          <p:cNvPicPr>
            <a:picLocks noChangeAspect="1"/>
          </p:cNvPicPr>
          <p:nvPr/>
        </p:nvPicPr>
        <p:blipFill>
          <a:blip r:embed="rId3"/>
          <a:stretch>
            <a:fillRect/>
          </a:stretch>
        </p:blipFill>
        <p:spPr>
          <a:xfrm>
            <a:off x="351964" y="1322963"/>
            <a:ext cx="7177840" cy="5545700"/>
          </a:xfrm>
          <a:prstGeom prst="rect">
            <a:avLst/>
          </a:prstGeom>
        </p:spPr>
      </p:pic>
      <p:sp>
        <p:nvSpPr>
          <p:cNvPr id="16" name="Rectangle 15">
            <a:extLst>
              <a:ext uri="{FF2B5EF4-FFF2-40B4-BE49-F238E27FC236}">
                <a16:creationId xmlns:a16="http://schemas.microsoft.com/office/drawing/2014/main" id="{980FC2AA-DBF2-D441-9FAD-9DCCB7C10E04}"/>
              </a:ext>
            </a:extLst>
          </p:cNvPr>
          <p:cNvSpPr/>
          <p:nvPr/>
        </p:nvSpPr>
        <p:spPr>
          <a:xfrm>
            <a:off x="7256884" y="3061724"/>
            <a:ext cx="4592993" cy="1200329"/>
          </a:xfrm>
          <a:prstGeom prst="rect">
            <a:avLst/>
          </a:prstGeom>
        </p:spPr>
        <p:txBody>
          <a:bodyPr wrap="square">
            <a:spAutoFit/>
          </a:bodyPr>
          <a:lstStyle/>
          <a:p>
            <a:r>
              <a:rPr lang="en-US" dirty="0"/>
              <a:t>OST will be the only observatory capable of</a:t>
            </a:r>
          </a:p>
          <a:p>
            <a:r>
              <a:rPr lang="en-US" dirty="0"/>
              <a:t>spectrally resolving the HD  line with sensitivity - enabling  exploration of total mass and its distribution in disks out to 500 pc.</a:t>
            </a:r>
          </a:p>
        </p:txBody>
      </p:sp>
    </p:spTree>
    <p:extLst>
      <p:ext uri="{BB962C8B-B14F-4D97-AF65-F5344CB8AC3E}">
        <p14:creationId xmlns:p14="http://schemas.microsoft.com/office/powerpoint/2010/main" val="41576097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B025440-A5DA-4988-9B07-B3FEE73E24FE}" type="slidenum">
              <a:rPr lang="en-US" smtClean="0"/>
              <a:t>16</a:t>
            </a:fld>
            <a:endParaRPr lang="en-US"/>
          </a:p>
        </p:txBody>
      </p:sp>
      <p:sp>
        <p:nvSpPr>
          <p:cNvPr id="8" name="Footer Placeholder 7"/>
          <p:cNvSpPr>
            <a:spLocks noGrp="1"/>
          </p:cNvSpPr>
          <p:nvPr>
            <p:ph type="ftr" sz="quarter" idx="11"/>
          </p:nvPr>
        </p:nvSpPr>
        <p:spPr/>
        <p:txBody>
          <a:bodyPr/>
          <a:lstStyle/>
          <a:p>
            <a:r>
              <a:rPr lang="en-US"/>
              <a:t>Goddard - ASD colloquium</a:t>
            </a:r>
          </a:p>
        </p:txBody>
      </p:sp>
      <p:cxnSp>
        <p:nvCxnSpPr>
          <p:cNvPr id="10" name="Straight Connector 9">
            <a:extLst>
              <a:ext uri="{FF2B5EF4-FFF2-40B4-BE49-F238E27FC236}">
                <a16:creationId xmlns:a16="http://schemas.microsoft.com/office/drawing/2014/main" id="{F9E5783A-4331-A044-A166-60F9C81B6628}"/>
              </a:ext>
            </a:extLst>
          </p:cNvPr>
          <p:cNvCxnSpPr/>
          <p:nvPr/>
        </p:nvCxnSpPr>
        <p:spPr>
          <a:xfrm>
            <a:off x="1524000" y="1035586"/>
            <a:ext cx="9481851" cy="0"/>
          </a:xfrm>
          <a:prstGeom prst="line">
            <a:avLst/>
          </a:prstGeom>
          <a:ln w="38100"/>
        </p:spPr>
        <p:style>
          <a:lnRef idx="3">
            <a:schemeClr val="accent5"/>
          </a:lnRef>
          <a:fillRef idx="0">
            <a:schemeClr val="accent5"/>
          </a:fillRef>
          <a:effectRef idx="2">
            <a:schemeClr val="accent5"/>
          </a:effectRef>
          <a:fontRef idx="minor">
            <a:schemeClr val="tx1"/>
          </a:fontRef>
        </p:style>
      </p:cxnSp>
      <p:sp>
        <p:nvSpPr>
          <p:cNvPr id="13" name="Date Placeholder 12">
            <a:extLst>
              <a:ext uri="{FF2B5EF4-FFF2-40B4-BE49-F238E27FC236}">
                <a16:creationId xmlns:a16="http://schemas.microsoft.com/office/drawing/2014/main" id="{0C38AE05-6E5C-2946-A346-D4F60855F6B5}"/>
              </a:ext>
            </a:extLst>
          </p:cNvPr>
          <p:cNvSpPr>
            <a:spLocks noGrp="1"/>
          </p:cNvSpPr>
          <p:nvPr>
            <p:ph type="dt" sz="half" idx="10"/>
          </p:nvPr>
        </p:nvSpPr>
        <p:spPr/>
        <p:txBody>
          <a:bodyPr/>
          <a:lstStyle/>
          <a:p>
            <a:fld id="{0AD3747D-A79D-AA40-8DAF-C8882A8A2965}" type="datetime1">
              <a:rPr lang="en-US" smtClean="0"/>
              <a:t>10/2/18</a:t>
            </a:fld>
            <a:endParaRPr lang="en-US"/>
          </a:p>
        </p:txBody>
      </p:sp>
      <p:sp>
        <p:nvSpPr>
          <p:cNvPr id="14" name="(I) Are we alone?  OST question: How common are life bearing planets? With sensitive mid-infrared transit spectroscopy, OST will measure biosignatures, including ozone, carbon-dioxide, water, and methane in the atmospheres of Earth-sized habitable exoplanets.…">
            <a:extLst>
              <a:ext uri="{FF2B5EF4-FFF2-40B4-BE49-F238E27FC236}">
                <a16:creationId xmlns:a16="http://schemas.microsoft.com/office/drawing/2014/main" id="{04745612-C95C-9A46-BAD5-CD7533EE1549}"/>
              </a:ext>
            </a:extLst>
          </p:cNvPr>
          <p:cNvSpPr txBox="1">
            <a:spLocks/>
          </p:cNvSpPr>
          <p:nvPr/>
        </p:nvSpPr>
        <p:spPr>
          <a:xfrm>
            <a:off x="-1766742" y="668025"/>
            <a:ext cx="25567885" cy="12379950"/>
          </a:xfrm>
          <a:prstGeom prst="rect">
            <a:avLst/>
          </a:prstGeom>
        </p:spPr>
        <p:txBody>
          <a:bodyPr vert="horz" lIns="53564" tIns="53564" rIns="53564" bIns="53564"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699820" indent="-699820" defTabSz="821348">
              <a:lnSpc>
                <a:spcPct val="80000"/>
              </a:lnSpc>
              <a:spcBef>
                <a:spcPts val="6300"/>
              </a:spcBef>
              <a:buSzPct val="82000"/>
              <a:buFont typeface="Arial" panose="020B0604020202020204" pitchFamily="34" charset="0"/>
              <a:buChar char="•"/>
              <a:defRPr sz="5200">
                <a:solidFill>
                  <a:srgbClr val="FFFFFF"/>
                </a:solidFill>
              </a:defRPr>
            </a:pPr>
            <a:endParaRPr lang="en-US" sz="1200" dirty="0">
              <a:solidFill>
                <a:srgbClr val="FFFFFF"/>
              </a:solidFill>
            </a:endParaRPr>
          </a:p>
        </p:txBody>
      </p:sp>
      <p:sp>
        <p:nvSpPr>
          <p:cNvPr id="15" name="Top three themes">
            <a:extLst>
              <a:ext uri="{FF2B5EF4-FFF2-40B4-BE49-F238E27FC236}">
                <a16:creationId xmlns:a16="http://schemas.microsoft.com/office/drawing/2014/main" id="{EC0EAD3B-B990-9847-84A1-E8B9360097C5}"/>
              </a:ext>
            </a:extLst>
          </p:cNvPr>
          <p:cNvSpPr txBox="1"/>
          <p:nvPr/>
        </p:nvSpPr>
        <p:spPr>
          <a:xfrm>
            <a:off x="3940626" y="115899"/>
            <a:ext cx="6889376" cy="779499"/>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700" tIns="50700" rIns="50700" bIns="50700" anchor="ctr">
            <a:spAutoFit/>
          </a:bodyPr>
          <a:lstStyle>
            <a:lvl1pPr algn="ctr" defTabSz="1160859">
              <a:defRPr sz="8400">
                <a:solidFill>
                  <a:srgbClr val="FFFFFF"/>
                </a:solidFill>
                <a:latin typeface="Akrobat ExtraBold"/>
                <a:ea typeface="Akrobat ExtraBold"/>
                <a:cs typeface="Akrobat ExtraBold"/>
                <a:sym typeface="Akrobat ExtraBold"/>
              </a:defRPr>
            </a:lvl1pPr>
          </a:lstStyle>
          <a:p>
            <a:pPr algn="l"/>
            <a:r>
              <a:rPr lang="en-US" sz="2200" b="1" dirty="0">
                <a:solidFill>
                  <a:srgbClr val="132FC2"/>
                </a:solidFill>
                <a:latin typeface="Calibri" panose="020F0502020204030204" pitchFamily="34" charset="0"/>
              </a:rPr>
              <a:t>How do the conditions for habitability develop during the </a:t>
            </a:r>
          </a:p>
          <a:p>
            <a:pPr algn="l"/>
            <a:r>
              <a:rPr lang="en-US" sz="2200" b="1" dirty="0">
                <a:solidFill>
                  <a:srgbClr val="132FC2"/>
                </a:solidFill>
                <a:latin typeface="Calibri" panose="020F0502020204030204" pitchFamily="34" charset="0"/>
              </a:rPr>
              <a:t>process of planet formation?</a:t>
            </a:r>
            <a:endParaRPr sz="2200" dirty="0">
              <a:solidFill>
                <a:schemeClr val="tx1"/>
              </a:solidFill>
            </a:endParaRPr>
          </a:p>
        </p:txBody>
      </p:sp>
      <p:pic>
        <p:nvPicPr>
          <p:cNvPr id="12" name="Picture 11">
            <a:extLst>
              <a:ext uri="{FF2B5EF4-FFF2-40B4-BE49-F238E27FC236}">
                <a16:creationId xmlns:a16="http://schemas.microsoft.com/office/drawing/2014/main" id="{3B37EA05-7082-0C41-B1BC-4AECE19B4202}"/>
              </a:ext>
            </a:extLst>
          </p:cNvPr>
          <p:cNvPicPr>
            <a:picLocks noChangeAspect="1"/>
          </p:cNvPicPr>
          <p:nvPr/>
        </p:nvPicPr>
        <p:blipFill>
          <a:blip r:embed="rId2"/>
          <a:stretch>
            <a:fillRect/>
          </a:stretch>
        </p:blipFill>
        <p:spPr>
          <a:xfrm>
            <a:off x="2422313" y="71317"/>
            <a:ext cx="1431229" cy="884085"/>
          </a:xfrm>
          <a:prstGeom prst="rect">
            <a:avLst/>
          </a:prstGeom>
        </p:spPr>
      </p:pic>
      <p:sp>
        <p:nvSpPr>
          <p:cNvPr id="3" name="Rectangle 2">
            <a:extLst>
              <a:ext uri="{FF2B5EF4-FFF2-40B4-BE49-F238E27FC236}">
                <a16:creationId xmlns:a16="http://schemas.microsoft.com/office/drawing/2014/main" id="{EDE12B71-BBD2-9847-92DC-1FA378A6BEAA}"/>
              </a:ext>
            </a:extLst>
          </p:cNvPr>
          <p:cNvSpPr/>
          <p:nvPr/>
        </p:nvSpPr>
        <p:spPr>
          <a:xfrm>
            <a:off x="715347" y="1322963"/>
            <a:ext cx="10733314" cy="923330"/>
          </a:xfrm>
          <a:prstGeom prst="rect">
            <a:avLst/>
          </a:prstGeom>
        </p:spPr>
        <p:txBody>
          <a:bodyPr wrap="square">
            <a:spAutoFit/>
          </a:bodyPr>
          <a:lstStyle/>
          <a:p>
            <a:r>
              <a:rPr lang="en-US" b="1" dirty="0">
                <a:solidFill>
                  <a:srgbClr val="132FC2"/>
                </a:solidFill>
                <a:latin typeface="Arial" panose="020B0604020202020204" pitchFamily="34" charset="0"/>
              </a:rPr>
              <a:t>Science Objective 3: </a:t>
            </a:r>
            <a:r>
              <a:rPr lang="en-US" dirty="0"/>
              <a:t>Definitively determine the cometary contribution to Earth’s water by measuring the D/H ratio with high precision (&lt; 0.1 VSMOW*) in over 200 comets in 5 years.</a:t>
            </a:r>
          </a:p>
          <a:p>
            <a:r>
              <a:rPr lang="en-US" sz="1000" dirty="0"/>
              <a:t>*Vienna Standard Mean Ocean Water – standard definition of isotropic composition of ocean water</a:t>
            </a:r>
            <a:r>
              <a:rPr lang="en-US" b="1" dirty="0">
                <a:solidFill>
                  <a:srgbClr val="132FC2"/>
                </a:solidFill>
                <a:latin typeface="Arial" panose="020B0604020202020204" pitchFamily="34" charset="0"/>
              </a:rPr>
              <a:t> </a:t>
            </a:r>
            <a:endParaRPr lang="en-US" dirty="0"/>
          </a:p>
        </p:txBody>
      </p:sp>
      <p:sp>
        <p:nvSpPr>
          <p:cNvPr id="16" name="Rectangle 15">
            <a:extLst>
              <a:ext uri="{FF2B5EF4-FFF2-40B4-BE49-F238E27FC236}">
                <a16:creationId xmlns:a16="http://schemas.microsoft.com/office/drawing/2014/main" id="{980FC2AA-DBF2-D441-9FAD-9DCCB7C10E04}"/>
              </a:ext>
            </a:extLst>
          </p:cNvPr>
          <p:cNvSpPr/>
          <p:nvPr/>
        </p:nvSpPr>
        <p:spPr>
          <a:xfrm>
            <a:off x="7256884" y="3061724"/>
            <a:ext cx="4592993" cy="1200329"/>
          </a:xfrm>
          <a:prstGeom prst="rect">
            <a:avLst/>
          </a:prstGeom>
        </p:spPr>
        <p:txBody>
          <a:bodyPr wrap="square">
            <a:spAutoFit/>
          </a:bodyPr>
          <a:lstStyle/>
          <a:p>
            <a:r>
              <a:rPr lang="en-US" dirty="0"/>
              <a:t>OST will detect and measure the D/H ratio</a:t>
            </a:r>
          </a:p>
          <a:p>
            <a:r>
              <a:rPr lang="en-US" dirty="0"/>
              <a:t>in water in over 200 comets with enough </a:t>
            </a:r>
          </a:p>
          <a:p>
            <a:r>
              <a:rPr lang="en-US" dirty="0"/>
              <a:t>precision to delineate the diversity in the population for the first time.</a:t>
            </a:r>
          </a:p>
        </p:txBody>
      </p:sp>
      <p:pic>
        <p:nvPicPr>
          <p:cNvPr id="2" name="Picture 1">
            <a:extLst>
              <a:ext uri="{FF2B5EF4-FFF2-40B4-BE49-F238E27FC236}">
                <a16:creationId xmlns:a16="http://schemas.microsoft.com/office/drawing/2014/main" id="{0FC91DC7-610D-C346-850D-C4B4632D955E}"/>
              </a:ext>
            </a:extLst>
          </p:cNvPr>
          <p:cNvPicPr>
            <a:picLocks noChangeAspect="1"/>
          </p:cNvPicPr>
          <p:nvPr/>
        </p:nvPicPr>
        <p:blipFill>
          <a:blip r:embed="rId3"/>
          <a:stretch>
            <a:fillRect/>
          </a:stretch>
        </p:blipFill>
        <p:spPr>
          <a:xfrm>
            <a:off x="918399" y="2290781"/>
            <a:ext cx="6044454" cy="4065569"/>
          </a:xfrm>
          <a:prstGeom prst="rect">
            <a:avLst/>
          </a:prstGeom>
        </p:spPr>
      </p:pic>
    </p:spTree>
    <p:extLst>
      <p:ext uri="{BB962C8B-B14F-4D97-AF65-F5344CB8AC3E}">
        <p14:creationId xmlns:p14="http://schemas.microsoft.com/office/powerpoint/2010/main" val="14239040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601BA9BD-A7F6-2344-97E6-ADE400DFFF27}"/>
              </a:ext>
            </a:extLst>
          </p:cNvPr>
          <p:cNvSpPr>
            <a:spLocks noGrp="1"/>
          </p:cNvSpPr>
          <p:nvPr>
            <p:ph type="dt" sz="half" idx="10"/>
          </p:nvPr>
        </p:nvSpPr>
        <p:spPr/>
        <p:txBody>
          <a:bodyPr/>
          <a:lstStyle/>
          <a:p>
            <a:fld id="{ABD62BD0-B85D-B94B-9D72-41DCCC123A87}" type="datetime1">
              <a:rPr lang="en-US" smtClean="0"/>
              <a:t>10/2/18</a:t>
            </a:fld>
            <a:endParaRPr lang="en-US"/>
          </a:p>
        </p:txBody>
      </p:sp>
      <p:sp>
        <p:nvSpPr>
          <p:cNvPr id="5" name="Footer Placeholder 4">
            <a:extLst>
              <a:ext uri="{FF2B5EF4-FFF2-40B4-BE49-F238E27FC236}">
                <a16:creationId xmlns:a16="http://schemas.microsoft.com/office/drawing/2014/main" id="{85F22FCB-1178-E744-AD20-6B0A9E403B87}"/>
              </a:ext>
            </a:extLst>
          </p:cNvPr>
          <p:cNvSpPr>
            <a:spLocks noGrp="1"/>
          </p:cNvSpPr>
          <p:nvPr>
            <p:ph type="ftr" sz="quarter" idx="11"/>
          </p:nvPr>
        </p:nvSpPr>
        <p:spPr/>
        <p:txBody>
          <a:bodyPr/>
          <a:lstStyle/>
          <a:p>
            <a:r>
              <a:rPr lang="en-US"/>
              <a:t>Goddard - ASD colloquium</a:t>
            </a:r>
          </a:p>
        </p:txBody>
      </p:sp>
      <p:sp>
        <p:nvSpPr>
          <p:cNvPr id="6" name="Slide Number Placeholder 5">
            <a:extLst>
              <a:ext uri="{FF2B5EF4-FFF2-40B4-BE49-F238E27FC236}">
                <a16:creationId xmlns:a16="http://schemas.microsoft.com/office/drawing/2014/main" id="{36BC96DF-5557-F049-AF29-05C5C5FE496B}"/>
              </a:ext>
            </a:extLst>
          </p:cNvPr>
          <p:cNvSpPr>
            <a:spLocks noGrp="1"/>
          </p:cNvSpPr>
          <p:nvPr>
            <p:ph type="sldNum" sz="quarter" idx="12"/>
          </p:nvPr>
        </p:nvSpPr>
        <p:spPr/>
        <p:txBody>
          <a:bodyPr/>
          <a:lstStyle/>
          <a:p>
            <a:fld id="{8D361F80-1FCD-2840-8BF9-DB9150F85AB8}" type="slidenum">
              <a:rPr lang="en-US" smtClean="0"/>
              <a:t>17</a:t>
            </a:fld>
            <a:endParaRPr lang="en-US"/>
          </a:p>
        </p:txBody>
      </p:sp>
      <p:pic>
        <p:nvPicPr>
          <p:cNvPr id="7" name="Picture 6">
            <a:extLst>
              <a:ext uri="{FF2B5EF4-FFF2-40B4-BE49-F238E27FC236}">
                <a16:creationId xmlns:a16="http://schemas.microsoft.com/office/drawing/2014/main" id="{35391590-53D5-5942-A506-C8E85B55B89A}"/>
              </a:ext>
            </a:extLst>
          </p:cNvPr>
          <p:cNvPicPr>
            <a:picLocks noChangeAspect="1"/>
          </p:cNvPicPr>
          <p:nvPr/>
        </p:nvPicPr>
        <p:blipFill>
          <a:blip r:embed="rId2"/>
          <a:stretch>
            <a:fillRect/>
          </a:stretch>
        </p:blipFill>
        <p:spPr>
          <a:xfrm>
            <a:off x="-11235" y="-753028"/>
            <a:ext cx="12382529" cy="7718613"/>
          </a:xfrm>
          <a:prstGeom prst="rect">
            <a:avLst/>
          </a:prstGeom>
          <a:solidFill>
            <a:schemeClr val="tx1"/>
          </a:solidFill>
        </p:spPr>
      </p:pic>
      <p:grpSp>
        <p:nvGrpSpPr>
          <p:cNvPr id="21" name="Group 20">
            <a:extLst>
              <a:ext uri="{FF2B5EF4-FFF2-40B4-BE49-F238E27FC236}">
                <a16:creationId xmlns:a16="http://schemas.microsoft.com/office/drawing/2014/main" id="{51E64115-145B-3644-8479-EC0A6A4E32DF}"/>
              </a:ext>
            </a:extLst>
          </p:cNvPr>
          <p:cNvGrpSpPr/>
          <p:nvPr/>
        </p:nvGrpSpPr>
        <p:grpSpPr>
          <a:xfrm>
            <a:off x="6096000" y="3529790"/>
            <a:ext cx="1717964" cy="1189013"/>
            <a:chOff x="4572000" y="3529789"/>
            <a:chExt cx="1717964" cy="1189013"/>
          </a:xfrm>
        </p:grpSpPr>
        <p:sp>
          <p:nvSpPr>
            <p:cNvPr id="12" name="Rectangle 11">
              <a:extLst>
                <a:ext uri="{FF2B5EF4-FFF2-40B4-BE49-F238E27FC236}">
                  <a16:creationId xmlns:a16="http://schemas.microsoft.com/office/drawing/2014/main" id="{33915AF7-D732-4F4A-B022-FA58BEDA33E3}"/>
                </a:ext>
              </a:extLst>
            </p:cNvPr>
            <p:cNvSpPr/>
            <p:nvPr/>
          </p:nvSpPr>
          <p:spPr>
            <a:xfrm>
              <a:off x="5666509" y="3529789"/>
              <a:ext cx="249631" cy="249631"/>
            </a:xfrm>
            <a:prstGeom prst="rect">
              <a:avLst/>
            </a:prstGeom>
            <a:noFill/>
            <a:ln w="1270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 name="TextBox 15">
              <a:extLst>
                <a:ext uri="{FF2B5EF4-FFF2-40B4-BE49-F238E27FC236}">
                  <a16:creationId xmlns:a16="http://schemas.microsoft.com/office/drawing/2014/main" id="{7DC95D95-5191-BA47-AAC3-3FFA3DD1592A}"/>
                </a:ext>
              </a:extLst>
            </p:cNvPr>
            <p:cNvSpPr txBox="1"/>
            <p:nvPr/>
          </p:nvSpPr>
          <p:spPr>
            <a:xfrm>
              <a:off x="4572000" y="4072471"/>
              <a:ext cx="1717964" cy="646331"/>
            </a:xfrm>
            <a:prstGeom prst="rect">
              <a:avLst/>
            </a:prstGeom>
            <a:noFill/>
          </p:spPr>
          <p:txBody>
            <a:bodyPr wrap="square" rtlCol="0">
              <a:spAutoFit/>
            </a:bodyPr>
            <a:lstStyle/>
            <a:p>
              <a:r>
                <a:rPr lang="en-US" dirty="0">
                  <a:solidFill>
                    <a:schemeClr val="bg1"/>
                  </a:solidFill>
                </a:rPr>
                <a:t>Size of simulated field</a:t>
              </a:r>
            </a:p>
          </p:txBody>
        </p:sp>
        <p:cxnSp>
          <p:nvCxnSpPr>
            <p:cNvPr id="19" name="Straight Arrow Connector 18">
              <a:extLst>
                <a:ext uri="{FF2B5EF4-FFF2-40B4-BE49-F238E27FC236}">
                  <a16:creationId xmlns:a16="http://schemas.microsoft.com/office/drawing/2014/main" id="{CC6CA122-13E7-CD4D-A4CA-A5CA1376E4CB}"/>
                </a:ext>
              </a:extLst>
            </p:cNvPr>
            <p:cNvCxnSpPr>
              <a:cxnSpLocks/>
              <a:stCxn id="16" idx="0"/>
            </p:cNvCxnSpPr>
            <p:nvPr/>
          </p:nvCxnSpPr>
          <p:spPr>
            <a:xfrm flipV="1">
              <a:off x="5430982" y="3654604"/>
              <a:ext cx="360342" cy="41786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grpSp>
      <p:sp>
        <p:nvSpPr>
          <p:cNvPr id="2" name="TextBox 1">
            <a:extLst>
              <a:ext uri="{FF2B5EF4-FFF2-40B4-BE49-F238E27FC236}">
                <a16:creationId xmlns:a16="http://schemas.microsoft.com/office/drawing/2014/main" id="{17B191DB-2AFE-0D47-B139-0D790B84B4F1}"/>
              </a:ext>
            </a:extLst>
          </p:cNvPr>
          <p:cNvSpPr txBox="1"/>
          <p:nvPr/>
        </p:nvSpPr>
        <p:spPr>
          <a:xfrm>
            <a:off x="132778" y="1684419"/>
            <a:ext cx="3532468" cy="5078313"/>
          </a:xfrm>
          <a:prstGeom prst="rect">
            <a:avLst/>
          </a:prstGeom>
          <a:solidFill>
            <a:schemeClr val="tx1"/>
          </a:solidFill>
        </p:spPr>
        <p:txBody>
          <a:bodyPr wrap="square" rtlCol="0">
            <a:spAutoFit/>
          </a:bodyPr>
          <a:lstStyle/>
          <a:p>
            <a:endParaRPr lang="en-US" sz="3600" dirty="0">
              <a:solidFill>
                <a:schemeClr val="bg1"/>
              </a:solidFill>
            </a:endParaRPr>
          </a:p>
          <a:p>
            <a:r>
              <a:rPr lang="en-US" sz="3600" dirty="0">
                <a:solidFill>
                  <a:schemeClr val="bg1"/>
                </a:solidFill>
              </a:rPr>
              <a:t>How do galaxies form stars, make metals, and grow their supermassive black holes from reionization to today? </a:t>
            </a:r>
          </a:p>
        </p:txBody>
      </p:sp>
    </p:spTree>
    <p:extLst>
      <p:ext uri="{BB962C8B-B14F-4D97-AF65-F5344CB8AC3E}">
        <p14:creationId xmlns:p14="http://schemas.microsoft.com/office/powerpoint/2010/main" val="1471541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D43FD363-65C8-0648-8695-D152FF905309}"/>
              </a:ext>
            </a:extLst>
          </p:cNvPr>
          <p:cNvSpPr>
            <a:spLocks noGrp="1"/>
          </p:cNvSpPr>
          <p:nvPr>
            <p:ph type="dt" sz="half" idx="10"/>
          </p:nvPr>
        </p:nvSpPr>
        <p:spPr/>
        <p:txBody>
          <a:bodyPr/>
          <a:lstStyle/>
          <a:p>
            <a:fld id="{30BCE5C6-3B9A-1C45-B775-A795FA7B774D}" type="datetime1">
              <a:rPr lang="en-US" smtClean="0"/>
              <a:t>10/2/18</a:t>
            </a:fld>
            <a:endParaRPr lang="en-US"/>
          </a:p>
        </p:txBody>
      </p:sp>
      <p:sp>
        <p:nvSpPr>
          <p:cNvPr id="5" name="Footer Placeholder 4">
            <a:extLst>
              <a:ext uri="{FF2B5EF4-FFF2-40B4-BE49-F238E27FC236}">
                <a16:creationId xmlns:a16="http://schemas.microsoft.com/office/drawing/2014/main" id="{355B878E-6FAD-AA45-9C31-8E6C7952D530}"/>
              </a:ext>
            </a:extLst>
          </p:cNvPr>
          <p:cNvSpPr>
            <a:spLocks noGrp="1"/>
          </p:cNvSpPr>
          <p:nvPr>
            <p:ph type="ftr" sz="quarter" idx="11"/>
          </p:nvPr>
        </p:nvSpPr>
        <p:spPr/>
        <p:txBody>
          <a:bodyPr/>
          <a:lstStyle/>
          <a:p>
            <a:r>
              <a:rPr lang="en-US"/>
              <a:t>Goddard - ASD colloquium</a:t>
            </a:r>
          </a:p>
        </p:txBody>
      </p:sp>
      <p:sp>
        <p:nvSpPr>
          <p:cNvPr id="6" name="Slide Number Placeholder 5">
            <a:extLst>
              <a:ext uri="{FF2B5EF4-FFF2-40B4-BE49-F238E27FC236}">
                <a16:creationId xmlns:a16="http://schemas.microsoft.com/office/drawing/2014/main" id="{364F4FC9-7BAD-E646-9B36-EA900224958B}"/>
              </a:ext>
            </a:extLst>
          </p:cNvPr>
          <p:cNvSpPr>
            <a:spLocks noGrp="1"/>
          </p:cNvSpPr>
          <p:nvPr>
            <p:ph type="sldNum" sz="quarter" idx="12"/>
          </p:nvPr>
        </p:nvSpPr>
        <p:spPr/>
        <p:txBody>
          <a:bodyPr/>
          <a:lstStyle/>
          <a:p>
            <a:fld id="{8D361F80-1FCD-2840-8BF9-DB9150F85AB8}" type="slidenum">
              <a:rPr lang="en-US" smtClean="0"/>
              <a:t>18</a:t>
            </a:fld>
            <a:endParaRPr lang="en-US"/>
          </a:p>
        </p:txBody>
      </p:sp>
      <p:pic>
        <p:nvPicPr>
          <p:cNvPr id="10" name="Picture 9">
            <a:extLst>
              <a:ext uri="{FF2B5EF4-FFF2-40B4-BE49-F238E27FC236}">
                <a16:creationId xmlns:a16="http://schemas.microsoft.com/office/drawing/2014/main" id="{7F5F71A3-A89A-2A46-B1D8-86B66D653C3F}"/>
              </a:ext>
            </a:extLst>
          </p:cNvPr>
          <p:cNvPicPr>
            <a:picLocks noChangeAspect="1"/>
          </p:cNvPicPr>
          <p:nvPr/>
        </p:nvPicPr>
        <p:blipFill>
          <a:blip r:embed="rId2"/>
          <a:stretch>
            <a:fillRect/>
          </a:stretch>
        </p:blipFill>
        <p:spPr>
          <a:xfrm>
            <a:off x="2800350" y="63500"/>
            <a:ext cx="6591300" cy="6731000"/>
          </a:xfrm>
          <a:prstGeom prst="rect">
            <a:avLst/>
          </a:prstGeom>
        </p:spPr>
      </p:pic>
      <p:sp>
        <p:nvSpPr>
          <p:cNvPr id="11" name="Oval 10">
            <a:extLst>
              <a:ext uri="{FF2B5EF4-FFF2-40B4-BE49-F238E27FC236}">
                <a16:creationId xmlns:a16="http://schemas.microsoft.com/office/drawing/2014/main" id="{14B0173E-122C-1144-B8CC-F49176A15426}"/>
              </a:ext>
            </a:extLst>
          </p:cNvPr>
          <p:cNvSpPr/>
          <p:nvPr/>
        </p:nvSpPr>
        <p:spPr>
          <a:xfrm>
            <a:off x="9975280" y="5430980"/>
            <a:ext cx="24688" cy="2743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65D21400-988D-7941-8D26-961427BAF2ED}"/>
              </a:ext>
            </a:extLst>
          </p:cNvPr>
          <p:cNvSpPr txBox="1"/>
          <p:nvPr/>
        </p:nvSpPr>
        <p:spPr>
          <a:xfrm>
            <a:off x="9490363" y="5056540"/>
            <a:ext cx="925638" cy="307777"/>
          </a:xfrm>
          <a:prstGeom prst="rect">
            <a:avLst/>
          </a:prstGeom>
          <a:noFill/>
        </p:spPr>
        <p:txBody>
          <a:bodyPr wrap="none" rtlCol="0">
            <a:spAutoFit/>
          </a:bodyPr>
          <a:lstStyle/>
          <a:p>
            <a:r>
              <a:rPr lang="en-US" sz="1400" dirty="0"/>
              <a:t>OST beam</a:t>
            </a:r>
          </a:p>
        </p:txBody>
      </p:sp>
    </p:spTree>
    <p:extLst>
      <p:ext uri="{BB962C8B-B14F-4D97-AF65-F5344CB8AC3E}">
        <p14:creationId xmlns:p14="http://schemas.microsoft.com/office/powerpoint/2010/main" val="13273972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D43FD363-65C8-0648-8695-D152FF905309}"/>
              </a:ext>
            </a:extLst>
          </p:cNvPr>
          <p:cNvSpPr>
            <a:spLocks noGrp="1"/>
          </p:cNvSpPr>
          <p:nvPr>
            <p:ph type="dt" sz="half" idx="10"/>
          </p:nvPr>
        </p:nvSpPr>
        <p:spPr/>
        <p:txBody>
          <a:bodyPr/>
          <a:lstStyle/>
          <a:p>
            <a:fld id="{B4F0C410-9184-954B-9181-D1844F38F96B}" type="datetime1">
              <a:rPr lang="en-US" smtClean="0"/>
              <a:t>10/2/18</a:t>
            </a:fld>
            <a:endParaRPr lang="en-US"/>
          </a:p>
        </p:txBody>
      </p:sp>
      <p:sp>
        <p:nvSpPr>
          <p:cNvPr id="5" name="Footer Placeholder 4">
            <a:extLst>
              <a:ext uri="{FF2B5EF4-FFF2-40B4-BE49-F238E27FC236}">
                <a16:creationId xmlns:a16="http://schemas.microsoft.com/office/drawing/2014/main" id="{355B878E-6FAD-AA45-9C31-8E6C7952D530}"/>
              </a:ext>
            </a:extLst>
          </p:cNvPr>
          <p:cNvSpPr>
            <a:spLocks noGrp="1"/>
          </p:cNvSpPr>
          <p:nvPr>
            <p:ph type="ftr" sz="quarter" idx="11"/>
          </p:nvPr>
        </p:nvSpPr>
        <p:spPr/>
        <p:txBody>
          <a:bodyPr/>
          <a:lstStyle/>
          <a:p>
            <a:r>
              <a:rPr lang="en-US"/>
              <a:t>Goddard - ASD colloquium</a:t>
            </a:r>
          </a:p>
        </p:txBody>
      </p:sp>
      <p:sp>
        <p:nvSpPr>
          <p:cNvPr id="6" name="Slide Number Placeholder 5">
            <a:extLst>
              <a:ext uri="{FF2B5EF4-FFF2-40B4-BE49-F238E27FC236}">
                <a16:creationId xmlns:a16="http://schemas.microsoft.com/office/drawing/2014/main" id="{364F4FC9-7BAD-E646-9B36-EA900224958B}"/>
              </a:ext>
            </a:extLst>
          </p:cNvPr>
          <p:cNvSpPr>
            <a:spLocks noGrp="1"/>
          </p:cNvSpPr>
          <p:nvPr>
            <p:ph type="sldNum" sz="quarter" idx="12"/>
          </p:nvPr>
        </p:nvSpPr>
        <p:spPr/>
        <p:txBody>
          <a:bodyPr/>
          <a:lstStyle/>
          <a:p>
            <a:fld id="{8D361F80-1FCD-2840-8BF9-DB9150F85AB8}" type="slidenum">
              <a:rPr lang="en-US" smtClean="0"/>
              <a:t>19</a:t>
            </a:fld>
            <a:endParaRPr lang="en-US"/>
          </a:p>
        </p:txBody>
      </p:sp>
      <p:pic>
        <p:nvPicPr>
          <p:cNvPr id="3" name="Picture 2">
            <a:extLst>
              <a:ext uri="{FF2B5EF4-FFF2-40B4-BE49-F238E27FC236}">
                <a16:creationId xmlns:a16="http://schemas.microsoft.com/office/drawing/2014/main" id="{DC7C6857-A89E-984F-A333-E96BC493F1B7}"/>
              </a:ext>
            </a:extLst>
          </p:cNvPr>
          <p:cNvPicPr>
            <a:picLocks noChangeAspect="1"/>
          </p:cNvPicPr>
          <p:nvPr/>
        </p:nvPicPr>
        <p:blipFill>
          <a:blip r:embed="rId2"/>
          <a:stretch>
            <a:fillRect/>
          </a:stretch>
        </p:blipFill>
        <p:spPr>
          <a:xfrm>
            <a:off x="2800350" y="63500"/>
            <a:ext cx="6591300" cy="6731000"/>
          </a:xfrm>
          <a:prstGeom prst="rect">
            <a:avLst/>
          </a:prstGeom>
        </p:spPr>
      </p:pic>
      <p:sp>
        <p:nvSpPr>
          <p:cNvPr id="8" name="Oval 7">
            <a:extLst>
              <a:ext uri="{FF2B5EF4-FFF2-40B4-BE49-F238E27FC236}">
                <a16:creationId xmlns:a16="http://schemas.microsoft.com/office/drawing/2014/main" id="{530534AE-1A6A-0C4E-8A58-9281D9718251}"/>
              </a:ext>
            </a:extLst>
          </p:cNvPr>
          <p:cNvSpPr/>
          <p:nvPr/>
        </p:nvSpPr>
        <p:spPr>
          <a:xfrm>
            <a:off x="9933718" y="5500259"/>
            <a:ext cx="100584" cy="96926"/>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F391A9CB-E8B1-5749-98B4-00477FF7A0AB}"/>
              </a:ext>
            </a:extLst>
          </p:cNvPr>
          <p:cNvSpPr txBox="1"/>
          <p:nvPr/>
        </p:nvSpPr>
        <p:spPr>
          <a:xfrm>
            <a:off x="9490363" y="5056540"/>
            <a:ext cx="925638" cy="307777"/>
          </a:xfrm>
          <a:prstGeom prst="rect">
            <a:avLst/>
          </a:prstGeom>
          <a:noFill/>
        </p:spPr>
        <p:txBody>
          <a:bodyPr wrap="none" rtlCol="0">
            <a:spAutoFit/>
          </a:bodyPr>
          <a:lstStyle/>
          <a:p>
            <a:r>
              <a:rPr lang="en-US" sz="1400" dirty="0"/>
              <a:t>OST beam</a:t>
            </a:r>
          </a:p>
        </p:txBody>
      </p:sp>
    </p:spTree>
    <p:extLst>
      <p:ext uri="{BB962C8B-B14F-4D97-AF65-F5344CB8AC3E}">
        <p14:creationId xmlns:p14="http://schemas.microsoft.com/office/powerpoint/2010/main" val="27444233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6.png">
            <a:extLst>
              <a:ext uri="{FF2B5EF4-FFF2-40B4-BE49-F238E27FC236}">
                <a16:creationId xmlns:a16="http://schemas.microsoft.com/office/drawing/2014/main" id="{5A8F5428-9771-AA4C-8470-67E144B39835}"/>
              </a:ext>
            </a:extLst>
          </p:cNvPr>
          <p:cNvPicPr>
            <a:picLocks noChangeAspect="1"/>
          </p:cNvPicPr>
          <p:nvPr/>
        </p:nvPicPr>
        <p:blipFill>
          <a:blip r:embed="rId2">
            <a:extLst/>
          </a:blip>
          <a:stretch>
            <a:fillRect/>
          </a:stretch>
        </p:blipFill>
        <p:spPr>
          <a:xfrm>
            <a:off x="829266" y="1658110"/>
            <a:ext cx="1897253" cy="2462940"/>
          </a:xfrm>
          <a:prstGeom prst="rect">
            <a:avLst/>
          </a:prstGeom>
          <a:ln w="12700">
            <a:miter lim="400000"/>
          </a:ln>
          <a:effectLst>
            <a:outerShdw blurRad="50800" dist="76200" dir="2700000" algn="tl" rotWithShape="0">
              <a:prstClr val="black">
                <a:alpha val="40000"/>
              </a:prstClr>
            </a:outerShdw>
          </a:effectLst>
        </p:spPr>
      </p:pic>
      <p:sp>
        <p:nvSpPr>
          <p:cNvPr id="8" name="TextBox 7">
            <a:extLst>
              <a:ext uri="{FF2B5EF4-FFF2-40B4-BE49-F238E27FC236}">
                <a16:creationId xmlns:a16="http://schemas.microsoft.com/office/drawing/2014/main" id="{09ECB670-94A8-7A45-BC92-40CB5913D275}"/>
              </a:ext>
            </a:extLst>
          </p:cNvPr>
          <p:cNvSpPr txBox="1"/>
          <p:nvPr/>
        </p:nvSpPr>
        <p:spPr>
          <a:xfrm>
            <a:off x="670705" y="4249729"/>
            <a:ext cx="2721303" cy="216174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5249" tIns="95249" rIns="95249" bIns="95249" numCol="1" spcCol="38100" rtlCol="0" anchor="ctr">
            <a:spAutoFit/>
          </a:bodyPr>
          <a:lstStyle/>
          <a:p>
            <a:pPr defTabSz="1095347" hangingPunct="0"/>
            <a:r>
              <a:rPr lang="en-US" sz="2133" dirty="0">
                <a:sym typeface="Helvetica Light"/>
              </a:rPr>
              <a:t>Through the Astrophysics Roadmap, the community expressed interest in a “Far-IR Surveyor” mission.</a:t>
            </a:r>
          </a:p>
        </p:txBody>
      </p:sp>
      <p:pic>
        <p:nvPicPr>
          <p:cNvPr id="5" name="Picture 4" descr="OST-group-pic-Sept2017.jpeg">
            <a:extLst>
              <a:ext uri="{FF2B5EF4-FFF2-40B4-BE49-F238E27FC236}">
                <a16:creationId xmlns:a16="http://schemas.microsoft.com/office/drawing/2014/main" id="{AE3C5FCD-76B3-264D-9865-017148B22563}"/>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5466" t="9706" r="1720"/>
          <a:stretch/>
        </p:blipFill>
        <p:spPr>
          <a:xfrm>
            <a:off x="3832339" y="2340519"/>
            <a:ext cx="4334563" cy="2369447"/>
          </a:xfrm>
          <a:prstGeom prst="rect">
            <a:avLst/>
          </a:prstGeom>
          <a:ln>
            <a:solidFill>
              <a:schemeClr val="bg1">
                <a:lumMod val="50000"/>
                <a:lumOff val="50000"/>
              </a:schemeClr>
            </a:solidFill>
          </a:ln>
        </p:spPr>
      </p:pic>
      <p:sp>
        <p:nvSpPr>
          <p:cNvPr id="9" name="TextBox 8">
            <a:extLst>
              <a:ext uri="{FF2B5EF4-FFF2-40B4-BE49-F238E27FC236}">
                <a16:creationId xmlns:a16="http://schemas.microsoft.com/office/drawing/2014/main" id="{455F039A-DD42-6341-99AE-019BC8F438B3}"/>
              </a:ext>
            </a:extLst>
          </p:cNvPr>
          <p:cNvSpPr txBox="1"/>
          <p:nvPr/>
        </p:nvSpPr>
        <p:spPr>
          <a:xfrm>
            <a:off x="4423446" y="4273964"/>
            <a:ext cx="3063850" cy="47968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5249" tIns="95249" rIns="95249" bIns="95249" numCol="1" spcCol="38100" rtlCol="0" anchor="ctr">
            <a:spAutoFit/>
          </a:bodyPr>
          <a:lstStyle/>
          <a:p>
            <a:pPr defTabSz="1095347"/>
            <a:r>
              <a:rPr lang="en-US" sz="1867" b="1" dirty="0" err="1">
                <a:solidFill>
                  <a:schemeClr val="bg1"/>
                </a:solidFill>
              </a:rPr>
              <a:t>asd.gsfc.nasa.gov</a:t>
            </a:r>
            <a:r>
              <a:rPr lang="en-US" sz="1867" b="1" dirty="0">
                <a:solidFill>
                  <a:schemeClr val="bg1"/>
                </a:solidFill>
              </a:rPr>
              <a:t>/firs/team/</a:t>
            </a:r>
            <a:endParaRPr lang="en-US" sz="1867" b="1" dirty="0">
              <a:solidFill>
                <a:schemeClr val="bg1"/>
              </a:solidFill>
              <a:sym typeface="Helvetica Light"/>
            </a:endParaRPr>
          </a:p>
        </p:txBody>
      </p:sp>
      <p:sp>
        <p:nvSpPr>
          <p:cNvPr id="10" name="TextBox 9">
            <a:extLst>
              <a:ext uri="{FF2B5EF4-FFF2-40B4-BE49-F238E27FC236}">
                <a16:creationId xmlns:a16="http://schemas.microsoft.com/office/drawing/2014/main" id="{DD0B6756-1EE6-A14E-8C06-4D2A7EBD9A76}"/>
              </a:ext>
            </a:extLst>
          </p:cNvPr>
          <p:cNvSpPr txBox="1"/>
          <p:nvPr/>
        </p:nvSpPr>
        <p:spPr>
          <a:xfrm>
            <a:off x="3832339" y="4805113"/>
            <a:ext cx="4334563" cy="183351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5249" tIns="95249" rIns="95249" bIns="95249" numCol="1" spcCol="38100" rtlCol="0" anchor="ctr">
            <a:spAutoFit/>
          </a:bodyPr>
          <a:lstStyle/>
          <a:p>
            <a:pPr defTabSz="1095347" hangingPunct="0"/>
            <a:r>
              <a:rPr lang="en-US" sz="2133" dirty="0">
                <a:sym typeface="Helvetica Light"/>
              </a:rPr>
              <a:t>The OST Science and Technolog</a:t>
            </a:r>
            <a:r>
              <a:rPr lang="en-US" sz="2133" dirty="0"/>
              <a:t>y Definition Team engages with and represents the community and directs the Decadal mission concept study.</a:t>
            </a:r>
            <a:endParaRPr lang="en-US" sz="2133" dirty="0">
              <a:sym typeface="Helvetica Light"/>
            </a:endParaRPr>
          </a:p>
        </p:txBody>
      </p:sp>
      <p:sp>
        <p:nvSpPr>
          <p:cNvPr id="2" name="Title 1">
            <a:extLst>
              <a:ext uri="{FF2B5EF4-FFF2-40B4-BE49-F238E27FC236}">
                <a16:creationId xmlns:a16="http://schemas.microsoft.com/office/drawing/2014/main" id="{819A421E-5412-4146-85CC-FD0BF50C028A}"/>
              </a:ext>
            </a:extLst>
          </p:cNvPr>
          <p:cNvSpPr>
            <a:spLocks noGrp="1"/>
          </p:cNvSpPr>
          <p:nvPr>
            <p:ph type="title"/>
          </p:nvPr>
        </p:nvSpPr>
        <p:spPr>
          <a:xfrm>
            <a:off x="3324485" y="179674"/>
            <a:ext cx="6196931" cy="2021413"/>
          </a:xfrm>
        </p:spPr>
        <p:txBody>
          <a:bodyPr>
            <a:noAutofit/>
          </a:bodyPr>
          <a:lstStyle/>
          <a:p>
            <a:pPr>
              <a:lnSpc>
                <a:spcPts val="4000"/>
              </a:lnSpc>
            </a:pPr>
            <a:r>
              <a:rPr lang="en-US" sz="4267" dirty="0"/>
              <a:t>From the community, </a:t>
            </a:r>
            <a:br>
              <a:rPr lang="en-US" sz="4267" dirty="0"/>
            </a:br>
            <a:r>
              <a:rPr lang="en-US" sz="4267" dirty="0"/>
              <a:t>by the community, and</a:t>
            </a:r>
            <a:br>
              <a:rPr lang="en-US" sz="4267" dirty="0"/>
            </a:br>
            <a:r>
              <a:rPr lang="en-US" sz="4267" dirty="0"/>
              <a:t>for the community</a:t>
            </a:r>
          </a:p>
        </p:txBody>
      </p:sp>
      <p:sp>
        <p:nvSpPr>
          <p:cNvPr id="12" name="TextBox 11">
            <a:extLst>
              <a:ext uri="{FF2B5EF4-FFF2-40B4-BE49-F238E27FC236}">
                <a16:creationId xmlns:a16="http://schemas.microsoft.com/office/drawing/2014/main" id="{AF94881C-35EE-6E4E-A0C3-4945EA8B4183}"/>
              </a:ext>
            </a:extLst>
          </p:cNvPr>
          <p:cNvSpPr txBox="1"/>
          <p:nvPr/>
        </p:nvSpPr>
        <p:spPr>
          <a:xfrm>
            <a:off x="8582328" y="4413844"/>
            <a:ext cx="3609672" cy="183351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5249" tIns="95249" rIns="95249" bIns="95249" numCol="1" spcCol="38100" rtlCol="0" anchor="ctr">
            <a:spAutoFit/>
          </a:bodyPr>
          <a:lstStyle/>
          <a:p>
            <a:pPr defTabSz="1095347" hangingPunct="0"/>
            <a:r>
              <a:rPr lang="en-US" sz="2133" dirty="0">
                <a:sym typeface="Helvetica Light"/>
              </a:rPr>
              <a:t>Guest Observers will use OST to answer the mission-driving science questions and make unexpected, transformative discoveries.</a:t>
            </a:r>
          </a:p>
        </p:txBody>
      </p:sp>
      <p:pic>
        <p:nvPicPr>
          <p:cNvPr id="11" name="Picture 10">
            <a:extLst>
              <a:ext uri="{FF2B5EF4-FFF2-40B4-BE49-F238E27FC236}">
                <a16:creationId xmlns:a16="http://schemas.microsoft.com/office/drawing/2014/main" id="{28587B6C-115A-0147-894F-A58FF44B1ED4}"/>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rot="21146163">
            <a:off x="9467363" y="1098268"/>
            <a:ext cx="1579509" cy="3225653"/>
          </a:xfrm>
          <a:prstGeom prst="rect">
            <a:avLst/>
          </a:prstGeom>
        </p:spPr>
      </p:pic>
      <p:sp>
        <p:nvSpPr>
          <p:cNvPr id="3" name="Date Placeholder 2">
            <a:extLst>
              <a:ext uri="{FF2B5EF4-FFF2-40B4-BE49-F238E27FC236}">
                <a16:creationId xmlns:a16="http://schemas.microsoft.com/office/drawing/2014/main" id="{30E9A665-C314-714B-8BBB-E65E73AA5974}"/>
              </a:ext>
            </a:extLst>
          </p:cNvPr>
          <p:cNvSpPr>
            <a:spLocks noGrp="1"/>
          </p:cNvSpPr>
          <p:nvPr>
            <p:ph type="dt" sz="half" idx="10"/>
          </p:nvPr>
        </p:nvSpPr>
        <p:spPr/>
        <p:txBody>
          <a:bodyPr/>
          <a:lstStyle/>
          <a:p>
            <a:fld id="{55C80574-8105-2547-95BF-F12A7A70478E}" type="datetime1">
              <a:rPr lang="en-US" smtClean="0"/>
              <a:t>10/2/18</a:t>
            </a:fld>
            <a:endParaRPr lang="en-US"/>
          </a:p>
        </p:txBody>
      </p:sp>
      <p:sp>
        <p:nvSpPr>
          <p:cNvPr id="7" name="Footer Placeholder 6">
            <a:extLst>
              <a:ext uri="{FF2B5EF4-FFF2-40B4-BE49-F238E27FC236}">
                <a16:creationId xmlns:a16="http://schemas.microsoft.com/office/drawing/2014/main" id="{8AB8C539-8B5B-2541-81DC-28A163E3B8D1}"/>
              </a:ext>
            </a:extLst>
          </p:cNvPr>
          <p:cNvSpPr>
            <a:spLocks noGrp="1"/>
          </p:cNvSpPr>
          <p:nvPr>
            <p:ph type="ftr" sz="quarter" idx="11"/>
          </p:nvPr>
        </p:nvSpPr>
        <p:spPr/>
        <p:txBody>
          <a:bodyPr/>
          <a:lstStyle/>
          <a:p>
            <a:r>
              <a:rPr lang="en-US"/>
              <a:t>Goddard - ASD colloquium</a:t>
            </a:r>
          </a:p>
        </p:txBody>
      </p:sp>
      <p:sp>
        <p:nvSpPr>
          <p:cNvPr id="13" name="Slide Number Placeholder 12">
            <a:extLst>
              <a:ext uri="{FF2B5EF4-FFF2-40B4-BE49-F238E27FC236}">
                <a16:creationId xmlns:a16="http://schemas.microsoft.com/office/drawing/2014/main" id="{A5527DC0-0783-FC4B-A842-257177BDE5FB}"/>
              </a:ext>
            </a:extLst>
          </p:cNvPr>
          <p:cNvSpPr>
            <a:spLocks noGrp="1"/>
          </p:cNvSpPr>
          <p:nvPr>
            <p:ph type="sldNum" sz="quarter" idx="12"/>
          </p:nvPr>
        </p:nvSpPr>
        <p:spPr/>
        <p:txBody>
          <a:bodyPr/>
          <a:lstStyle/>
          <a:p>
            <a:fld id="{9B025440-A5DA-4988-9B07-B3FEE73E24FE}" type="slidenum">
              <a:rPr lang="en-US" smtClean="0"/>
              <a:t>2</a:t>
            </a:fld>
            <a:endParaRPr lang="en-US"/>
          </a:p>
        </p:txBody>
      </p:sp>
    </p:spTree>
    <p:extLst>
      <p:ext uri="{BB962C8B-B14F-4D97-AF65-F5344CB8AC3E}">
        <p14:creationId xmlns:p14="http://schemas.microsoft.com/office/powerpoint/2010/main" val="23203719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D43FD363-65C8-0648-8695-D152FF905309}"/>
              </a:ext>
            </a:extLst>
          </p:cNvPr>
          <p:cNvSpPr>
            <a:spLocks noGrp="1"/>
          </p:cNvSpPr>
          <p:nvPr>
            <p:ph type="dt" sz="half" idx="10"/>
          </p:nvPr>
        </p:nvSpPr>
        <p:spPr/>
        <p:txBody>
          <a:bodyPr/>
          <a:lstStyle/>
          <a:p>
            <a:fld id="{EC978AED-060F-564E-85C6-D8656CCD8B67}" type="datetime1">
              <a:rPr lang="en-US" smtClean="0"/>
              <a:t>10/2/18</a:t>
            </a:fld>
            <a:endParaRPr lang="en-US"/>
          </a:p>
        </p:txBody>
      </p:sp>
      <p:sp>
        <p:nvSpPr>
          <p:cNvPr id="5" name="Footer Placeholder 4">
            <a:extLst>
              <a:ext uri="{FF2B5EF4-FFF2-40B4-BE49-F238E27FC236}">
                <a16:creationId xmlns:a16="http://schemas.microsoft.com/office/drawing/2014/main" id="{355B878E-6FAD-AA45-9C31-8E6C7952D530}"/>
              </a:ext>
            </a:extLst>
          </p:cNvPr>
          <p:cNvSpPr>
            <a:spLocks noGrp="1"/>
          </p:cNvSpPr>
          <p:nvPr>
            <p:ph type="ftr" sz="quarter" idx="11"/>
          </p:nvPr>
        </p:nvSpPr>
        <p:spPr/>
        <p:txBody>
          <a:bodyPr/>
          <a:lstStyle/>
          <a:p>
            <a:r>
              <a:rPr lang="en-US"/>
              <a:t>Goddard - ASD colloquium</a:t>
            </a:r>
          </a:p>
        </p:txBody>
      </p:sp>
      <p:sp>
        <p:nvSpPr>
          <p:cNvPr id="6" name="Slide Number Placeholder 5">
            <a:extLst>
              <a:ext uri="{FF2B5EF4-FFF2-40B4-BE49-F238E27FC236}">
                <a16:creationId xmlns:a16="http://schemas.microsoft.com/office/drawing/2014/main" id="{364F4FC9-7BAD-E646-9B36-EA900224958B}"/>
              </a:ext>
            </a:extLst>
          </p:cNvPr>
          <p:cNvSpPr>
            <a:spLocks noGrp="1"/>
          </p:cNvSpPr>
          <p:nvPr>
            <p:ph type="sldNum" sz="quarter" idx="12"/>
          </p:nvPr>
        </p:nvSpPr>
        <p:spPr/>
        <p:txBody>
          <a:bodyPr/>
          <a:lstStyle/>
          <a:p>
            <a:fld id="{8D361F80-1FCD-2840-8BF9-DB9150F85AB8}" type="slidenum">
              <a:rPr lang="en-US" smtClean="0"/>
              <a:t>20</a:t>
            </a:fld>
            <a:endParaRPr lang="en-US"/>
          </a:p>
        </p:txBody>
      </p:sp>
      <p:pic>
        <p:nvPicPr>
          <p:cNvPr id="7" name="Picture 6">
            <a:extLst>
              <a:ext uri="{FF2B5EF4-FFF2-40B4-BE49-F238E27FC236}">
                <a16:creationId xmlns:a16="http://schemas.microsoft.com/office/drawing/2014/main" id="{93D7E73A-E001-FE4C-BB09-D1400B78D954}"/>
              </a:ext>
            </a:extLst>
          </p:cNvPr>
          <p:cNvPicPr>
            <a:picLocks noChangeAspect="1"/>
          </p:cNvPicPr>
          <p:nvPr/>
        </p:nvPicPr>
        <p:blipFill>
          <a:blip r:embed="rId2"/>
          <a:stretch>
            <a:fillRect/>
          </a:stretch>
        </p:blipFill>
        <p:spPr>
          <a:xfrm>
            <a:off x="2800350" y="63500"/>
            <a:ext cx="6591300" cy="6731000"/>
          </a:xfrm>
          <a:prstGeom prst="rect">
            <a:avLst/>
          </a:prstGeom>
        </p:spPr>
      </p:pic>
      <p:sp>
        <p:nvSpPr>
          <p:cNvPr id="9" name="Oval 8">
            <a:extLst>
              <a:ext uri="{FF2B5EF4-FFF2-40B4-BE49-F238E27FC236}">
                <a16:creationId xmlns:a16="http://schemas.microsoft.com/office/drawing/2014/main" id="{D3C2876D-317E-D348-AC31-4B4A8FEEAE92}"/>
              </a:ext>
            </a:extLst>
          </p:cNvPr>
          <p:cNvSpPr/>
          <p:nvPr/>
        </p:nvSpPr>
        <p:spPr>
          <a:xfrm>
            <a:off x="9857170" y="5433475"/>
            <a:ext cx="192024" cy="19385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82254438-7CED-5F47-A33A-68F1BF70AB87}"/>
              </a:ext>
            </a:extLst>
          </p:cNvPr>
          <p:cNvSpPr txBox="1"/>
          <p:nvPr/>
        </p:nvSpPr>
        <p:spPr>
          <a:xfrm>
            <a:off x="9490363" y="5056540"/>
            <a:ext cx="925638" cy="307777"/>
          </a:xfrm>
          <a:prstGeom prst="rect">
            <a:avLst/>
          </a:prstGeom>
          <a:noFill/>
        </p:spPr>
        <p:txBody>
          <a:bodyPr wrap="none" rtlCol="0">
            <a:spAutoFit/>
          </a:bodyPr>
          <a:lstStyle/>
          <a:p>
            <a:r>
              <a:rPr lang="en-US" sz="1400" dirty="0"/>
              <a:t>OST beam</a:t>
            </a:r>
          </a:p>
        </p:txBody>
      </p:sp>
    </p:spTree>
    <p:extLst>
      <p:ext uri="{BB962C8B-B14F-4D97-AF65-F5344CB8AC3E}">
        <p14:creationId xmlns:p14="http://schemas.microsoft.com/office/powerpoint/2010/main" val="24405966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D43FD363-65C8-0648-8695-D152FF905309}"/>
              </a:ext>
            </a:extLst>
          </p:cNvPr>
          <p:cNvSpPr>
            <a:spLocks noGrp="1"/>
          </p:cNvSpPr>
          <p:nvPr>
            <p:ph type="dt" sz="half" idx="10"/>
          </p:nvPr>
        </p:nvSpPr>
        <p:spPr/>
        <p:txBody>
          <a:bodyPr/>
          <a:lstStyle/>
          <a:p>
            <a:fld id="{6A432C92-586D-BA46-A783-18377E4772FC}" type="datetime1">
              <a:rPr lang="en-US" smtClean="0"/>
              <a:t>10/2/18</a:t>
            </a:fld>
            <a:endParaRPr lang="en-US"/>
          </a:p>
        </p:txBody>
      </p:sp>
      <p:sp>
        <p:nvSpPr>
          <p:cNvPr id="5" name="Footer Placeholder 4">
            <a:extLst>
              <a:ext uri="{FF2B5EF4-FFF2-40B4-BE49-F238E27FC236}">
                <a16:creationId xmlns:a16="http://schemas.microsoft.com/office/drawing/2014/main" id="{355B878E-6FAD-AA45-9C31-8E6C7952D530}"/>
              </a:ext>
            </a:extLst>
          </p:cNvPr>
          <p:cNvSpPr>
            <a:spLocks noGrp="1"/>
          </p:cNvSpPr>
          <p:nvPr>
            <p:ph type="ftr" sz="quarter" idx="11"/>
          </p:nvPr>
        </p:nvSpPr>
        <p:spPr/>
        <p:txBody>
          <a:bodyPr/>
          <a:lstStyle/>
          <a:p>
            <a:r>
              <a:rPr lang="en-US"/>
              <a:t>Goddard - ASD colloquium</a:t>
            </a:r>
          </a:p>
        </p:txBody>
      </p:sp>
      <p:sp>
        <p:nvSpPr>
          <p:cNvPr id="6" name="Slide Number Placeholder 5">
            <a:extLst>
              <a:ext uri="{FF2B5EF4-FFF2-40B4-BE49-F238E27FC236}">
                <a16:creationId xmlns:a16="http://schemas.microsoft.com/office/drawing/2014/main" id="{364F4FC9-7BAD-E646-9B36-EA900224958B}"/>
              </a:ext>
            </a:extLst>
          </p:cNvPr>
          <p:cNvSpPr>
            <a:spLocks noGrp="1"/>
          </p:cNvSpPr>
          <p:nvPr>
            <p:ph type="sldNum" sz="quarter" idx="12"/>
          </p:nvPr>
        </p:nvSpPr>
        <p:spPr/>
        <p:txBody>
          <a:bodyPr/>
          <a:lstStyle/>
          <a:p>
            <a:fld id="{8D361F80-1FCD-2840-8BF9-DB9150F85AB8}" type="slidenum">
              <a:rPr lang="en-US" smtClean="0"/>
              <a:t>21</a:t>
            </a:fld>
            <a:endParaRPr lang="en-US"/>
          </a:p>
        </p:txBody>
      </p:sp>
      <p:pic>
        <p:nvPicPr>
          <p:cNvPr id="7" name="Picture 6">
            <a:extLst>
              <a:ext uri="{FF2B5EF4-FFF2-40B4-BE49-F238E27FC236}">
                <a16:creationId xmlns:a16="http://schemas.microsoft.com/office/drawing/2014/main" id="{F49F75B5-63A4-1741-A923-4E6DF433D6D9}"/>
              </a:ext>
            </a:extLst>
          </p:cNvPr>
          <p:cNvPicPr>
            <a:picLocks noChangeAspect="1"/>
          </p:cNvPicPr>
          <p:nvPr/>
        </p:nvPicPr>
        <p:blipFill>
          <a:blip r:embed="rId2"/>
          <a:stretch>
            <a:fillRect/>
          </a:stretch>
        </p:blipFill>
        <p:spPr>
          <a:xfrm>
            <a:off x="2800350" y="63500"/>
            <a:ext cx="6591300" cy="6731000"/>
          </a:xfrm>
          <a:prstGeom prst="rect">
            <a:avLst/>
          </a:prstGeom>
        </p:spPr>
      </p:pic>
      <p:sp>
        <p:nvSpPr>
          <p:cNvPr id="8" name="Oval 7">
            <a:extLst>
              <a:ext uri="{FF2B5EF4-FFF2-40B4-BE49-F238E27FC236}">
                <a16:creationId xmlns:a16="http://schemas.microsoft.com/office/drawing/2014/main" id="{B38F1B97-95AB-2E45-9FAB-54CDE7DDB13F}"/>
              </a:ext>
            </a:extLst>
          </p:cNvPr>
          <p:cNvSpPr/>
          <p:nvPr/>
        </p:nvSpPr>
        <p:spPr>
          <a:xfrm>
            <a:off x="9806878" y="5436649"/>
            <a:ext cx="292608" cy="291693"/>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E66F4D81-D355-1048-A191-30C4146BCC72}"/>
              </a:ext>
            </a:extLst>
          </p:cNvPr>
          <p:cNvSpPr txBox="1"/>
          <p:nvPr/>
        </p:nvSpPr>
        <p:spPr>
          <a:xfrm>
            <a:off x="9490363" y="5056540"/>
            <a:ext cx="925638" cy="307777"/>
          </a:xfrm>
          <a:prstGeom prst="rect">
            <a:avLst/>
          </a:prstGeom>
          <a:noFill/>
        </p:spPr>
        <p:txBody>
          <a:bodyPr wrap="none" rtlCol="0">
            <a:spAutoFit/>
          </a:bodyPr>
          <a:lstStyle/>
          <a:p>
            <a:r>
              <a:rPr lang="en-US" sz="1400" dirty="0"/>
              <a:t>OST beam</a:t>
            </a:r>
          </a:p>
        </p:txBody>
      </p:sp>
    </p:spTree>
    <p:extLst>
      <p:ext uri="{BB962C8B-B14F-4D97-AF65-F5344CB8AC3E}">
        <p14:creationId xmlns:p14="http://schemas.microsoft.com/office/powerpoint/2010/main" val="23477203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D43FD363-65C8-0648-8695-D152FF905309}"/>
              </a:ext>
            </a:extLst>
          </p:cNvPr>
          <p:cNvSpPr>
            <a:spLocks noGrp="1"/>
          </p:cNvSpPr>
          <p:nvPr>
            <p:ph type="dt" sz="half" idx="10"/>
          </p:nvPr>
        </p:nvSpPr>
        <p:spPr/>
        <p:txBody>
          <a:bodyPr/>
          <a:lstStyle/>
          <a:p>
            <a:fld id="{3F7ADC78-7DB1-8149-A7FB-C203AE7C041B}" type="datetime1">
              <a:rPr lang="en-US" smtClean="0"/>
              <a:t>10/2/18</a:t>
            </a:fld>
            <a:endParaRPr lang="en-US"/>
          </a:p>
        </p:txBody>
      </p:sp>
      <p:sp>
        <p:nvSpPr>
          <p:cNvPr id="5" name="Footer Placeholder 4">
            <a:extLst>
              <a:ext uri="{FF2B5EF4-FFF2-40B4-BE49-F238E27FC236}">
                <a16:creationId xmlns:a16="http://schemas.microsoft.com/office/drawing/2014/main" id="{355B878E-6FAD-AA45-9C31-8E6C7952D530}"/>
              </a:ext>
            </a:extLst>
          </p:cNvPr>
          <p:cNvSpPr>
            <a:spLocks noGrp="1"/>
          </p:cNvSpPr>
          <p:nvPr>
            <p:ph type="ftr" sz="quarter" idx="11"/>
          </p:nvPr>
        </p:nvSpPr>
        <p:spPr/>
        <p:txBody>
          <a:bodyPr/>
          <a:lstStyle/>
          <a:p>
            <a:r>
              <a:rPr lang="en-US"/>
              <a:t>Goddard - ASD colloquium</a:t>
            </a:r>
          </a:p>
        </p:txBody>
      </p:sp>
      <p:sp>
        <p:nvSpPr>
          <p:cNvPr id="6" name="Slide Number Placeholder 5">
            <a:extLst>
              <a:ext uri="{FF2B5EF4-FFF2-40B4-BE49-F238E27FC236}">
                <a16:creationId xmlns:a16="http://schemas.microsoft.com/office/drawing/2014/main" id="{364F4FC9-7BAD-E646-9B36-EA900224958B}"/>
              </a:ext>
            </a:extLst>
          </p:cNvPr>
          <p:cNvSpPr>
            <a:spLocks noGrp="1"/>
          </p:cNvSpPr>
          <p:nvPr>
            <p:ph type="sldNum" sz="quarter" idx="12"/>
          </p:nvPr>
        </p:nvSpPr>
        <p:spPr/>
        <p:txBody>
          <a:bodyPr/>
          <a:lstStyle/>
          <a:p>
            <a:fld id="{8D361F80-1FCD-2840-8BF9-DB9150F85AB8}" type="slidenum">
              <a:rPr lang="en-US" smtClean="0"/>
              <a:t>22</a:t>
            </a:fld>
            <a:endParaRPr lang="en-US"/>
          </a:p>
        </p:txBody>
      </p:sp>
      <p:pic>
        <p:nvPicPr>
          <p:cNvPr id="7" name="Picture 6">
            <a:extLst>
              <a:ext uri="{FF2B5EF4-FFF2-40B4-BE49-F238E27FC236}">
                <a16:creationId xmlns:a16="http://schemas.microsoft.com/office/drawing/2014/main" id="{1F5730EC-052C-CE40-AF8A-B464DC1C3B70}"/>
              </a:ext>
            </a:extLst>
          </p:cNvPr>
          <p:cNvPicPr>
            <a:picLocks noChangeAspect="1"/>
          </p:cNvPicPr>
          <p:nvPr/>
        </p:nvPicPr>
        <p:blipFill>
          <a:blip r:embed="rId2"/>
          <a:stretch>
            <a:fillRect/>
          </a:stretch>
        </p:blipFill>
        <p:spPr>
          <a:xfrm>
            <a:off x="2800350" y="63500"/>
            <a:ext cx="6591300" cy="6731000"/>
          </a:xfrm>
          <a:prstGeom prst="rect">
            <a:avLst/>
          </a:prstGeom>
        </p:spPr>
      </p:pic>
      <p:sp>
        <p:nvSpPr>
          <p:cNvPr id="8" name="Oval 7">
            <a:extLst>
              <a:ext uri="{FF2B5EF4-FFF2-40B4-BE49-F238E27FC236}">
                <a16:creationId xmlns:a16="http://schemas.microsoft.com/office/drawing/2014/main" id="{BED7D927-257D-C643-AF5E-3C993DE07998}"/>
              </a:ext>
            </a:extLst>
          </p:cNvPr>
          <p:cNvSpPr/>
          <p:nvPr/>
        </p:nvSpPr>
        <p:spPr>
          <a:xfrm>
            <a:off x="9758872" y="5471713"/>
            <a:ext cx="388620" cy="38862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8A36B933-D931-4548-B5D4-A27CC6101B62}"/>
              </a:ext>
            </a:extLst>
          </p:cNvPr>
          <p:cNvSpPr txBox="1"/>
          <p:nvPr/>
        </p:nvSpPr>
        <p:spPr>
          <a:xfrm>
            <a:off x="9490363" y="5056540"/>
            <a:ext cx="925638" cy="307777"/>
          </a:xfrm>
          <a:prstGeom prst="rect">
            <a:avLst/>
          </a:prstGeom>
          <a:noFill/>
        </p:spPr>
        <p:txBody>
          <a:bodyPr wrap="none" rtlCol="0">
            <a:spAutoFit/>
          </a:bodyPr>
          <a:lstStyle/>
          <a:p>
            <a:r>
              <a:rPr lang="en-US" sz="1400" dirty="0"/>
              <a:t>OST beam</a:t>
            </a:r>
          </a:p>
        </p:txBody>
      </p:sp>
    </p:spTree>
    <p:extLst>
      <p:ext uri="{BB962C8B-B14F-4D97-AF65-F5344CB8AC3E}">
        <p14:creationId xmlns:p14="http://schemas.microsoft.com/office/powerpoint/2010/main" val="23720206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D43FD363-65C8-0648-8695-D152FF905309}"/>
              </a:ext>
            </a:extLst>
          </p:cNvPr>
          <p:cNvSpPr>
            <a:spLocks noGrp="1"/>
          </p:cNvSpPr>
          <p:nvPr>
            <p:ph type="dt" sz="half" idx="10"/>
          </p:nvPr>
        </p:nvSpPr>
        <p:spPr/>
        <p:txBody>
          <a:bodyPr/>
          <a:lstStyle/>
          <a:p>
            <a:fld id="{F43AAB0F-3CA1-7444-81E5-94E109C14E75}" type="datetime1">
              <a:rPr lang="en-US" smtClean="0"/>
              <a:t>10/2/18</a:t>
            </a:fld>
            <a:endParaRPr lang="en-US"/>
          </a:p>
        </p:txBody>
      </p:sp>
      <p:sp>
        <p:nvSpPr>
          <p:cNvPr id="5" name="Footer Placeholder 4">
            <a:extLst>
              <a:ext uri="{FF2B5EF4-FFF2-40B4-BE49-F238E27FC236}">
                <a16:creationId xmlns:a16="http://schemas.microsoft.com/office/drawing/2014/main" id="{355B878E-6FAD-AA45-9C31-8E6C7952D530}"/>
              </a:ext>
            </a:extLst>
          </p:cNvPr>
          <p:cNvSpPr>
            <a:spLocks noGrp="1"/>
          </p:cNvSpPr>
          <p:nvPr>
            <p:ph type="ftr" sz="quarter" idx="11"/>
          </p:nvPr>
        </p:nvSpPr>
        <p:spPr/>
        <p:txBody>
          <a:bodyPr/>
          <a:lstStyle/>
          <a:p>
            <a:r>
              <a:rPr lang="en-US"/>
              <a:t>Goddard - ASD colloquium</a:t>
            </a:r>
          </a:p>
        </p:txBody>
      </p:sp>
      <p:sp>
        <p:nvSpPr>
          <p:cNvPr id="6" name="Slide Number Placeholder 5">
            <a:extLst>
              <a:ext uri="{FF2B5EF4-FFF2-40B4-BE49-F238E27FC236}">
                <a16:creationId xmlns:a16="http://schemas.microsoft.com/office/drawing/2014/main" id="{364F4FC9-7BAD-E646-9B36-EA900224958B}"/>
              </a:ext>
            </a:extLst>
          </p:cNvPr>
          <p:cNvSpPr>
            <a:spLocks noGrp="1"/>
          </p:cNvSpPr>
          <p:nvPr>
            <p:ph type="sldNum" sz="quarter" idx="12"/>
          </p:nvPr>
        </p:nvSpPr>
        <p:spPr/>
        <p:txBody>
          <a:bodyPr/>
          <a:lstStyle/>
          <a:p>
            <a:fld id="{8D361F80-1FCD-2840-8BF9-DB9150F85AB8}" type="slidenum">
              <a:rPr lang="en-US" smtClean="0"/>
              <a:t>23</a:t>
            </a:fld>
            <a:endParaRPr lang="en-US"/>
          </a:p>
        </p:txBody>
      </p:sp>
      <p:pic>
        <p:nvPicPr>
          <p:cNvPr id="3" name="Picture 2">
            <a:extLst>
              <a:ext uri="{FF2B5EF4-FFF2-40B4-BE49-F238E27FC236}">
                <a16:creationId xmlns:a16="http://schemas.microsoft.com/office/drawing/2014/main" id="{B2F6C411-4678-2A4E-A643-9FB58BB788CF}"/>
              </a:ext>
            </a:extLst>
          </p:cNvPr>
          <p:cNvPicPr>
            <a:picLocks noChangeAspect="1"/>
          </p:cNvPicPr>
          <p:nvPr/>
        </p:nvPicPr>
        <p:blipFill>
          <a:blip r:embed="rId2"/>
          <a:stretch>
            <a:fillRect/>
          </a:stretch>
        </p:blipFill>
        <p:spPr>
          <a:xfrm>
            <a:off x="2800350" y="63500"/>
            <a:ext cx="6591300" cy="6731000"/>
          </a:xfrm>
          <a:prstGeom prst="rect">
            <a:avLst/>
          </a:prstGeom>
        </p:spPr>
      </p:pic>
      <p:sp>
        <p:nvSpPr>
          <p:cNvPr id="7" name="Oval 6">
            <a:extLst>
              <a:ext uri="{FF2B5EF4-FFF2-40B4-BE49-F238E27FC236}">
                <a16:creationId xmlns:a16="http://schemas.microsoft.com/office/drawing/2014/main" id="{C7264CED-8E94-884C-876D-558734F9F29D}"/>
              </a:ext>
            </a:extLst>
          </p:cNvPr>
          <p:cNvSpPr/>
          <p:nvPr/>
        </p:nvSpPr>
        <p:spPr>
          <a:xfrm>
            <a:off x="9726168" y="5527964"/>
            <a:ext cx="484632" cy="485546"/>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BBC30759-10F1-214E-B3B3-A5285759E2E2}"/>
              </a:ext>
            </a:extLst>
          </p:cNvPr>
          <p:cNvSpPr txBox="1"/>
          <p:nvPr/>
        </p:nvSpPr>
        <p:spPr>
          <a:xfrm>
            <a:off x="9490363" y="5056540"/>
            <a:ext cx="925638" cy="307777"/>
          </a:xfrm>
          <a:prstGeom prst="rect">
            <a:avLst/>
          </a:prstGeom>
          <a:noFill/>
        </p:spPr>
        <p:txBody>
          <a:bodyPr wrap="none" rtlCol="0">
            <a:spAutoFit/>
          </a:bodyPr>
          <a:lstStyle/>
          <a:p>
            <a:r>
              <a:rPr lang="en-US" sz="1400" dirty="0"/>
              <a:t>OST beam</a:t>
            </a:r>
          </a:p>
        </p:txBody>
      </p:sp>
    </p:spTree>
    <p:extLst>
      <p:ext uri="{BB962C8B-B14F-4D97-AF65-F5344CB8AC3E}">
        <p14:creationId xmlns:p14="http://schemas.microsoft.com/office/powerpoint/2010/main" val="24992636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D43FD363-65C8-0648-8695-D152FF905309}"/>
              </a:ext>
            </a:extLst>
          </p:cNvPr>
          <p:cNvSpPr>
            <a:spLocks noGrp="1"/>
          </p:cNvSpPr>
          <p:nvPr>
            <p:ph type="dt" sz="half" idx="10"/>
          </p:nvPr>
        </p:nvSpPr>
        <p:spPr/>
        <p:txBody>
          <a:bodyPr/>
          <a:lstStyle/>
          <a:p>
            <a:fld id="{F9C877F1-292E-F149-80F1-F3A253EAA5BF}" type="datetime1">
              <a:rPr lang="en-US" smtClean="0"/>
              <a:t>10/2/18</a:t>
            </a:fld>
            <a:endParaRPr lang="en-US"/>
          </a:p>
        </p:txBody>
      </p:sp>
      <p:sp>
        <p:nvSpPr>
          <p:cNvPr id="5" name="Footer Placeholder 4">
            <a:extLst>
              <a:ext uri="{FF2B5EF4-FFF2-40B4-BE49-F238E27FC236}">
                <a16:creationId xmlns:a16="http://schemas.microsoft.com/office/drawing/2014/main" id="{355B878E-6FAD-AA45-9C31-8E6C7952D530}"/>
              </a:ext>
            </a:extLst>
          </p:cNvPr>
          <p:cNvSpPr>
            <a:spLocks noGrp="1"/>
          </p:cNvSpPr>
          <p:nvPr>
            <p:ph type="ftr" sz="quarter" idx="11"/>
          </p:nvPr>
        </p:nvSpPr>
        <p:spPr/>
        <p:txBody>
          <a:bodyPr/>
          <a:lstStyle/>
          <a:p>
            <a:r>
              <a:rPr lang="en-US"/>
              <a:t>Goddard - ASD colloquium</a:t>
            </a:r>
          </a:p>
        </p:txBody>
      </p:sp>
      <p:sp>
        <p:nvSpPr>
          <p:cNvPr id="6" name="Slide Number Placeholder 5">
            <a:extLst>
              <a:ext uri="{FF2B5EF4-FFF2-40B4-BE49-F238E27FC236}">
                <a16:creationId xmlns:a16="http://schemas.microsoft.com/office/drawing/2014/main" id="{364F4FC9-7BAD-E646-9B36-EA900224958B}"/>
              </a:ext>
            </a:extLst>
          </p:cNvPr>
          <p:cNvSpPr>
            <a:spLocks noGrp="1"/>
          </p:cNvSpPr>
          <p:nvPr>
            <p:ph type="sldNum" sz="quarter" idx="12"/>
          </p:nvPr>
        </p:nvSpPr>
        <p:spPr/>
        <p:txBody>
          <a:bodyPr/>
          <a:lstStyle/>
          <a:p>
            <a:fld id="{8D361F80-1FCD-2840-8BF9-DB9150F85AB8}" type="slidenum">
              <a:rPr lang="en-US" smtClean="0"/>
              <a:t>24</a:t>
            </a:fld>
            <a:endParaRPr lang="en-US"/>
          </a:p>
        </p:txBody>
      </p:sp>
      <p:pic>
        <p:nvPicPr>
          <p:cNvPr id="3" name="Picture 2">
            <a:extLst>
              <a:ext uri="{FF2B5EF4-FFF2-40B4-BE49-F238E27FC236}">
                <a16:creationId xmlns:a16="http://schemas.microsoft.com/office/drawing/2014/main" id="{94A548CB-8646-3F43-B206-7214DA38BD8E}"/>
              </a:ext>
            </a:extLst>
          </p:cNvPr>
          <p:cNvPicPr>
            <a:picLocks noChangeAspect="1"/>
          </p:cNvPicPr>
          <p:nvPr/>
        </p:nvPicPr>
        <p:blipFill>
          <a:blip r:embed="rId2"/>
          <a:stretch>
            <a:fillRect/>
          </a:stretch>
        </p:blipFill>
        <p:spPr>
          <a:xfrm>
            <a:off x="2800350" y="63500"/>
            <a:ext cx="6591300" cy="6731000"/>
          </a:xfrm>
          <a:prstGeom prst="rect">
            <a:avLst/>
          </a:prstGeom>
        </p:spPr>
      </p:pic>
      <p:sp>
        <p:nvSpPr>
          <p:cNvPr id="7" name="Oval 6">
            <a:extLst>
              <a:ext uri="{FF2B5EF4-FFF2-40B4-BE49-F238E27FC236}">
                <a16:creationId xmlns:a16="http://schemas.microsoft.com/office/drawing/2014/main" id="{78DA86D5-239F-BF47-B874-FEF5BC158656}"/>
              </a:ext>
            </a:extLst>
          </p:cNvPr>
          <p:cNvSpPr/>
          <p:nvPr/>
        </p:nvSpPr>
        <p:spPr>
          <a:xfrm>
            <a:off x="9660574" y="5470464"/>
            <a:ext cx="585216" cy="58247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56BE3D08-5E4F-0340-AABE-26725FFE29B8}"/>
              </a:ext>
            </a:extLst>
          </p:cNvPr>
          <p:cNvSpPr txBox="1"/>
          <p:nvPr/>
        </p:nvSpPr>
        <p:spPr>
          <a:xfrm>
            <a:off x="9490363" y="5056540"/>
            <a:ext cx="925638" cy="307777"/>
          </a:xfrm>
          <a:prstGeom prst="rect">
            <a:avLst/>
          </a:prstGeom>
          <a:noFill/>
        </p:spPr>
        <p:txBody>
          <a:bodyPr wrap="none" rtlCol="0">
            <a:spAutoFit/>
          </a:bodyPr>
          <a:lstStyle/>
          <a:p>
            <a:r>
              <a:rPr lang="en-US" sz="1400" dirty="0"/>
              <a:t>OST beam</a:t>
            </a:r>
          </a:p>
        </p:txBody>
      </p:sp>
    </p:spTree>
    <p:extLst>
      <p:ext uri="{BB962C8B-B14F-4D97-AF65-F5344CB8AC3E}">
        <p14:creationId xmlns:p14="http://schemas.microsoft.com/office/powerpoint/2010/main" val="112193800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B025440-A5DA-4988-9B07-B3FEE73E24FE}" type="slidenum">
              <a:rPr lang="en-US" smtClean="0"/>
              <a:t>25</a:t>
            </a:fld>
            <a:endParaRPr lang="en-US"/>
          </a:p>
        </p:txBody>
      </p:sp>
      <p:sp>
        <p:nvSpPr>
          <p:cNvPr id="8" name="Footer Placeholder 7"/>
          <p:cNvSpPr>
            <a:spLocks noGrp="1"/>
          </p:cNvSpPr>
          <p:nvPr>
            <p:ph type="ftr" sz="quarter" idx="11"/>
          </p:nvPr>
        </p:nvSpPr>
        <p:spPr/>
        <p:txBody>
          <a:bodyPr/>
          <a:lstStyle/>
          <a:p>
            <a:r>
              <a:rPr lang="en-US"/>
              <a:t>Goddard - ASD colloquium</a:t>
            </a:r>
          </a:p>
        </p:txBody>
      </p:sp>
      <p:cxnSp>
        <p:nvCxnSpPr>
          <p:cNvPr id="10" name="Straight Connector 9">
            <a:extLst>
              <a:ext uri="{FF2B5EF4-FFF2-40B4-BE49-F238E27FC236}">
                <a16:creationId xmlns:a16="http://schemas.microsoft.com/office/drawing/2014/main" id="{F9E5783A-4331-A044-A166-60F9C81B6628}"/>
              </a:ext>
            </a:extLst>
          </p:cNvPr>
          <p:cNvCxnSpPr/>
          <p:nvPr/>
        </p:nvCxnSpPr>
        <p:spPr>
          <a:xfrm>
            <a:off x="1524000" y="1035586"/>
            <a:ext cx="9481851" cy="0"/>
          </a:xfrm>
          <a:prstGeom prst="line">
            <a:avLst/>
          </a:prstGeom>
          <a:ln w="38100"/>
        </p:spPr>
        <p:style>
          <a:lnRef idx="3">
            <a:schemeClr val="accent5"/>
          </a:lnRef>
          <a:fillRef idx="0">
            <a:schemeClr val="accent5"/>
          </a:fillRef>
          <a:effectRef idx="2">
            <a:schemeClr val="accent5"/>
          </a:effectRef>
          <a:fontRef idx="minor">
            <a:schemeClr val="tx1"/>
          </a:fontRef>
        </p:style>
      </p:cxnSp>
      <p:sp>
        <p:nvSpPr>
          <p:cNvPr id="13" name="Date Placeholder 12">
            <a:extLst>
              <a:ext uri="{FF2B5EF4-FFF2-40B4-BE49-F238E27FC236}">
                <a16:creationId xmlns:a16="http://schemas.microsoft.com/office/drawing/2014/main" id="{0C38AE05-6E5C-2946-A346-D4F60855F6B5}"/>
              </a:ext>
            </a:extLst>
          </p:cNvPr>
          <p:cNvSpPr>
            <a:spLocks noGrp="1"/>
          </p:cNvSpPr>
          <p:nvPr>
            <p:ph type="dt" sz="half" idx="10"/>
          </p:nvPr>
        </p:nvSpPr>
        <p:spPr/>
        <p:txBody>
          <a:bodyPr/>
          <a:lstStyle/>
          <a:p>
            <a:fld id="{1D28B271-47CD-1B43-82A1-EEA23DE58549}" type="datetime1">
              <a:rPr lang="en-US" smtClean="0"/>
              <a:t>10/2/18</a:t>
            </a:fld>
            <a:endParaRPr lang="en-US"/>
          </a:p>
        </p:txBody>
      </p:sp>
      <p:sp>
        <p:nvSpPr>
          <p:cNvPr id="12" name="Top three themes">
            <a:extLst>
              <a:ext uri="{FF2B5EF4-FFF2-40B4-BE49-F238E27FC236}">
                <a16:creationId xmlns:a16="http://schemas.microsoft.com/office/drawing/2014/main" id="{FAE852AE-3F59-5A42-8D0E-3C1F54E35666}"/>
              </a:ext>
            </a:extLst>
          </p:cNvPr>
          <p:cNvSpPr txBox="1"/>
          <p:nvPr/>
        </p:nvSpPr>
        <p:spPr>
          <a:xfrm>
            <a:off x="3345879" y="128827"/>
            <a:ext cx="7671321" cy="779499"/>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700" tIns="50700" rIns="50700" bIns="50700" anchor="ctr">
            <a:spAutoFit/>
          </a:bodyPr>
          <a:lstStyle>
            <a:lvl1pPr algn="ctr" defTabSz="1160859">
              <a:defRPr sz="8400">
                <a:solidFill>
                  <a:srgbClr val="FFFFFF"/>
                </a:solidFill>
                <a:latin typeface="Akrobat ExtraBold"/>
                <a:ea typeface="Akrobat ExtraBold"/>
                <a:cs typeface="Akrobat ExtraBold"/>
                <a:sym typeface="Akrobat ExtraBold"/>
              </a:defRPr>
            </a:lvl1pPr>
          </a:lstStyle>
          <a:p>
            <a:r>
              <a:rPr lang="en-US" sz="2200" b="1" dirty="0">
                <a:solidFill>
                  <a:srgbClr val="132FC2"/>
                </a:solidFill>
                <a:latin typeface="Calibri" panose="020F0502020204030204" pitchFamily="34" charset="0"/>
              </a:rPr>
              <a:t>How do galaxies form stars, make metals, and grow their central </a:t>
            </a:r>
          </a:p>
          <a:p>
            <a:pPr algn="l"/>
            <a:r>
              <a:rPr lang="en-US" sz="2200" b="1" dirty="0">
                <a:solidFill>
                  <a:srgbClr val="132FC2"/>
                </a:solidFill>
                <a:latin typeface="Calibri" panose="020F0502020204030204" pitchFamily="34" charset="0"/>
              </a:rPr>
              <a:t>supermassive blackholes from reionization to today?</a:t>
            </a:r>
            <a:endParaRPr sz="2200" dirty="0">
              <a:solidFill>
                <a:schemeClr val="tx1"/>
              </a:solidFill>
            </a:endParaRPr>
          </a:p>
        </p:txBody>
      </p:sp>
      <p:sp>
        <p:nvSpPr>
          <p:cNvPr id="14" name="(I) Are we alone?  OST question: How common are life bearing planets? With sensitive mid-infrared transit spectroscopy, OST will measure biosignatures, including ozone, carbon-dioxide, water, and methane in the atmospheres of Earth-sized habitable exoplanets.…">
            <a:extLst>
              <a:ext uri="{FF2B5EF4-FFF2-40B4-BE49-F238E27FC236}">
                <a16:creationId xmlns:a16="http://schemas.microsoft.com/office/drawing/2014/main" id="{04745612-C95C-9A46-BAD5-CD7533EE1549}"/>
              </a:ext>
            </a:extLst>
          </p:cNvPr>
          <p:cNvSpPr txBox="1">
            <a:spLocks/>
          </p:cNvSpPr>
          <p:nvPr/>
        </p:nvSpPr>
        <p:spPr>
          <a:xfrm>
            <a:off x="-1766742" y="668025"/>
            <a:ext cx="25567885" cy="12379950"/>
          </a:xfrm>
          <a:prstGeom prst="rect">
            <a:avLst/>
          </a:prstGeom>
        </p:spPr>
        <p:txBody>
          <a:bodyPr vert="horz" lIns="53564" tIns="53564" rIns="53564" bIns="53564"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699820" indent="-699820" defTabSz="821348">
              <a:lnSpc>
                <a:spcPct val="80000"/>
              </a:lnSpc>
              <a:spcBef>
                <a:spcPts val="6300"/>
              </a:spcBef>
              <a:buSzPct val="82000"/>
              <a:buFont typeface="Arial" panose="020B0604020202020204" pitchFamily="34" charset="0"/>
              <a:buChar char="•"/>
              <a:defRPr sz="5200">
                <a:solidFill>
                  <a:srgbClr val="FFFFFF"/>
                </a:solidFill>
              </a:defRPr>
            </a:pPr>
            <a:endParaRPr lang="en-US" sz="1200" dirty="0">
              <a:solidFill>
                <a:srgbClr val="FFFFFF"/>
              </a:solidFill>
            </a:endParaRPr>
          </a:p>
        </p:txBody>
      </p:sp>
      <p:pic>
        <p:nvPicPr>
          <p:cNvPr id="15" name="Picture 14">
            <a:extLst>
              <a:ext uri="{FF2B5EF4-FFF2-40B4-BE49-F238E27FC236}">
                <a16:creationId xmlns:a16="http://schemas.microsoft.com/office/drawing/2014/main" id="{6DDC7FC8-8485-8C46-BF3F-54B96B6D1604}"/>
              </a:ext>
            </a:extLst>
          </p:cNvPr>
          <p:cNvPicPr>
            <a:picLocks noChangeAspect="1"/>
          </p:cNvPicPr>
          <p:nvPr/>
        </p:nvPicPr>
        <p:blipFill>
          <a:blip r:embed="rId2"/>
          <a:stretch>
            <a:fillRect/>
          </a:stretch>
        </p:blipFill>
        <p:spPr>
          <a:xfrm>
            <a:off x="1914650" y="88392"/>
            <a:ext cx="1431229" cy="860368"/>
          </a:xfrm>
          <a:prstGeom prst="rect">
            <a:avLst/>
          </a:prstGeom>
        </p:spPr>
      </p:pic>
      <p:pic>
        <p:nvPicPr>
          <p:cNvPr id="2" name="Picture 1">
            <a:extLst>
              <a:ext uri="{FF2B5EF4-FFF2-40B4-BE49-F238E27FC236}">
                <a16:creationId xmlns:a16="http://schemas.microsoft.com/office/drawing/2014/main" id="{264C043B-97E3-824C-99EF-748A75DEEDDB}"/>
              </a:ext>
            </a:extLst>
          </p:cNvPr>
          <p:cNvPicPr>
            <a:picLocks noChangeAspect="1"/>
          </p:cNvPicPr>
          <p:nvPr/>
        </p:nvPicPr>
        <p:blipFill>
          <a:blip r:embed="rId3"/>
          <a:stretch>
            <a:fillRect/>
          </a:stretch>
        </p:blipFill>
        <p:spPr>
          <a:xfrm>
            <a:off x="1670050" y="1316321"/>
            <a:ext cx="8851900" cy="4749800"/>
          </a:xfrm>
          <a:prstGeom prst="rect">
            <a:avLst/>
          </a:prstGeom>
        </p:spPr>
      </p:pic>
    </p:spTree>
    <p:extLst>
      <p:ext uri="{BB962C8B-B14F-4D97-AF65-F5344CB8AC3E}">
        <p14:creationId xmlns:p14="http://schemas.microsoft.com/office/powerpoint/2010/main" val="329778386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B025440-A5DA-4988-9B07-B3FEE73E24FE}" type="slidenum">
              <a:rPr lang="en-US" smtClean="0"/>
              <a:t>26</a:t>
            </a:fld>
            <a:endParaRPr lang="en-US"/>
          </a:p>
        </p:txBody>
      </p:sp>
      <p:sp>
        <p:nvSpPr>
          <p:cNvPr id="8" name="Footer Placeholder 7"/>
          <p:cNvSpPr>
            <a:spLocks noGrp="1"/>
          </p:cNvSpPr>
          <p:nvPr>
            <p:ph type="ftr" sz="quarter" idx="11"/>
          </p:nvPr>
        </p:nvSpPr>
        <p:spPr/>
        <p:txBody>
          <a:bodyPr/>
          <a:lstStyle/>
          <a:p>
            <a:r>
              <a:rPr lang="en-US"/>
              <a:t>Goddard - ASD colloquium</a:t>
            </a:r>
          </a:p>
        </p:txBody>
      </p:sp>
      <p:cxnSp>
        <p:nvCxnSpPr>
          <p:cNvPr id="10" name="Straight Connector 9">
            <a:extLst>
              <a:ext uri="{FF2B5EF4-FFF2-40B4-BE49-F238E27FC236}">
                <a16:creationId xmlns:a16="http://schemas.microsoft.com/office/drawing/2014/main" id="{F9E5783A-4331-A044-A166-60F9C81B6628}"/>
              </a:ext>
            </a:extLst>
          </p:cNvPr>
          <p:cNvCxnSpPr/>
          <p:nvPr/>
        </p:nvCxnSpPr>
        <p:spPr>
          <a:xfrm>
            <a:off x="1524000" y="1035586"/>
            <a:ext cx="9481851" cy="0"/>
          </a:xfrm>
          <a:prstGeom prst="line">
            <a:avLst/>
          </a:prstGeom>
          <a:ln w="38100"/>
        </p:spPr>
        <p:style>
          <a:lnRef idx="3">
            <a:schemeClr val="accent5"/>
          </a:lnRef>
          <a:fillRef idx="0">
            <a:schemeClr val="accent5"/>
          </a:fillRef>
          <a:effectRef idx="2">
            <a:schemeClr val="accent5"/>
          </a:effectRef>
          <a:fontRef idx="minor">
            <a:schemeClr val="tx1"/>
          </a:fontRef>
        </p:style>
      </p:cxnSp>
      <p:sp>
        <p:nvSpPr>
          <p:cNvPr id="13" name="Date Placeholder 12">
            <a:extLst>
              <a:ext uri="{FF2B5EF4-FFF2-40B4-BE49-F238E27FC236}">
                <a16:creationId xmlns:a16="http://schemas.microsoft.com/office/drawing/2014/main" id="{0C38AE05-6E5C-2946-A346-D4F60855F6B5}"/>
              </a:ext>
            </a:extLst>
          </p:cNvPr>
          <p:cNvSpPr>
            <a:spLocks noGrp="1"/>
          </p:cNvSpPr>
          <p:nvPr>
            <p:ph type="dt" sz="half" idx="10"/>
          </p:nvPr>
        </p:nvSpPr>
        <p:spPr/>
        <p:txBody>
          <a:bodyPr/>
          <a:lstStyle/>
          <a:p>
            <a:fld id="{138337B3-3DB2-7742-A97E-192330B463CF}" type="datetime1">
              <a:rPr lang="en-US" smtClean="0"/>
              <a:t>10/2/18</a:t>
            </a:fld>
            <a:endParaRPr lang="en-US"/>
          </a:p>
        </p:txBody>
      </p:sp>
      <p:sp>
        <p:nvSpPr>
          <p:cNvPr id="12" name="Top three themes">
            <a:extLst>
              <a:ext uri="{FF2B5EF4-FFF2-40B4-BE49-F238E27FC236}">
                <a16:creationId xmlns:a16="http://schemas.microsoft.com/office/drawing/2014/main" id="{FAE852AE-3F59-5A42-8D0E-3C1F54E35666}"/>
              </a:ext>
            </a:extLst>
          </p:cNvPr>
          <p:cNvSpPr txBox="1"/>
          <p:nvPr/>
        </p:nvSpPr>
        <p:spPr>
          <a:xfrm>
            <a:off x="3345879" y="128827"/>
            <a:ext cx="7671321" cy="779499"/>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700" tIns="50700" rIns="50700" bIns="50700" anchor="ctr">
            <a:spAutoFit/>
          </a:bodyPr>
          <a:lstStyle>
            <a:lvl1pPr algn="ctr" defTabSz="1160859">
              <a:defRPr sz="8400">
                <a:solidFill>
                  <a:srgbClr val="FFFFFF"/>
                </a:solidFill>
                <a:latin typeface="Akrobat ExtraBold"/>
                <a:ea typeface="Akrobat ExtraBold"/>
                <a:cs typeface="Akrobat ExtraBold"/>
                <a:sym typeface="Akrobat ExtraBold"/>
              </a:defRPr>
            </a:lvl1pPr>
          </a:lstStyle>
          <a:p>
            <a:r>
              <a:rPr lang="en-US" sz="2200" b="1" dirty="0">
                <a:solidFill>
                  <a:srgbClr val="132FC2"/>
                </a:solidFill>
                <a:latin typeface="Calibri" panose="020F0502020204030204" pitchFamily="34" charset="0"/>
              </a:rPr>
              <a:t>How do galaxies form stars, make metals, and grow their central </a:t>
            </a:r>
          </a:p>
          <a:p>
            <a:pPr algn="l"/>
            <a:r>
              <a:rPr lang="en-US" sz="2200" b="1" dirty="0">
                <a:solidFill>
                  <a:srgbClr val="132FC2"/>
                </a:solidFill>
                <a:latin typeface="Calibri" panose="020F0502020204030204" pitchFamily="34" charset="0"/>
              </a:rPr>
              <a:t>supermassive blackholes from reionization to today?</a:t>
            </a:r>
            <a:endParaRPr sz="2200" dirty="0">
              <a:solidFill>
                <a:schemeClr val="tx1"/>
              </a:solidFill>
            </a:endParaRPr>
          </a:p>
        </p:txBody>
      </p:sp>
      <p:sp>
        <p:nvSpPr>
          <p:cNvPr id="14" name="(I) Are we alone?  OST question: How common are life bearing planets? With sensitive mid-infrared transit spectroscopy, OST will measure biosignatures, including ozone, carbon-dioxide, water, and methane in the atmospheres of Earth-sized habitable exoplanets.…">
            <a:extLst>
              <a:ext uri="{FF2B5EF4-FFF2-40B4-BE49-F238E27FC236}">
                <a16:creationId xmlns:a16="http://schemas.microsoft.com/office/drawing/2014/main" id="{04745612-C95C-9A46-BAD5-CD7533EE1549}"/>
              </a:ext>
            </a:extLst>
          </p:cNvPr>
          <p:cNvSpPr txBox="1">
            <a:spLocks/>
          </p:cNvSpPr>
          <p:nvPr/>
        </p:nvSpPr>
        <p:spPr>
          <a:xfrm>
            <a:off x="-1766742" y="668025"/>
            <a:ext cx="25567885" cy="12379950"/>
          </a:xfrm>
          <a:prstGeom prst="rect">
            <a:avLst/>
          </a:prstGeom>
        </p:spPr>
        <p:txBody>
          <a:bodyPr vert="horz" lIns="53564" tIns="53564" rIns="53564" bIns="53564"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699820" indent="-699820" defTabSz="821348">
              <a:lnSpc>
                <a:spcPct val="80000"/>
              </a:lnSpc>
              <a:spcBef>
                <a:spcPts val="6300"/>
              </a:spcBef>
              <a:buSzPct val="82000"/>
              <a:buFont typeface="Arial" panose="020B0604020202020204" pitchFamily="34" charset="0"/>
              <a:buChar char="•"/>
              <a:defRPr sz="5200">
                <a:solidFill>
                  <a:srgbClr val="FFFFFF"/>
                </a:solidFill>
              </a:defRPr>
            </a:pPr>
            <a:endParaRPr lang="en-US" sz="1200" dirty="0">
              <a:solidFill>
                <a:srgbClr val="FFFFFF"/>
              </a:solidFill>
            </a:endParaRPr>
          </a:p>
        </p:txBody>
      </p:sp>
      <p:pic>
        <p:nvPicPr>
          <p:cNvPr id="15" name="Picture 14">
            <a:extLst>
              <a:ext uri="{FF2B5EF4-FFF2-40B4-BE49-F238E27FC236}">
                <a16:creationId xmlns:a16="http://schemas.microsoft.com/office/drawing/2014/main" id="{6DDC7FC8-8485-8C46-BF3F-54B96B6D1604}"/>
              </a:ext>
            </a:extLst>
          </p:cNvPr>
          <p:cNvPicPr>
            <a:picLocks noChangeAspect="1"/>
          </p:cNvPicPr>
          <p:nvPr/>
        </p:nvPicPr>
        <p:blipFill>
          <a:blip r:embed="rId3"/>
          <a:stretch>
            <a:fillRect/>
          </a:stretch>
        </p:blipFill>
        <p:spPr>
          <a:xfrm>
            <a:off x="1914650" y="88392"/>
            <a:ext cx="1431229" cy="860368"/>
          </a:xfrm>
          <a:prstGeom prst="rect">
            <a:avLst/>
          </a:prstGeom>
        </p:spPr>
      </p:pic>
      <p:sp>
        <p:nvSpPr>
          <p:cNvPr id="11" name="Rectangle 10">
            <a:extLst>
              <a:ext uri="{FF2B5EF4-FFF2-40B4-BE49-F238E27FC236}">
                <a16:creationId xmlns:a16="http://schemas.microsoft.com/office/drawing/2014/main" id="{B88F60A2-DF1E-CD46-8DB1-893D32B38DF8}"/>
              </a:ext>
            </a:extLst>
          </p:cNvPr>
          <p:cNvSpPr/>
          <p:nvPr/>
        </p:nvSpPr>
        <p:spPr>
          <a:xfrm>
            <a:off x="533400" y="1105459"/>
            <a:ext cx="9916886" cy="923330"/>
          </a:xfrm>
          <a:prstGeom prst="rect">
            <a:avLst/>
          </a:prstGeom>
        </p:spPr>
        <p:txBody>
          <a:bodyPr wrap="square">
            <a:spAutoFit/>
          </a:bodyPr>
          <a:lstStyle/>
          <a:p>
            <a:r>
              <a:rPr lang="en-US" b="1" dirty="0">
                <a:solidFill>
                  <a:srgbClr val="132FC2"/>
                </a:solidFill>
                <a:latin typeface="Arial" panose="020B0604020202020204" pitchFamily="34" charset="0"/>
              </a:rPr>
              <a:t>Science Objective 1: </a:t>
            </a:r>
            <a:r>
              <a:rPr lang="en-US" b="1" dirty="0"/>
              <a:t>Measure the star formation and black hole accretion rates in galaxies since the epoch of reionization, performing the first unbiased survey of the co-evolution of stars and supermassive black holes over cosmic time.</a:t>
            </a:r>
            <a:endParaRPr lang="en-US" dirty="0"/>
          </a:p>
        </p:txBody>
      </p:sp>
      <p:pic>
        <p:nvPicPr>
          <p:cNvPr id="16" name="Picture 15">
            <a:extLst>
              <a:ext uri="{FF2B5EF4-FFF2-40B4-BE49-F238E27FC236}">
                <a16:creationId xmlns:a16="http://schemas.microsoft.com/office/drawing/2014/main" id="{C803FFBD-9B48-E141-B4B2-388ABA4DECE9}"/>
              </a:ext>
            </a:extLst>
          </p:cNvPr>
          <p:cNvPicPr>
            <a:picLocks noChangeAspect="1"/>
          </p:cNvPicPr>
          <p:nvPr/>
        </p:nvPicPr>
        <p:blipFill rotWithShape="1">
          <a:blip r:embed="rId4"/>
          <a:srcRect r="-681"/>
          <a:stretch/>
        </p:blipFill>
        <p:spPr>
          <a:xfrm>
            <a:off x="1536817" y="2105873"/>
            <a:ext cx="9118365" cy="4752127"/>
          </a:xfrm>
          <a:prstGeom prst="rect">
            <a:avLst/>
          </a:prstGeom>
        </p:spPr>
      </p:pic>
    </p:spTree>
    <p:extLst>
      <p:ext uri="{BB962C8B-B14F-4D97-AF65-F5344CB8AC3E}">
        <p14:creationId xmlns:p14="http://schemas.microsoft.com/office/powerpoint/2010/main" val="187246947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B025440-A5DA-4988-9B07-B3FEE73E24FE}" type="slidenum">
              <a:rPr lang="en-US" smtClean="0"/>
              <a:t>27</a:t>
            </a:fld>
            <a:endParaRPr lang="en-US"/>
          </a:p>
        </p:txBody>
      </p:sp>
      <p:sp>
        <p:nvSpPr>
          <p:cNvPr id="8" name="Footer Placeholder 7"/>
          <p:cNvSpPr>
            <a:spLocks noGrp="1"/>
          </p:cNvSpPr>
          <p:nvPr>
            <p:ph type="ftr" sz="quarter" idx="11"/>
          </p:nvPr>
        </p:nvSpPr>
        <p:spPr/>
        <p:txBody>
          <a:bodyPr/>
          <a:lstStyle/>
          <a:p>
            <a:r>
              <a:rPr lang="en-US"/>
              <a:t>Goddard - ASD colloquium</a:t>
            </a:r>
          </a:p>
        </p:txBody>
      </p:sp>
      <p:cxnSp>
        <p:nvCxnSpPr>
          <p:cNvPr id="10" name="Straight Connector 9">
            <a:extLst>
              <a:ext uri="{FF2B5EF4-FFF2-40B4-BE49-F238E27FC236}">
                <a16:creationId xmlns:a16="http://schemas.microsoft.com/office/drawing/2014/main" id="{F9E5783A-4331-A044-A166-60F9C81B6628}"/>
              </a:ext>
            </a:extLst>
          </p:cNvPr>
          <p:cNvCxnSpPr/>
          <p:nvPr/>
        </p:nvCxnSpPr>
        <p:spPr>
          <a:xfrm>
            <a:off x="1524000" y="1035586"/>
            <a:ext cx="9481851" cy="0"/>
          </a:xfrm>
          <a:prstGeom prst="line">
            <a:avLst/>
          </a:prstGeom>
          <a:ln w="38100"/>
        </p:spPr>
        <p:style>
          <a:lnRef idx="3">
            <a:schemeClr val="accent5"/>
          </a:lnRef>
          <a:fillRef idx="0">
            <a:schemeClr val="accent5"/>
          </a:fillRef>
          <a:effectRef idx="2">
            <a:schemeClr val="accent5"/>
          </a:effectRef>
          <a:fontRef idx="minor">
            <a:schemeClr val="tx1"/>
          </a:fontRef>
        </p:style>
      </p:cxnSp>
      <p:sp>
        <p:nvSpPr>
          <p:cNvPr id="13" name="Date Placeholder 12">
            <a:extLst>
              <a:ext uri="{FF2B5EF4-FFF2-40B4-BE49-F238E27FC236}">
                <a16:creationId xmlns:a16="http://schemas.microsoft.com/office/drawing/2014/main" id="{0C38AE05-6E5C-2946-A346-D4F60855F6B5}"/>
              </a:ext>
            </a:extLst>
          </p:cNvPr>
          <p:cNvSpPr>
            <a:spLocks noGrp="1"/>
          </p:cNvSpPr>
          <p:nvPr>
            <p:ph type="dt" sz="half" idx="10"/>
          </p:nvPr>
        </p:nvSpPr>
        <p:spPr/>
        <p:txBody>
          <a:bodyPr/>
          <a:lstStyle/>
          <a:p>
            <a:fld id="{138337B3-3DB2-7742-A97E-192330B463CF}" type="datetime1">
              <a:rPr lang="en-US" smtClean="0"/>
              <a:t>10/2/18</a:t>
            </a:fld>
            <a:endParaRPr lang="en-US"/>
          </a:p>
        </p:txBody>
      </p:sp>
      <p:sp>
        <p:nvSpPr>
          <p:cNvPr id="12" name="Top three themes">
            <a:extLst>
              <a:ext uri="{FF2B5EF4-FFF2-40B4-BE49-F238E27FC236}">
                <a16:creationId xmlns:a16="http://schemas.microsoft.com/office/drawing/2014/main" id="{FAE852AE-3F59-5A42-8D0E-3C1F54E35666}"/>
              </a:ext>
            </a:extLst>
          </p:cNvPr>
          <p:cNvSpPr txBox="1"/>
          <p:nvPr/>
        </p:nvSpPr>
        <p:spPr>
          <a:xfrm>
            <a:off x="3345879" y="128827"/>
            <a:ext cx="7671321" cy="779499"/>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700" tIns="50700" rIns="50700" bIns="50700" anchor="ctr">
            <a:spAutoFit/>
          </a:bodyPr>
          <a:lstStyle>
            <a:lvl1pPr algn="ctr" defTabSz="1160859">
              <a:defRPr sz="8400">
                <a:solidFill>
                  <a:srgbClr val="FFFFFF"/>
                </a:solidFill>
                <a:latin typeface="Akrobat ExtraBold"/>
                <a:ea typeface="Akrobat ExtraBold"/>
                <a:cs typeface="Akrobat ExtraBold"/>
                <a:sym typeface="Akrobat ExtraBold"/>
              </a:defRPr>
            </a:lvl1pPr>
          </a:lstStyle>
          <a:p>
            <a:r>
              <a:rPr lang="en-US" sz="2200" b="1" dirty="0">
                <a:solidFill>
                  <a:srgbClr val="132FC2"/>
                </a:solidFill>
                <a:latin typeface="Calibri" panose="020F0502020204030204" pitchFamily="34" charset="0"/>
              </a:rPr>
              <a:t>How do galaxies form stars, make metals, and grow their central </a:t>
            </a:r>
          </a:p>
          <a:p>
            <a:pPr algn="l"/>
            <a:r>
              <a:rPr lang="en-US" sz="2200" b="1" dirty="0">
                <a:solidFill>
                  <a:srgbClr val="132FC2"/>
                </a:solidFill>
                <a:latin typeface="Calibri" panose="020F0502020204030204" pitchFamily="34" charset="0"/>
              </a:rPr>
              <a:t>supermassive blackholes from reionization to today?</a:t>
            </a:r>
            <a:endParaRPr sz="2200" dirty="0">
              <a:solidFill>
                <a:schemeClr val="tx1"/>
              </a:solidFill>
            </a:endParaRPr>
          </a:p>
        </p:txBody>
      </p:sp>
      <p:sp>
        <p:nvSpPr>
          <p:cNvPr id="14" name="(I) Are we alone?  OST question: How common are life bearing planets? With sensitive mid-infrared transit spectroscopy, OST will measure biosignatures, including ozone, carbon-dioxide, water, and methane in the atmospheres of Earth-sized habitable exoplanets.…">
            <a:extLst>
              <a:ext uri="{FF2B5EF4-FFF2-40B4-BE49-F238E27FC236}">
                <a16:creationId xmlns:a16="http://schemas.microsoft.com/office/drawing/2014/main" id="{04745612-C95C-9A46-BAD5-CD7533EE1549}"/>
              </a:ext>
            </a:extLst>
          </p:cNvPr>
          <p:cNvSpPr txBox="1">
            <a:spLocks/>
          </p:cNvSpPr>
          <p:nvPr/>
        </p:nvSpPr>
        <p:spPr>
          <a:xfrm>
            <a:off x="-1766742" y="668025"/>
            <a:ext cx="25567885" cy="12379950"/>
          </a:xfrm>
          <a:prstGeom prst="rect">
            <a:avLst/>
          </a:prstGeom>
        </p:spPr>
        <p:txBody>
          <a:bodyPr vert="horz" lIns="53564" tIns="53564" rIns="53564" bIns="53564"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699820" indent="-699820" defTabSz="821348">
              <a:lnSpc>
                <a:spcPct val="80000"/>
              </a:lnSpc>
              <a:spcBef>
                <a:spcPts val="6300"/>
              </a:spcBef>
              <a:buSzPct val="82000"/>
              <a:buFont typeface="Arial" panose="020B0604020202020204" pitchFamily="34" charset="0"/>
              <a:buChar char="•"/>
              <a:defRPr sz="5200">
                <a:solidFill>
                  <a:srgbClr val="FFFFFF"/>
                </a:solidFill>
              </a:defRPr>
            </a:pPr>
            <a:endParaRPr lang="en-US" sz="1200" dirty="0">
              <a:solidFill>
                <a:srgbClr val="FFFFFF"/>
              </a:solidFill>
            </a:endParaRPr>
          </a:p>
        </p:txBody>
      </p:sp>
      <p:pic>
        <p:nvPicPr>
          <p:cNvPr id="15" name="Picture 14">
            <a:extLst>
              <a:ext uri="{FF2B5EF4-FFF2-40B4-BE49-F238E27FC236}">
                <a16:creationId xmlns:a16="http://schemas.microsoft.com/office/drawing/2014/main" id="{6DDC7FC8-8485-8C46-BF3F-54B96B6D1604}"/>
              </a:ext>
            </a:extLst>
          </p:cNvPr>
          <p:cNvPicPr>
            <a:picLocks noChangeAspect="1"/>
          </p:cNvPicPr>
          <p:nvPr/>
        </p:nvPicPr>
        <p:blipFill>
          <a:blip r:embed="rId3"/>
          <a:stretch>
            <a:fillRect/>
          </a:stretch>
        </p:blipFill>
        <p:spPr>
          <a:xfrm>
            <a:off x="1914650" y="88392"/>
            <a:ext cx="1431229" cy="860368"/>
          </a:xfrm>
          <a:prstGeom prst="rect">
            <a:avLst/>
          </a:prstGeom>
        </p:spPr>
      </p:pic>
      <p:sp>
        <p:nvSpPr>
          <p:cNvPr id="11" name="Rectangle 10">
            <a:extLst>
              <a:ext uri="{FF2B5EF4-FFF2-40B4-BE49-F238E27FC236}">
                <a16:creationId xmlns:a16="http://schemas.microsoft.com/office/drawing/2014/main" id="{B88F60A2-DF1E-CD46-8DB1-893D32B38DF8}"/>
              </a:ext>
            </a:extLst>
          </p:cNvPr>
          <p:cNvSpPr/>
          <p:nvPr/>
        </p:nvSpPr>
        <p:spPr>
          <a:xfrm>
            <a:off x="533400" y="1296196"/>
            <a:ext cx="9916886" cy="923330"/>
          </a:xfrm>
          <a:prstGeom prst="rect">
            <a:avLst/>
          </a:prstGeom>
        </p:spPr>
        <p:txBody>
          <a:bodyPr wrap="square">
            <a:spAutoFit/>
          </a:bodyPr>
          <a:lstStyle/>
          <a:p>
            <a:r>
              <a:rPr lang="en-US" b="1" dirty="0">
                <a:solidFill>
                  <a:srgbClr val="132FC2"/>
                </a:solidFill>
                <a:latin typeface="Arial" panose="020B0604020202020204" pitchFamily="34" charset="0"/>
              </a:rPr>
              <a:t>Science Objective 1: </a:t>
            </a:r>
            <a:r>
              <a:rPr lang="en-US" b="1" dirty="0"/>
              <a:t>Measure the star formation and black hole accretion rates in galaxies since the epoch of reionization, performing the first unbiased survey of the co-evolution of stars and supermassive black holes over cosmic time.</a:t>
            </a:r>
            <a:endParaRPr lang="en-US" dirty="0"/>
          </a:p>
        </p:txBody>
      </p:sp>
      <p:pic>
        <p:nvPicPr>
          <p:cNvPr id="3" name="Picture 2">
            <a:extLst>
              <a:ext uri="{FF2B5EF4-FFF2-40B4-BE49-F238E27FC236}">
                <a16:creationId xmlns:a16="http://schemas.microsoft.com/office/drawing/2014/main" id="{5EE30598-74D8-C241-894C-8B579D077745}"/>
              </a:ext>
            </a:extLst>
          </p:cNvPr>
          <p:cNvPicPr>
            <a:picLocks noChangeAspect="1"/>
          </p:cNvPicPr>
          <p:nvPr/>
        </p:nvPicPr>
        <p:blipFill>
          <a:blip r:embed="rId4"/>
          <a:stretch>
            <a:fillRect/>
          </a:stretch>
        </p:blipFill>
        <p:spPr>
          <a:xfrm>
            <a:off x="2630264" y="2070697"/>
            <a:ext cx="6233962" cy="4326087"/>
          </a:xfrm>
          <a:prstGeom prst="rect">
            <a:avLst/>
          </a:prstGeom>
        </p:spPr>
      </p:pic>
    </p:spTree>
    <p:extLst>
      <p:ext uri="{BB962C8B-B14F-4D97-AF65-F5344CB8AC3E}">
        <p14:creationId xmlns:p14="http://schemas.microsoft.com/office/powerpoint/2010/main" val="318368885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B025440-A5DA-4988-9B07-B3FEE73E24FE}" type="slidenum">
              <a:rPr lang="en-US" smtClean="0"/>
              <a:t>28</a:t>
            </a:fld>
            <a:endParaRPr lang="en-US"/>
          </a:p>
        </p:txBody>
      </p:sp>
      <p:sp>
        <p:nvSpPr>
          <p:cNvPr id="8" name="Footer Placeholder 7"/>
          <p:cNvSpPr>
            <a:spLocks noGrp="1"/>
          </p:cNvSpPr>
          <p:nvPr>
            <p:ph type="ftr" sz="quarter" idx="11"/>
          </p:nvPr>
        </p:nvSpPr>
        <p:spPr/>
        <p:txBody>
          <a:bodyPr/>
          <a:lstStyle/>
          <a:p>
            <a:r>
              <a:rPr lang="en-US"/>
              <a:t>Goddard - ASD colloquium</a:t>
            </a:r>
          </a:p>
        </p:txBody>
      </p:sp>
      <p:cxnSp>
        <p:nvCxnSpPr>
          <p:cNvPr id="10" name="Straight Connector 9">
            <a:extLst>
              <a:ext uri="{FF2B5EF4-FFF2-40B4-BE49-F238E27FC236}">
                <a16:creationId xmlns:a16="http://schemas.microsoft.com/office/drawing/2014/main" id="{F9E5783A-4331-A044-A166-60F9C81B6628}"/>
              </a:ext>
            </a:extLst>
          </p:cNvPr>
          <p:cNvCxnSpPr/>
          <p:nvPr/>
        </p:nvCxnSpPr>
        <p:spPr>
          <a:xfrm>
            <a:off x="1524000" y="1035586"/>
            <a:ext cx="9481851" cy="0"/>
          </a:xfrm>
          <a:prstGeom prst="line">
            <a:avLst/>
          </a:prstGeom>
          <a:ln w="38100"/>
        </p:spPr>
        <p:style>
          <a:lnRef idx="3">
            <a:schemeClr val="accent5"/>
          </a:lnRef>
          <a:fillRef idx="0">
            <a:schemeClr val="accent5"/>
          </a:fillRef>
          <a:effectRef idx="2">
            <a:schemeClr val="accent5"/>
          </a:effectRef>
          <a:fontRef idx="minor">
            <a:schemeClr val="tx1"/>
          </a:fontRef>
        </p:style>
      </p:cxnSp>
      <p:sp>
        <p:nvSpPr>
          <p:cNvPr id="13" name="Date Placeholder 12">
            <a:extLst>
              <a:ext uri="{FF2B5EF4-FFF2-40B4-BE49-F238E27FC236}">
                <a16:creationId xmlns:a16="http://schemas.microsoft.com/office/drawing/2014/main" id="{0C38AE05-6E5C-2946-A346-D4F60855F6B5}"/>
              </a:ext>
            </a:extLst>
          </p:cNvPr>
          <p:cNvSpPr>
            <a:spLocks noGrp="1"/>
          </p:cNvSpPr>
          <p:nvPr>
            <p:ph type="dt" sz="half" idx="10"/>
          </p:nvPr>
        </p:nvSpPr>
        <p:spPr/>
        <p:txBody>
          <a:bodyPr/>
          <a:lstStyle/>
          <a:p>
            <a:fld id="{138337B3-3DB2-7742-A97E-192330B463CF}" type="datetime1">
              <a:rPr lang="en-US" smtClean="0"/>
              <a:t>10/2/18</a:t>
            </a:fld>
            <a:endParaRPr lang="en-US"/>
          </a:p>
        </p:txBody>
      </p:sp>
      <p:sp>
        <p:nvSpPr>
          <p:cNvPr id="12" name="Top three themes">
            <a:extLst>
              <a:ext uri="{FF2B5EF4-FFF2-40B4-BE49-F238E27FC236}">
                <a16:creationId xmlns:a16="http://schemas.microsoft.com/office/drawing/2014/main" id="{FAE852AE-3F59-5A42-8D0E-3C1F54E35666}"/>
              </a:ext>
            </a:extLst>
          </p:cNvPr>
          <p:cNvSpPr txBox="1"/>
          <p:nvPr/>
        </p:nvSpPr>
        <p:spPr>
          <a:xfrm>
            <a:off x="3345879" y="128827"/>
            <a:ext cx="7671321" cy="779499"/>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700" tIns="50700" rIns="50700" bIns="50700" anchor="ctr">
            <a:spAutoFit/>
          </a:bodyPr>
          <a:lstStyle>
            <a:lvl1pPr algn="ctr" defTabSz="1160859">
              <a:defRPr sz="8400">
                <a:solidFill>
                  <a:srgbClr val="FFFFFF"/>
                </a:solidFill>
                <a:latin typeface="Akrobat ExtraBold"/>
                <a:ea typeface="Akrobat ExtraBold"/>
                <a:cs typeface="Akrobat ExtraBold"/>
                <a:sym typeface="Akrobat ExtraBold"/>
              </a:defRPr>
            </a:lvl1pPr>
          </a:lstStyle>
          <a:p>
            <a:r>
              <a:rPr lang="en-US" sz="2200" b="1" dirty="0">
                <a:solidFill>
                  <a:srgbClr val="132FC2"/>
                </a:solidFill>
                <a:latin typeface="Calibri" panose="020F0502020204030204" pitchFamily="34" charset="0"/>
              </a:rPr>
              <a:t>How do galaxies form stars, make metals, and grow their central </a:t>
            </a:r>
          </a:p>
          <a:p>
            <a:pPr algn="l"/>
            <a:r>
              <a:rPr lang="en-US" sz="2200" b="1" dirty="0">
                <a:solidFill>
                  <a:srgbClr val="132FC2"/>
                </a:solidFill>
                <a:latin typeface="Calibri" panose="020F0502020204030204" pitchFamily="34" charset="0"/>
              </a:rPr>
              <a:t>supermassive blackholes from reionization to today?</a:t>
            </a:r>
            <a:endParaRPr sz="2200" dirty="0">
              <a:solidFill>
                <a:schemeClr val="tx1"/>
              </a:solidFill>
            </a:endParaRPr>
          </a:p>
        </p:txBody>
      </p:sp>
      <p:sp>
        <p:nvSpPr>
          <p:cNvPr id="14" name="(I) Are we alone?  OST question: How common are life bearing planets? With sensitive mid-infrared transit spectroscopy, OST will measure biosignatures, including ozone, carbon-dioxide, water, and methane in the atmospheres of Earth-sized habitable exoplanets.…">
            <a:extLst>
              <a:ext uri="{FF2B5EF4-FFF2-40B4-BE49-F238E27FC236}">
                <a16:creationId xmlns:a16="http://schemas.microsoft.com/office/drawing/2014/main" id="{04745612-C95C-9A46-BAD5-CD7533EE1549}"/>
              </a:ext>
            </a:extLst>
          </p:cNvPr>
          <p:cNvSpPr txBox="1">
            <a:spLocks/>
          </p:cNvSpPr>
          <p:nvPr/>
        </p:nvSpPr>
        <p:spPr>
          <a:xfrm>
            <a:off x="-1766742" y="668025"/>
            <a:ext cx="25567885" cy="12379950"/>
          </a:xfrm>
          <a:prstGeom prst="rect">
            <a:avLst/>
          </a:prstGeom>
        </p:spPr>
        <p:txBody>
          <a:bodyPr vert="horz" lIns="53564" tIns="53564" rIns="53564" bIns="53564"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699820" indent="-699820" defTabSz="821348">
              <a:lnSpc>
                <a:spcPct val="80000"/>
              </a:lnSpc>
              <a:spcBef>
                <a:spcPts val="6300"/>
              </a:spcBef>
              <a:buSzPct val="82000"/>
              <a:buFont typeface="Arial" panose="020B0604020202020204" pitchFamily="34" charset="0"/>
              <a:buChar char="•"/>
              <a:defRPr sz="5200">
                <a:solidFill>
                  <a:srgbClr val="FFFFFF"/>
                </a:solidFill>
              </a:defRPr>
            </a:pPr>
            <a:endParaRPr lang="en-US" sz="1200" dirty="0">
              <a:solidFill>
                <a:srgbClr val="FFFFFF"/>
              </a:solidFill>
            </a:endParaRPr>
          </a:p>
        </p:txBody>
      </p:sp>
      <p:pic>
        <p:nvPicPr>
          <p:cNvPr id="15" name="Picture 14">
            <a:extLst>
              <a:ext uri="{FF2B5EF4-FFF2-40B4-BE49-F238E27FC236}">
                <a16:creationId xmlns:a16="http://schemas.microsoft.com/office/drawing/2014/main" id="{6DDC7FC8-8485-8C46-BF3F-54B96B6D1604}"/>
              </a:ext>
            </a:extLst>
          </p:cNvPr>
          <p:cNvPicPr>
            <a:picLocks noChangeAspect="1"/>
          </p:cNvPicPr>
          <p:nvPr/>
        </p:nvPicPr>
        <p:blipFill>
          <a:blip r:embed="rId2"/>
          <a:stretch>
            <a:fillRect/>
          </a:stretch>
        </p:blipFill>
        <p:spPr>
          <a:xfrm>
            <a:off x="1914650" y="88392"/>
            <a:ext cx="1431229" cy="860368"/>
          </a:xfrm>
          <a:prstGeom prst="rect">
            <a:avLst/>
          </a:prstGeom>
        </p:spPr>
      </p:pic>
      <p:sp>
        <p:nvSpPr>
          <p:cNvPr id="11" name="Rectangle 10">
            <a:extLst>
              <a:ext uri="{FF2B5EF4-FFF2-40B4-BE49-F238E27FC236}">
                <a16:creationId xmlns:a16="http://schemas.microsoft.com/office/drawing/2014/main" id="{B88F60A2-DF1E-CD46-8DB1-893D32B38DF8}"/>
              </a:ext>
            </a:extLst>
          </p:cNvPr>
          <p:cNvSpPr/>
          <p:nvPr/>
        </p:nvSpPr>
        <p:spPr>
          <a:xfrm>
            <a:off x="533400" y="1296196"/>
            <a:ext cx="9916886" cy="923330"/>
          </a:xfrm>
          <a:prstGeom prst="rect">
            <a:avLst/>
          </a:prstGeom>
        </p:spPr>
        <p:txBody>
          <a:bodyPr wrap="square">
            <a:spAutoFit/>
          </a:bodyPr>
          <a:lstStyle/>
          <a:p>
            <a:r>
              <a:rPr lang="en-US" b="1" dirty="0">
                <a:solidFill>
                  <a:srgbClr val="132FC2"/>
                </a:solidFill>
                <a:latin typeface="Arial" panose="020B0604020202020204" pitchFamily="34" charset="0"/>
              </a:rPr>
              <a:t>Science Objective 1: </a:t>
            </a:r>
            <a:r>
              <a:rPr lang="en-US" b="1" dirty="0"/>
              <a:t>Measure the star formation and black hole accretion rates in galaxies since the epoch of reionization, performing the first unbiased survey of the co-evolution of stars and supermassive black holes over cosmic time.</a:t>
            </a:r>
            <a:endParaRPr lang="en-US" dirty="0"/>
          </a:p>
        </p:txBody>
      </p:sp>
      <p:sp>
        <p:nvSpPr>
          <p:cNvPr id="2" name="Rectangle 1">
            <a:extLst>
              <a:ext uri="{FF2B5EF4-FFF2-40B4-BE49-F238E27FC236}">
                <a16:creationId xmlns:a16="http://schemas.microsoft.com/office/drawing/2014/main" id="{E3CCDE28-9CE5-1745-B5B5-F64BD23E69F3}"/>
              </a:ext>
            </a:extLst>
          </p:cNvPr>
          <p:cNvSpPr/>
          <p:nvPr/>
        </p:nvSpPr>
        <p:spPr>
          <a:xfrm>
            <a:off x="924594" y="5126758"/>
            <a:ext cx="4572692" cy="1348446"/>
          </a:xfrm>
          <a:prstGeom prst="rect">
            <a:avLst/>
          </a:prstGeom>
        </p:spPr>
        <p:txBody>
          <a:bodyPr wrap="square">
            <a:spAutoFit/>
          </a:bodyPr>
          <a:lstStyle/>
          <a:p>
            <a:pPr algn="just">
              <a:lnSpc>
                <a:spcPct val="115000"/>
              </a:lnSpc>
            </a:pPr>
            <a:r>
              <a:rPr lang="en-US" sz="1200" dirty="0">
                <a:latin typeface="Arial" panose="020B0604020202020204" pitchFamily="34" charset="0"/>
                <a:ea typeface="Arial" panose="020B0604020202020204" pitchFamily="34" charset="0"/>
              </a:rPr>
              <a:t>Galaxy main sequence at z=1.5-2 from the OSS deep survey. Colors denote which galaxies will be detected in PAHs (red), bright FS lines (green), and fainter FS lines (blue). OST will measure SFRs for all galaxies in this plot, metallicities for galaxies above 10^9Msun and black hole accretion rates for every galaxy above 10^10 </a:t>
            </a:r>
            <a:r>
              <a:rPr lang="en-US" sz="1200" dirty="0" err="1">
                <a:latin typeface="Arial" panose="020B0604020202020204" pitchFamily="34" charset="0"/>
                <a:ea typeface="Arial" panose="020B0604020202020204" pitchFamily="34" charset="0"/>
              </a:rPr>
              <a:t>Msun</a:t>
            </a:r>
            <a:r>
              <a:rPr lang="en-US" sz="1200" dirty="0">
                <a:latin typeface="Arial" panose="020B0604020202020204" pitchFamily="34" charset="0"/>
                <a:ea typeface="Arial" panose="020B0604020202020204" pitchFamily="34" charset="0"/>
              </a:rPr>
              <a:t>!</a:t>
            </a:r>
            <a:endParaRPr lang="en-US" sz="1200" dirty="0">
              <a:effectLst/>
              <a:latin typeface="Arial" panose="020B0604020202020204" pitchFamily="34" charset="0"/>
              <a:ea typeface="Arial" panose="020B0604020202020204" pitchFamily="34" charset="0"/>
            </a:endParaRPr>
          </a:p>
        </p:txBody>
      </p:sp>
      <p:sp>
        <p:nvSpPr>
          <p:cNvPr id="5" name="Rectangle 4">
            <a:extLst>
              <a:ext uri="{FF2B5EF4-FFF2-40B4-BE49-F238E27FC236}">
                <a16:creationId xmlns:a16="http://schemas.microsoft.com/office/drawing/2014/main" id="{789EFE2E-A80B-3444-9F76-64F513FB34EF}"/>
              </a:ext>
            </a:extLst>
          </p:cNvPr>
          <p:cNvSpPr/>
          <p:nvPr/>
        </p:nvSpPr>
        <p:spPr>
          <a:xfrm>
            <a:off x="6509655" y="5282003"/>
            <a:ext cx="4359925" cy="929485"/>
          </a:xfrm>
          <a:prstGeom prst="rect">
            <a:avLst/>
          </a:prstGeom>
        </p:spPr>
        <p:txBody>
          <a:bodyPr wrap="square">
            <a:spAutoFit/>
          </a:bodyPr>
          <a:lstStyle/>
          <a:p>
            <a:pPr>
              <a:lnSpc>
                <a:spcPct val="115000"/>
              </a:lnSpc>
            </a:pPr>
            <a:r>
              <a:rPr lang="en-US" sz="1200" dirty="0">
                <a:solidFill>
                  <a:srgbClr val="000000"/>
                </a:solidFill>
                <a:latin typeface="Helvetica" pitchFamily="2" charset="0"/>
                <a:ea typeface="Arial" panose="020B0604020202020204" pitchFamily="34" charset="0"/>
              </a:rPr>
              <a:t>OST/OSS survey areas are driven by the need to maximize the number of redshifts and SFR measurements at z &gt; 5 (wide survey) and the number of sources with accurate SFR and BH accretion rate measurements at z=3 (deep survey)</a:t>
            </a:r>
            <a:endParaRPr lang="en-US" sz="1200" dirty="0">
              <a:effectLst/>
              <a:latin typeface="Arial" panose="020B0604020202020204" pitchFamily="34" charset="0"/>
              <a:ea typeface="Arial" panose="020B0604020202020204" pitchFamily="34" charset="0"/>
            </a:endParaRPr>
          </a:p>
        </p:txBody>
      </p:sp>
      <p:pic>
        <p:nvPicPr>
          <p:cNvPr id="3" name="Picture 2">
            <a:extLst>
              <a:ext uri="{FF2B5EF4-FFF2-40B4-BE49-F238E27FC236}">
                <a16:creationId xmlns:a16="http://schemas.microsoft.com/office/drawing/2014/main" id="{5EE30598-74D8-C241-894C-8B579D077745}"/>
              </a:ext>
            </a:extLst>
          </p:cNvPr>
          <p:cNvPicPr>
            <a:picLocks noChangeAspect="1"/>
          </p:cNvPicPr>
          <p:nvPr/>
        </p:nvPicPr>
        <p:blipFill>
          <a:blip r:embed="rId3"/>
          <a:stretch>
            <a:fillRect/>
          </a:stretch>
        </p:blipFill>
        <p:spPr>
          <a:xfrm>
            <a:off x="6096000" y="2100604"/>
            <a:ext cx="4580596" cy="3178726"/>
          </a:xfrm>
          <a:prstGeom prst="rect">
            <a:avLst/>
          </a:prstGeom>
        </p:spPr>
      </p:pic>
      <p:pic>
        <p:nvPicPr>
          <p:cNvPr id="6" name="Picture 5">
            <a:extLst>
              <a:ext uri="{FF2B5EF4-FFF2-40B4-BE49-F238E27FC236}">
                <a16:creationId xmlns:a16="http://schemas.microsoft.com/office/drawing/2014/main" id="{70F9B31F-728D-D246-926C-A4DB6D551D3D}"/>
              </a:ext>
            </a:extLst>
          </p:cNvPr>
          <p:cNvPicPr>
            <a:picLocks noChangeAspect="1"/>
          </p:cNvPicPr>
          <p:nvPr/>
        </p:nvPicPr>
        <p:blipFill>
          <a:blip r:embed="rId4"/>
          <a:stretch>
            <a:fillRect/>
          </a:stretch>
        </p:blipFill>
        <p:spPr>
          <a:xfrm>
            <a:off x="307090" y="2292538"/>
            <a:ext cx="5368724" cy="2784959"/>
          </a:xfrm>
          <a:prstGeom prst="rect">
            <a:avLst/>
          </a:prstGeom>
        </p:spPr>
      </p:pic>
    </p:spTree>
    <p:extLst>
      <p:ext uri="{BB962C8B-B14F-4D97-AF65-F5344CB8AC3E}">
        <p14:creationId xmlns:p14="http://schemas.microsoft.com/office/powerpoint/2010/main" val="394442840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B025440-A5DA-4988-9B07-B3FEE73E24FE}" type="slidenum">
              <a:rPr lang="en-US" smtClean="0"/>
              <a:t>29</a:t>
            </a:fld>
            <a:endParaRPr lang="en-US"/>
          </a:p>
        </p:txBody>
      </p:sp>
      <p:sp>
        <p:nvSpPr>
          <p:cNvPr id="8" name="Footer Placeholder 7"/>
          <p:cNvSpPr>
            <a:spLocks noGrp="1"/>
          </p:cNvSpPr>
          <p:nvPr>
            <p:ph type="ftr" sz="quarter" idx="11"/>
          </p:nvPr>
        </p:nvSpPr>
        <p:spPr/>
        <p:txBody>
          <a:bodyPr/>
          <a:lstStyle/>
          <a:p>
            <a:r>
              <a:rPr lang="en-US" dirty="0"/>
              <a:t>Goddard - ASD colloquium</a:t>
            </a:r>
          </a:p>
        </p:txBody>
      </p:sp>
      <p:cxnSp>
        <p:nvCxnSpPr>
          <p:cNvPr id="10" name="Straight Connector 9">
            <a:extLst>
              <a:ext uri="{FF2B5EF4-FFF2-40B4-BE49-F238E27FC236}">
                <a16:creationId xmlns:a16="http://schemas.microsoft.com/office/drawing/2014/main" id="{F9E5783A-4331-A044-A166-60F9C81B6628}"/>
              </a:ext>
            </a:extLst>
          </p:cNvPr>
          <p:cNvCxnSpPr/>
          <p:nvPr/>
        </p:nvCxnSpPr>
        <p:spPr>
          <a:xfrm>
            <a:off x="1524000" y="1035586"/>
            <a:ext cx="9481851" cy="0"/>
          </a:xfrm>
          <a:prstGeom prst="line">
            <a:avLst/>
          </a:prstGeom>
          <a:ln w="38100"/>
        </p:spPr>
        <p:style>
          <a:lnRef idx="3">
            <a:schemeClr val="accent5"/>
          </a:lnRef>
          <a:fillRef idx="0">
            <a:schemeClr val="accent5"/>
          </a:fillRef>
          <a:effectRef idx="2">
            <a:schemeClr val="accent5"/>
          </a:effectRef>
          <a:fontRef idx="minor">
            <a:schemeClr val="tx1"/>
          </a:fontRef>
        </p:style>
      </p:cxnSp>
      <p:sp>
        <p:nvSpPr>
          <p:cNvPr id="13" name="Date Placeholder 12">
            <a:extLst>
              <a:ext uri="{FF2B5EF4-FFF2-40B4-BE49-F238E27FC236}">
                <a16:creationId xmlns:a16="http://schemas.microsoft.com/office/drawing/2014/main" id="{0C38AE05-6E5C-2946-A346-D4F60855F6B5}"/>
              </a:ext>
            </a:extLst>
          </p:cNvPr>
          <p:cNvSpPr>
            <a:spLocks noGrp="1"/>
          </p:cNvSpPr>
          <p:nvPr>
            <p:ph type="dt" sz="half" idx="10"/>
          </p:nvPr>
        </p:nvSpPr>
        <p:spPr/>
        <p:txBody>
          <a:bodyPr/>
          <a:lstStyle/>
          <a:p>
            <a:fld id="{4968C11D-8A84-2841-9AF8-165518CDCBF2}" type="datetime1">
              <a:rPr lang="en-US" smtClean="0"/>
              <a:t>10/2/18</a:t>
            </a:fld>
            <a:endParaRPr lang="en-US"/>
          </a:p>
        </p:txBody>
      </p:sp>
      <p:sp>
        <p:nvSpPr>
          <p:cNvPr id="12" name="Top three themes">
            <a:extLst>
              <a:ext uri="{FF2B5EF4-FFF2-40B4-BE49-F238E27FC236}">
                <a16:creationId xmlns:a16="http://schemas.microsoft.com/office/drawing/2014/main" id="{FAE852AE-3F59-5A42-8D0E-3C1F54E35666}"/>
              </a:ext>
            </a:extLst>
          </p:cNvPr>
          <p:cNvSpPr txBox="1"/>
          <p:nvPr/>
        </p:nvSpPr>
        <p:spPr>
          <a:xfrm>
            <a:off x="3345879" y="128827"/>
            <a:ext cx="7671321" cy="779499"/>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700" tIns="50700" rIns="50700" bIns="50700" anchor="ctr">
            <a:spAutoFit/>
          </a:bodyPr>
          <a:lstStyle>
            <a:lvl1pPr algn="ctr" defTabSz="1160859">
              <a:defRPr sz="8400">
                <a:solidFill>
                  <a:srgbClr val="FFFFFF"/>
                </a:solidFill>
                <a:latin typeface="Akrobat ExtraBold"/>
                <a:ea typeface="Akrobat ExtraBold"/>
                <a:cs typeface="Akrobat ExtraBold"/>
                <a:sym typeface="Akrobat ExtraBold"/>
              </a:defRPr>
            </a:lvl1pPr>
          </a:lstStyle>
          <a:p>
            <a:r>
              <a:rPr lang="en-US" sz="2200" b="1" dirty="0">
                <a:solidFill>
                  <a:srgbClr val="132FC2"/>
                </a:solidFill>
                <a:latin typeface="Calibri" panose="020F0502020204030204" pitchFamily="34" charset="0"/>
              </a:rPr>
              <a:t>How do galaxies form stars, make metals, and grow their central </a:t>
            </a:r>
          </a:p>
          <a:p>
            <a:pPr algn="l"/>
            <a:r>
              <a:rPr lang="en-US" sz="2200" b="1" dirty="0">
                <a:solidFill>
                  <a:srgbClr val="132FC2"/>
                </a:solidFill>
                <a:latin typeface="Calibri" panose="020F0502020204030204" pitchFamily="34" charset="0"/>
              </a:rPr>
              <a:t>supermassive blackholes from reionization to today?</a:t>
            </a:r>
            <a:endParaRPr sz="2200" dirty="0">
              <a:solidFill>
                <a:schemeClr val="tx1"/>
              </a:solidFill>
            </a:endParaRPr>
          </a:p>
        </p:txBody>
      </p:sp>
      <p:sp>
        <p:nvSpPr>
          <p:cNvPr id="14" name="(I) Are we alone?  OST question: How common are life bearing planets? With sensitive mid-infrared transit spectroscopy, OST will measure biosignatures, including ozone, carbon-dioxide, water, and methane in the atmospheres of Earth-sized habitable exoplanets.…">
            <a:extLst>
              <a:ext uri="{FF2B5EF4-FFF2-40B4-BE49-F238E27FC236}">
                <a16:creationId xmlns:a16="http://schemas.microsoft.com/office/drawing/2014/main" id="{04745612-C95C-9A46-BAD5-CD7533EE1549}"/>
              </a:ext>
            </a:extLst>
          </p:cNvPr>
          <p:cNvSpPr txBox="1">
            <a:spLocks/>
          </p:cNvSpPr>
          <p:nvPr/>
        </p:nvSpPr>
        <p:spPr>
          <a:xfrm>
            <a:off x="-1766742" y="668025"/>
            <a:ext cx="25567885" cy="12379950"/>
          </a:xfrm>
          <a:prstGeom prst="rect">
            <a:avLst/>
          </a:prstGeom>
        </p:spPr>
        <p:txBody>
          <a:bodyPr vert="horz" lIns="53564" tIns="53564" rIns="53564" bIns="53564"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699820" indent="-699820" defTabSz="821348">
              <a:lnSpc>
                <a:spcPct val="80000"/>
              </a:lnSpc>
              <a:spcBef>
                <a:spcPts val="6300"/>
              </a:spcBef>
              <a:buSzPct val="82000"/>
              <a:buFont typeface="Arial" panose="020B0604020202020204" pitchFamily="34" charset="0"/>
              <a:buChar char="•"/>
              <a:defRPr sz="5200">
                <a:solidFill>
                  <a:srgbClr val="FFFFFF"/>
                </a:solidFill>
              </a:defRPr>
            </a:pPr>
            <a:endParaRPr lang="en-US" sz="1200" dirty="0">
              <a:solidFill>
                <a:srgbClr val="FFFFFF"/>
              </a:solidFill>
            </a:endParaRPr>
          </a:p>
        </p:txBody>
      </p:sp>
      <p:pic>
        <p:nvPicPr>
          <p:cNvPr id="15" name="Picture 14">
            <a:extLst>
              <a:ext uri="{FF2B5EF4-FFF2-40B4-BE49-F238E27FC236}">
                <a16:creationId xmlns:a16="http://schemas.microsoft.com/office/drawing/2014/main" id="{6DDC7FC8-8485-8C46-BF3F-54B96B6D1604}"/>
              </a:ext>
            </a:extLst>
          </p:cNvPr>
          <p:cNvPicPr>
            <a:picLocks noChangeAspect="1"/>
          </p:cNvPicPr>
          <p:nvPr/>
        </p:nvPicPr>
        <p:blipFill>
          <a:blip r:embed="rId2"/>
          <a:stretch>
            <a:fillRect/>
          </a:stretch>
        </p:blipFill>
        <p:spPr>
          <a:xfrm>
            <a:off x="1914650" y="88392"/>
            <a:ext cx="1431229" cy="860368"/>
          </a:xfrm>
          <a:prstGeom prst="rect">
            <a:avLst/>
          </a:prstGeom>
        </p:spPr>
      </p:pic>
      <p:grpSp>
        <p:nvGrpSpPr>
          <p:cNvPr id="11" name="Group 10">
            <a:extLst>
              <a:ext uri="{FF2B5EF4-FFF2-40B4-BE49-F238E27FC236}">
                <a16:creationId xmlns:a16="http://schemas.microsoft.com/office/drawing/2014/main" id="{A7B9F296-087F-A941-A954-717B654F685A}"/>
              </a:ext>
            </a:extLst>
          </p:cNvPr>
          <p:cNvGrpSpPr/>
          <p:nvPr/>
        </p:nvGrpSpPr>
        <p:grpSpPr>
          <a:xfrm>
            <a:off x="1738452" y="2133048"/>
            <a:ext cx="9049061" cy="4205529"/>
            <a:chOff x="0" y="0"/>
            <a:chExt cx="5943600" cy="2743200"/>
          </a:xfrm>
          <a:extLst>
            <a:ext uri="{0CCBE362-F206-4b92-989A-16890622DB6E}">
              <ma14:wrappingTextBoxFlag xmlns:lc="http://schemas.openxmlformats.org/drawingml/2006/lockedCanvas" xmlns:ma14="http://schemas.microsoft.com/office/mac/drawingml/2011/main" xmlns:wps="http://schemas.microsoft.com/office/word/2010/wordprocessingShape" xmlns:wne="http://schemas.microsoft.com/office/word/2006/wordml"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http://schemas.openxmlformats.org/drawingml/2006/wordprocessingDrawing" xmlns:wp14="http://schemas.microsoft.com/office/word/2010/wordprocessingDrawing" xmlns:v="urn:schemas-microsoft-com:vml" xmlns:m="http://schemas.openxmlformats.org/officeDocument/2006/math" xmlns:o="urn:schemas-microsoft-com:office:office" xmlns:mv="urn:schemas-microsoft-com:mac:vml" xmlns:mc="http://schemas.openxmlformats.org/markup-compatibility/2006" xmlns:mo="http://schemas.microsoft.com/office/mac/office/2008/main" xmlns:wpc="http://schemas.microsoft.com/office/word/2010/wordprocessingCanvas" xmlns=""/>
            </a:ext>
          </a:extLst>
        </p:grpSpPr>
        <p:sp>
          <p:nvSpPr>
            <p:cNvPr id="16" name="Text Box 36">
              <a:extLst>
                <a:ext uri="{FF2B5EF4-FFF2-40B4-BE49-F238E27FC236}">
                  <a16:creationId xmlns:a16="http://schemas.microsoft.com/office/drawing/2014/main" id="{46FEBA71-96FA-F144-8609-9EEBE56F05E9}"/>
                </a:ext>
              </a:extLst>
            </p:cNvPr>
            <p:cNvSpPr txBox="1"/>
            <p:nvPr/>
          </p:nvSpPr>
          <p:spPr>
            <a:xfrm>
              <a:off x="0" y="2286000"/>
              <a:ext cx="5943600" cy="457200"/>
            </a:xfrm>
            <a:prstGeom prst="rect">
              <a:avLst/>
            </a:prstGeom>
            <a:noFill/>
            <a:ln>
              <a:solidFill>
                <a:schemeClr val="tx1"/>
              </a:solidFill>
            </a:ln>
            <a:effectLst/>
            <a:extLst>
              <a:ext uri="{C572A759-6A51-4108-AA02-DFA0A04FC94B}">
                <ma14:wrappingTextBoxFlag xmlns:lc="http://schemas.openxmlformats.org/drawingml/2006/lockedCanvas" xmlns:ma14="http://schemas.microsoft.com/office/mac/drawingml/2011/main" xmlns:wps="http://schemas.microsoft.com/office/word/2010/wordprocessingShape" xmlns:wne="http://schemas.microsoft.com/office/word/2006/wordml"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http://schemas.openxmlformats.org/drawingml/2006/wordprocessingDrawing" xmlns:wp14="http://schemas.microsoft.com/office/word/2010/wordprocessingDrawing" xmlns:v="urn:schemas-microsoft-com:vml" xmlns:m="http://schemas.openxmlformats.org/officeDocument/2006/math" xmlns:o="urn:schemas-microsoft-com:office:office" xmlns:mv="urn:schemas-microsoft-com:mac:vml" xmlns:mc="http://schemas.openxmlformats.org/markup-compatibility/2006" xmlns:mo="http://schemas.microsoft.com/office/mac/office/2008/main" xmlns:wpc="http://schemas.microsoft.com/office/word/2010/wordprocessingCanvas" xmlns=""/>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nSpc>
                  <a:spcPct val="115000"/>
                </a:lnSpc>
                <a:spcBef>
                  <a:spcPts val="0"/>
                </a:spcBef>
                <a:spcAft>
                  <a:spcPts val="0"/>
                </a:spcAft>
              </a:pPr>
              <a:r>
                <a:rPr lang="en-US" sz="1100" b="1" i="1">
                  <a:effectLst/>
                  <a:latin typeface="Arial" panose="020B0604020202020204" pitchFamily="34" charset="0"/>
                  <a:ea typeface="Arial" panose="020B0604020202020204" pitchFamily="34" charset="0"/>
                  <a:cs typeface="Times New Roman" panose="02020603050405020304" pitchFamily="18" charset="0"/>
                </a:rPr>
                <a:t>Fig. 3</a:t>
              </a:r>
              <a:r>
                <a:rPr lang="en-US" sz="1100" i="1">
                  <a:effectLst/>
                  <a:latin typeface="Arial" panose="020B0604020202020204" pitchFamily="34" charset="0"/>
                  <a:ea typeface="Arial" panose="020B0604020202020204" pitchFamily="34" charset="0"/>
                  <a:cs typeface="Times New Roman" panose="02020603050405020304" pitchFamily="18" charset="0"/>
                </a:rPr>
                <a:t>: Infrared metallicity line diagnostic diagrams for the bright MIR (left) and FIR(right) emission lines (Fernández-Ontiveros et al. 2016; Pereira-Santaella et al. 2017). </a:t>
              </a:r>
              <a:endParaRPr lang="en-US" sz="1100">
                <a:effectLst/>
                <a:latin typeface="Arial" panose="020B0604020202020204" pitchFamily="34" charset="0"/>
                <a:ea typeface="Arial" panose="020B0604020202020204" pitchFamily="34" charset="0"/>
                <a:cs typeface="Times New Roman" panose="02020603050405020304" pitchFamily="18" charset="0"/>
              </a:endParaRPr>
            </a:p>
          </p:txBody>
        </p:sp>
        <p:grpSp>
          <p:nvGrpSpPr>
            <p:cNvPr id="17" name="Group 16">
              <a:extLst>
                <a:ext uri="{FF2B5EF4-FFF2-40B4-BE49-F238E27FC236}">
                  <a16:creationId xmlns:a16="http://schemas.microsoft.com/office/drawing/2014/main" id="{60B9C782-06A9-9B4A-9CF4-A5A41820B2F4}"/>
                </a:ext>
              </a:extLst>
            </p:cNvPr>
            <p:cNvGrpSpPr/>
            <p:nvPr/>
          </p:nvGrpSpPr>
          <p:grpSpPr>
            <a:xfrm>
              <a:off x="114300" y="0"/>
              <a:ext cx="5674995" cy="2171700"/>
              <a:chOff x="0" y="0"/>
              <a:chExt cx="5674995" cy="2171700"/>
            </a:xfrm>
          </p:grpSpPr>
          <p:pic>
            <p:nvPicPr>
              <p:cNvPr id="18" name="Picture 17">
                <a:extLst>
                  <a:ext uri="{FF2B5EF4-FFF2-40B4-BE49-F238E27FC236}">
                    <a16:creationId xmlns:a16="http://schemas.microsoft.com/office/drawing/2014/main" id="{5D3314EF-B378-BC4A-9991-057232189A14}"/>
                  </a:ext>
                </a:extLst>
              </p:cNvPr>
              <p:cNvPicPr/>
              <p:nvPr/>
            </p:nvPicPr>
            <p:blipFill>
              <a:blip r:embed="rId3">
                <a:extLst>
                  <a:ext uri="{28A0092B-C50C-407E-A947-70E740481C1C}">
                    <a14:useLocalDpi xmlns:a14="http://schemas.microsoft.com/office/drawing/2010/main" val="0"/>
                  </a:ext>
                </a:extLst>
              </a:blip>
              <a:srcRect/>
              <a:stretch>
                <a:fillRect/>
              </a:stretch>
            </p:blipFill>
            <p:spPr>
              <a:xfrm>
                <a:off x="0" y="71755"/>
                <a:ext cx="2883535" cy="2099945"/>
              </a:xfrm>
              <a:prstGeom prst="rect">
                <a:avLst/>
              </a:prstGeom>
              <a:ln/>
              <a:extLst>
                <a:ext uri="{FAA26D3D-D897-4be2-8F04-BA451C77F1D7}">
                  <ma14:placeholderFlag xmlns:lc="http://schemas.openxmlformats.org/drawingml/2006/lockedCanvas" xmlns:ma14="http://schemas.microsoft.com/office/mac/drawingml/2011/main" xmlns:pic="http://schemas.openxmlformats.org/drawingml/2006/picture" xmlns:wps="http://schemas.microsoft.com/office/word/2010/wordprocessingShape" xmlns:wne="http://schemas.microsoft.com/office/word/2006/wordml"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http://schemas.openxmlformats.org/drawingml/2006/wordprocessingDrawing" xmlns:wp14="http://schemas.microsoft.com/office/word/2010/wordprocessingDrawing" xmlns:v="urn:schemas-microsoft-com:vml" xmlns:m="http://schemas.openxmlformats.org/officeDocument/2006/math" xmlns:o="urn:schemas-microsoft-com:office:office" xmlns:mv="urn:schemas-microsoft-com:mac:vml" xmlns:mc="http://schemas.openxmlformats.org/markup-compatibility/2006" xmlns:mo="http://schemas.microsoft.com/office/mac/office/2008/main" xmlns:wpc="http://schemas.microsoft.com/office/word/2010/wordprocessingCanvas" xmlns=""/>
                </a:ext>
              </a:extLst>
            </p:spPr>
          </p:pic>
          <p:pic>
            <p:nvPicPr>
              <p:cNvPr id="19" name="Picture 18">
                <a:extLst>
                  <a:ext uri="{FF2B5EF4-FFF2-40B4-BE49-F238E27FC236}">
                    <a16:creationId xmlns:a16="http://schemas.microsoft.com/office/drawing/2014/main" id="{C95210B5-D060-5E4B-8189-4CAB320FC8B6}"/>
                  </a:ext>
                </a:extLst>
              </p:cNvPr>
              <p:cNvPicPr/>
              <p:nvPr/>
            </p:nvPicPr>
            <p:blipFill>
              <a:blip r:embed="rId4">
                <a:extLst>
                  <a:ext uri="{28A0092B-C50C-407E-A947-70E740481C1C}">
                    <a14:useLocalDpi xmlns:a14="http://schemas.microsoft.com/office/drawing/2010/main" val="0"/>
                  </a:ext>
                </a:extLst>
              </a:blip>
              <a:srcRect/>
              <a:stretch>
                <a:fillRect/>
              </a:stretch>
            </p:blipFill>
            <p:spPr>
              <a:xfrm>
                <a:off x="2883535" y="0"/>
                <a:ext cx="2791460" cy="2171700"/>
              </a:xfrm>
              <a:prstGeom prst="rect">
                <a:avLst/>
              </a:prstGeom>
              <a:ln/>
              <a:extLst>
                <a:ext uri="{FAA26D3D-D897-4be2-8F04-BA451C77F1D7}">
                  <ma14:placeholderFlag xmlns:lc="http://schemas.openxmlformats.org/drawingml/2006/lockedCanvas" xmlns:ma14="http://schemas.microsoft.com/office/mac/drawingml/2011/main" xmlns:pic="http://schemas.openxmlformats.org/drawingml/2006/picture" xmlns:wps="http://schemas.microsoft.com/office/word/2010/wordprocessingShape" xmlns:wne="http://schemas.microsoft.com/office/word/2006/wordml"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http://schemas.openxmlformats.org/drawingml/2006/wordprocessingDrawing" xmlns:wp14="http://schemas.microsoft.com/office/word/2010/wordprocessingDrawing" xmlns:v="urn:schemas-microsoft-com:vml" xmlns:m="http://schemas.openxmlformats.org/officeDocument/2006/math" xmlns:o="urn:schemas-microsoft-com:office:office" xmlns:mv="urn:schemas-microsoft-com:mac:vml" xmlns:mc="http://schemas.openxmlformats.org/markup-compatibility/2006" xmlns:mo="http://schemas.microsoft.com/office/mac/office/2008/main" xmlns:wpc="http://schemas.microsoft.com/office/word/2010/wordprocessingCanvas" xmlns=""/>
                </a:ext>
              </a:extLst>
            </p:spPr>
          </p:pic>
        </p:grpSp>
      </p:grpSp>
      <p:sp>
        <p:nvSpPr>
          <p:cNvPr id="20" name="Rectangle 19">
            <a:extLst>
              <a:ext uri="{FF2B5EF4-FFF2-40B4-BE49-F238E27FC236}">
                <a16:creationId xmlns:a16="http://schemas.microsoft.com/office/drawing/2014/main" id="{8247FEC3-A081-E849-86DB-A0259EC7AA73}"/>
              </a:ext>
            </a:extLst>
          </p:cNvPr>
          <p:cNvSpPr/>
          <p:nvPr/>
        </p:nvSpPr>
        <p:spPr>
          <a:xfrm>
            <a:off x="533400" y="1296196"/>
            <a:ext cx="9916886" cy="646331"/>
          </a:xfrm>
          <a:prstGeom prst="rect">
            <a:avLst/>
          </a:prstGeom>
        </p:spPr>
        <p:txBody>
          <a:bodyPr wrap="square">
            <a:spAutoFit/>
          </a:bodyPr>
          <a:lstStyle/>
          <a:p>
            <a:r>
              <a:rPr lang="en-US" b="1" dirty="0">
                <a:solidFill>
                  <a:srgbClr val="132FC2"/>
                </a:solidFill>
                <a:latin typeface="Arial" panose="020B0604020202020204" pitchFamily="34" charset="0"/>
              </a:rPr>
              <a:t>Science Objective 2: </a:t>
            </a:r>
            <a:r>
              <a:rPr lang="en-US" b="1" dirty="0"/>
              <a:t>Measure the metal content of galaxies as a function of cosmic time, tracing the rise of heavy elements, dust and organic molecules across redshift, morphology and environment.</a:t>
            </a:r>
            <a:r>
              <a:rPr lang="en-US" dirty="0"/>
              <a:t>  </a:t>
            </a:r>
          </a:p>
        </p:txBody>
      </p:sp>
    </p:spTree>
    <p:extLst>
      <p:ext uri="{BB962C8B-B14F-4D97-AF65-F5344CB8AC3E}">
        <p14:creationId xmlns:p14="http://schemas.microsoft.com/office/powerpoint/2010/main" val="10664434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9A421E-5412-4146-85CC-FD0BF50C028A}"/>
              </a:ext>
            </a:extLst>
          </p:cNvPr>
          <p:cNvSpPr>
            <a:spLocks noGrp="1"/>
          </p:cNvSpPr>
          <p:nvPr>
            <p:ph type="title"/>
          </p:nvPr>
        </p:nvSpPr>
        <p:spPr>
          <a:xfrm>
            <a:off x="609600" y="223305"/>
            <a:ext cx="10972800" cy="1143000"/>
          </a:xfrm>
        </p:spPr>
        <p:txBody>
          <a:bodyPr>
            <a:normAutofit/>
          </a:bodyPr>
          <a:lstStyle/>
          <a:p>
            <a:pPr algn="ctr"/>
            <a:r>
              <a:rPr lang="en-US" dirty="0">
                <a:solidFill>
                  <a:schemeClr val="tx1"/>
                </a:solidFill>
              </a:rPr>
              <a:t>Study goal</a:t>
            </a:r>
          </a:p>
        </p:txBody>
      </p:sp>
      <p:sp>
        <p:nvSpPr>
          <p:cNvPr id="6" name="TextBox 5">
            <a:extLst>
              <a:ext uri="{FF2B5EF4-FFF2-40B4-BE49-F238E27FC236}">
                <a16:creationId xmlns:a16="http://schemas.microsoft.com/office/drawing/2014/main" id="{BA889D8E-C57C-5645-A993-9B438FE6B1CC}"/>
              </a:ext>
            </a:extLst>
          </p:cNvPr>
          <p:cNvSpPr txBox="1"/>
          <p:nvPr/>
        </p:nvSpPr>
        <p:spPr>
          <a:xfrm>
            <a:off x="860542" y="1366241"/>
            <a:ext cx="10470917" cy="10132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5249" tIns="95249" rIns="95249" bIns="95249" numCol="1" spcCol="38100" rtlCol="0" anchor="ctr">
            <a:spAutoFit/>
          </a:bodyPr>
          <a:lstStyle/>
          <a:p>
            <a:pPr defTabSz="1095347" hangingPunct="0"/>
            <a:r>
              <a:rPr lang="en-US" sz="2667" dirty="0">
                <a:sym typeface="Helvetica Light"/>
              </a:rPr>
              <a:t>Deliver a scientifically compelling, executable mission concept to the 2020 Astrophysics Decadal Survey by June 2019.</a:t>
            </a:r>
          </a:p>
        </p:txBody>
      </p:sp>
      <p:pic>
        <p:nvPicPr>
          <p:cNvPr id="7" name="Picture 6">
            <a:extLst>
              <a:ext uri="{FF2B5EF4-FFF2-40B4-BE49-F238E27FC236}">
                <a16:creationId xmlns:a16="http://schemas.microsoft.com/office/drawing/2014/main" id="{A453B403-67E1-A143-9EEB-B39F9BF1C43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11703" y="2560640"/>
            <a:ext cx="5210476" cy="3907857"/>
          </a:xfrm>
          <a:prstGeom prst="rect">
            <a:avLst/>
          </a:prstGeom>
          <a:ln>
            <a:solidFill>
              <a:schemeClr val="bg1">
                <a:lumMod val="50000"/>
                <a:lumOff val="50000"/>
              </a:schemeClr>
            </a:solidFill>
          </a:ln>
        </p:spPr>
      </p:pic>
      <p:sp>
        <p:nvSpPr>
          <p:cNvPr id="8" name="TextBox 7">
            <a:extLst>
              <a:ext uri="{FF2B5EF4-FFF2-40B4-BE49-F238E27FC236}">
                <a16:creationId xmlns:a16="http://schemas.microsoft.com/office/drawing/2014/main" id="{7EA4237D-28AB-984A-9270-57C51FBE5556}"/>
              </a:ext>
            </a:extLst>
          </p:cNvPr>
          <p:cNvSpPr txBox="1"/>
          <p:nvPr/>
        </p:nvSpPr>
        <p:spPr>
          <a:xfrm>
            <a:off x="7126387" y="2943524"/>
            <a:ext cx="3859248" cy="28362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5249" tIns="95249" rIns="95249" bIns="95249" numCol="1" spcCol="38100" rtlCol="0" anchor="ctr">
            <a:spAutoFit/>
          </a:bodyPr>
          <a:lstStyle/>
          <a:p>
            <a:pPr defTabSz="1095347" hangingPunct="0"/>
            <a:r>
              <a:rPr lang="en-US" sz="2133" dirty="0">
                <a:sym typeface="Helvetica Light"/>
              </a:rPr>
              <a:t>NASA has a strong track record when it comes to implementing the large missions recommended in past Decadal Surveys.</a:t>
            </a:r>
            <a:endParaRPr lang="en-US" sz="2133" dirty="0"/>
          </a:p>
          <a:p>
            <a:pPr defTabSz="1095347" hangingPunct="0">
              <a:spcBef>
                <a:spcPts val="2667"/>
              </a:spcBef>
            </a:pPr>
            <a:r>
              <a:rPr lang="en-US" sz="2133" dirty="0">
                <a:sym typeface="Helvetica Light"/>
              </a:rPr>
              <a:t>OST is one of four large missions under study. The others are Lynx, </a:t>
            </a:r>
            <a:r>
              <a:rPr lang="en-US" sz="2133" dirty="0" err="1">
                <a:sym typeface="Helvetica Light"/>
              </a:rPr>
              <a:t>HabEx</a:t>
            </a:r>
            <a:r>
              <a:rPr lang="en-US" sz="2133" dirty="0">
                <a:sym typeface="Helvetica Light"/>
              </a:rPr>
              <a:t>, and LUVOIR.</a:t>
            </a:r>
          </a:p>
        </p:txBody>
      </p:sp>
      <p:sp>
        <p:nvSpPr>
          <p:cNvPr id="11" name="Explosion 1 10">
            <a:extLst>
              <a:ext uri="{FF2B5EF4-FFF2-40B4-BE49-F238E27FC236}">
                <a16:creationId xmlns:a16="http://schemas.microsoft.com/office/drawing/2014/main" id="{10394B63-044F-1341-8CD4-E0E45F17099D}"/>
              </a:ext>
            </a:extLst>
          </p:cNvPr>
          <p:cNvSpPr/>
          <p:nvPr/>
        </p:nvSpPr>
        <p:spPr>
          <a:xfrm>
            <a:off x="5547301" y="4804202"/>
            <a:ext cx="1027873" cy="1462621"/>
          </a:xfrm>
          <a:prstGeom prst="irregularSeal1">
            <a:avLst/>
          </a:prstGeom>
          <a:blipFill rotWithShape="1">
            <a:blip r:embed="rId3"/>
            <a:srcRect/>
            <a:tile tx="0" ty="0" sx="100000" sy="100000" flip="none" algn="tl"/>
          </a:blip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5249" tIns="95249" rIns="95249" bIns="95249" numCol="1" spcCol="38100" rtlCol="0" anchor="ctr">
            <a:spAutoFit/>
          </a:bodyPr>
          <a:lstStyle/>
          <a:p>
            <a:pPr algn="ctr" defTabSz="1095347" hangingPunct="0"/>
            <a:r>
              <a:rPr lang="en-US" sz="1067" b="1" dirty="0">
                <a:solidFill>
                  <a:srgbClr val="FFFFFF"/>
                </a:solidFill>
                <a:sym typeface="Helvetica Light"/>
              </a:rPr>
              <a:t>2020</a:t>
            </a:r>
          </a:p>
          <a:p>
            <a:pPr algn="ctr" defTabSz="1095347" hangingPunct="0"/>
            <a:r>
              <a:rPr lang="en-US" sz="1067" dirty="0"/>
              <a:t>TBD</a:t>
            </a:r>
            <a:endParaRPr lang="en-US" sz="1067" dirty="0">
              <a:solidFill>
                <a:srgbClr val="FFFFFF"/>
              </a:solidFill>
              <a:sym typeface="Helvetica Light"/>
            </a:endParaRPr>
          </a:p>
        </p:txBody>
      </p:sp>
      <p:sp>
        <p:nvSpPr>
          <p:cNvPr id="3" name="Date Placeholder 2">
            <a:extLst>
              <a:ext uri="{FF2B5EF4-FFF2-40B4-BE49-F238E27FC236}">
                <a16:creationId xmlns:a16="http://schemas.microsoft.com/office/drawing/2014/main" id="{BC149D79-F1E0-E64E-BDCA-2C341DCA9F80}"/>
              </a:ext>
            </a:extLst>
          </p:cNvPr>
          <p:cNvSpPr>
            <a:spLocks noGrp="1"/>
          </p:cNvSpPr>
          <p:nvPr>
            <p:ph type="dt" sz="half" idx="10"/>
          </p:nvPr>
        </p:nvSpPr>
        <p:spPr/>
        <p:txBody>
          <a:bodyPr/>
          <a:lstStyle/>
          <a:p>
            <a:fld id="{C4E5B9C3-B49F-0A40-BB37-53422BE65275}" type="datetime1">
              <a:rPr lang="en-US" smtClean="0"/>
              <a:t>10/2/18</a:t>
            </a:fld>
            <a:endParaRPr lang="en-US"/>
          </a:p>
        </p:txBody>
      </p:sp>
      <p:sp>
        <p:nvSpPr>
          <p:cNvPr id="4" name="Footer Placeholder 3">
            <a:extLst>
              <a:ext uri="{FF2B5EF4-FFF2-40B4-BE49-F238E27FC236}">
                <a16:creationId xmlns:a16="http://schemas.microsoft.com/office/drawing/2014/main" id="{8D80F132-1049-034B-A2B8-D3D749C84741}"/>
              </a:ext>
            </a:extLst>
          </p:cNvPr>
          <p:cNvSpPr>
            <a:spLocks noGrp="1"/>
          </p:cNvSpPr>
          <p:nvPr>
            <p:ph type="ftr" sz="quarter" idx="11"/>
          </p:nvPr>
        </p:nvSpPr>
        <p:spPr/>
        <p:txBody>
          <a:bodyPr/>
          <a:lstStyle/>
          <a:p>
            <a:r>
              <a:rPr lang="en-US"/>
              <a:t>Goddard - ASD colloquium</a:t>
            </a:r>
          </a:p>
        </p:txBody>
      </p:sp>
      <p:sp>
        <p:nvSpPr>
          <p:cNvPr id="5" name="Slide Number Placeholder 4">
            <a:extLst>
              <a:ext uri="{FF2B5EF4-FFF2-40B4-BE49-F238E27FC236}">
                <a16:creationId xmlns:a16="http://schemas.microsoft.com/office/drawing/2014/main" id="{F2AA94AC-D32C-CE42-8CAA-3EEEA4777B2D}"/>
              </a:ext>
            </a:extLst>
          </p:cNvPr>
          <p:cNvSpPr>
            <a:spLocks noGrp="1"/>
          </p:cNvSpPr>
          <p:nvPr>
            <p:ph type="sldNum" sz="quarter" idx="12"/>
          </p:nvPr>
        </p:nvSpPr>
        <p:spPr/>
        <p:txBody>
          <a:bodyPr/>
          <a:lstStyle/>
          <a:p>
            <a:fld id="{9B025440-A5DA-4988-9B07-B3FEE73E24FE}" type="slidenum">
              <a:rPr lang="en-US" smtClean="0"/>
              <a:t>3</a:t>
            </a:fld>
            <a:endParaRPr lang="en-US"/>
          </a:p>
        </p:txBody>
      </p:sp>
    </p:spTree>
    <p:extLst>
      <p:ext uri="{BB962C8B-B14F-4D97-AF65-F5344CB8AC3E}">
        <p14:creationId xmlns:p14="http://schemas.microsoft.com/office/powerpoint/2010/main" val="184782968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B025440-A5DA-4988-9B07-B3FEE73E24FE}" type="slidenum">
              <a:rPr lang="en-US" smtClean="0"/>
              <a:t>30</a:t>
            </a:fld>
            <a:endParaRPr lang="en-US" dirty="0"/>
          </a:p>
        </p:txBody>
      </p:sp>
      <p:sp>
        <p:nvSpPr>
          <p:cNvPr id="8" name="Footer Placeholder 7"/>
          <p:cNvSpPr>
            <a:spLocks noGrp="1"/>
          </p:cNvSpPr>
          <p:nvPr>
            <p:ph type="ftr" sz="quarter" idx="11"/>
          </p:nvPr>
        </p:nvSpPr>
        <p:spPr/>
        <p:txBody>
          <a:bodyPr/>
          <a:lstStyle/>
          <a:p>
            <a:r>
              <a:rPr lang="en-US"/>
              <a:t>Goddard - ASD colloquium</a:t>
            </a:r>
          </a:p>
        </p:txBody>
      </p:sp>
      <p:cxnSp>
        <p:nvCxnSpPr>
          <p:cNvPr id="10" name="Straight Connector 9">
            <a:extLst>
              <a:ext uri="{FF2B5EF4-FFF2-40B4-BE49-F238E27FC236}">
                <a16:creationId xmlns:a16="http://schemas.microsoft.com/office/drawing/2014/main" id="{F9E5783A-4331-A044-A166-60F9C81B6628}"/>
              </a:ext>
            </a:extLst>
          </p:cNvPr>
          <p:cNvCxnSpPr/>
          <p:nvPr/>
        </p:nvCxnSpPr>
        <p:spPr>
          <a:xfrm>
            <a:off x="1524000" y="1035586"/>
            <a:ext cx="9481851" cy="0"/>
          </a:xfrm>
          <a:prstGeom prst="line">
            <a:avLst/>
          </a:prstGeom>
          <a:ln w="38100"/>
        </p:spPr>
        <p:style>
          <a:lnRef idx="3">
            <a:schemeClr val="accent5"/>
          </a:lnRef>
          <a:fillRef idx="0">
            <a:schemeClr val="accent5"/>
          </a:fillRef>
          <a:effectRef idx="2">
            <a:schemeClr val="accent5"/>
          </a:effectRef>
          <a:fontRef idx="minor">
            <a:schemeClr val="tx1"/>
          </a:fontRef>
        </p:style>
      </p:cxnSp>
      <p:sp>
        <p:nvSpPr>
          <p:cNvPr id="13" name="Date Placeholder 12">
            <a:extLst>
              <a:ext uri="{FF2B5EF4-FFF2-40B4-BE49-F238E27FC236}">
                <a16:creationId xmlns:a16="http://schemas.microsoft.com/office/drawing/2014/main" id="{0C38AE05-6E5C-2946-A346-D4F60855F6B5}"/>
              </a:ext>
            </a:extLst>
          </p:cNvPr>
          <p:cNvSpPr>
            <a:spLocks noGrp="1"/>
          </p:cNvSpPr>
          <p:nvPr>
            <p:ph type="dt" sz="half" idx="10"/>
          </p:nvPr>
        </p:nvSpPr>
        <p:spPr/>
        <p:txBody>
          <a:bodyPr/>
          <a:lstStyle/>
          <a:p>
            <a:fld id="{71E96979-8719-AF4F-BB29-C41BD11C9812}" type="datetime1">
              <a:rPr lang="en-US" smtClean="0"/>
              <a:t>10/2/18</a:t>
            </a:fld>
            <a:endParaRPr lang="en-US" dirty="0"/>
          </a:p>
        </p:txBody>
      </p:sp>
      <p:sp>
        <p:nvSpPr>
          <p:cNvPr id="12" name="Top three themes">
            <a:extLst>
              <a:ext uri="{FF2B5EF4-FFF2-40B4-BE49-F238E27FC236}">
                <a16:creationId xmlns:a16="http://schemas.microsoft.com/office/drawing/2014/main" id="{FAE852AE-3F59-5A42-8D0E-3C1F54E35666}"/>
              </a:ext>
            </a:extLst>
          </p:cNvPr>
          <p:cNvSpPr txBox="1"/>
          <p:nvPr/>
        </p:nvSpPr>
        <p:spPr>
          <a:xfrm>
            <a:off x="3345879" y="128827"/>
            <a:ext cx="7671321" cy="779499"/>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700" tIns="50700" rIns="50700" bIns="50700" anchor="ctr">
            <a:spAutoFit/>
          </a:bodyPr>
          <a:lstStyle>
            <a:lvl1pPr algn="ctr" defTabSz="1160859">
              <a:defRPr sz="8400">
                <a:solidFill>
                  <a:srgbClr val="FFFFFF"/>
                </a:solidFill>
                <a:latin typeface="Akrobat ExtraBold"/>
                <a:ea typeface="Akrobat ExtraBold"/>
                <a:cs typeface="Akrobat ExtraBold"/>
                <a:sym typeface="Akrobat ExtraBold"/>
              </a:defRPr>
            </a:lvl1pPr>
          </a:lstStyle>
          <a:p>
            <a:r>
              <a:rPr lang="en-US" sz="2200" b="1" dirty="0">
                <a:solidFill>
                  <a:srgbClr val="132FC2"/>
                </a:solidFill>
                <a:latin typeface="Calibri" panose="020F0502020204030204" pitchFamily="34" charset="0"/>
              </a:rPr>
              <a:t>How do galaxies form stars, make metals, and grow their central </a:t>
            </a:r>
          </a:p>
          <a:p>
            <a:pPr algn="l"/>
            <a:r>
              <a:rPr lang="en-US" sz="2200" b="1" dirty="0">
                <a:solidFill>
                  <a:srgbClr val="132FC2"/>
                </a:solidFill>
                <a:latin typeface="Calibri" panose="020F0502020204030204" pitchFamily="34" charset="0"/>
              </a:rPr>
              <a:t>supermassive blackholes from reionization to today?</a:t>
            </a:r>
            <a:endParaRPr sz="2200" dirty="0">
              <a:solidFill>
                <a:schemeClr val="tx1"/>
              </a:solidFill>
            </a:endParaRPr>
          </a:p>
        </p:txBody>
      </p:sp>
      <p:sp>
        <p:nvSpPr>
          <p:cNvPr id="14" name="(I) Are we alone?  OST question: How common are life bearing planets? With sensitive mid-infrared transit spectroscopy, OST will measure biosignatures, including ozone, carbon-dioxide, water, and methane in the atmospheres of Earth-sized habitable exoplanets.…">
            <a:extLst>
              <a:ext uri="{FF2B5EF4-FFF2-40B4-BE49-F238E27FC236}">
                <a16:creationId xmlns:a16="http://schemas.microsoft.com/office/drawing/2014/main" id="{04745612-C95C-9A46-BAD5-CD7533EE1549}"/>
              </a:ext>
            </a:extLst>
          </p:cNvPr>
          <p:cNvSpPr txBox="1">
            <a:spLocks/>
          </p:cNvSpPr>
          <p:nvPr/>
        </p:nvSpPr>
        <p:spPr>
          <a:xfrm>
            <a:off x="-1766742" y="668025"/>
            <a:ext cx="25567885" cy="12379950"/>
          </a:xfrm>
          <a:prstGeom prst="rect">
            <a:avLst/>
          </a:prstGeom>
        </p:spPr>
        <p:txBody>
          <a:bodyPr vert="horz" lIns="53564" tIns="53564" rIns="53564" bIns="53564"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699820" indent="-699820" defTabSz="821348">
              <a:lnSpc>
                <a:spcPct val="80000"/>
              </a:lnSpc>
              <a:spcBef>
                <a:spcPts val="6300"/>
              </a:spcBef>
              <a:buSzPct val="82000"/>
              <a:buFont typeface="Arial" panose="020B0604020202020204" pitchFamily="34" charset="0"/>
              <a:buChar char="•"/>
              <a:defRPr sz="5200">
                <a:solidFill>
                  <a:srgbClr val="FFFFFF"/>
                </a:solidFill>
              </a:defRPr>
            </a:pPr>
            <a:endParaRPr lang="en-US" sz="1200" dirty="0">
              <a:solidFill>
                <a:srgbClr val="FFFFFF"/>
              </a:solidFill>
            </a:endParaRPr>
          </a:p>
        </p:txBody>
      </p:sp>
      <p:pic>
        <p:nvPicPr>
          <p:cNvPr id="15" name="Picture 14">
            <a:extLst>
              <a:ext uri="{FF2B5EF4-FFF2-40B4-BE49-F238E27FC236}">
                <a16:creationId xmlns:a16="http://schemas.microsoft.com/office/drawing/2014/main" id="{6DDC7FC8-8485-8C46-BF3F-54B96B6D1604}"/>
              </a:ext>
            </a:extLst>
          </p:cNvPr>
          <p:cNvPicPr>
            <a:picLocks noChangeAspect="1"/>
          </p:cNvPicPr>
          <p:nvPr/>
        </p:nvPicPr>
        <p:blipFill>
          <a:blip r:embed="rId3"/>
          <a:stretch>
            <a:fillRect/>
          </a:stretch>
        </p:blipFill>
        <p:spPr>
          <a:xfrm>
            <a:off x="1914650" y="88392"/>
            <a:ext cx="1431229" cy="860368"/>
          </a:xfrm>
          <a:prstGeom prst="rect">
            <a:avLst/>
          </a:prstGeom>
        </p:spPr>
      </p:pic>
      <p:pic>
        <p:nvPicPr>
          <p:cNvPr id="5" name="Picture 4">
            <a:extLst>
              <a:ext uri="{FF2B5EF4-FFF2-40B4-BE49-F238E27FC236}">
                <a16:creationId xmlns:a16="http://schemas.microsoft.com/office/drawing/2014/main" id="{C59C299C-7436-1848-BB2B-D5DC8687C0E2}"/>
              </a:ext>
            </a:extLst>
          </p:cNvPr>
          <p:cNvPicPr>
            <a:picLocks noChangeAspect="1"/>
          </p:cNvPicPr>
          <p:nvPr/>
        </p:nvPicPr>
        <p:blipFill>
          <a:blip r:embed="rId4"/>
          <a:stretch>
            <a:fillRect/>
          </a:stretch>
        </p:blipFill>
        <p:spPr>
          <a:xfrm>
            <a:off x="2812795" y="1698053"/>
            <a:ext cx="5070295" cy="5159947"/>
          </a:xfrm>
          <a:prstGeom prst="rect">
            <a:avLst/>
          </a:prstGeom>
        </p:spPr>
      </p:pic>
      <p:sp>
        <p:nvSpPr>
          <p:cNvPr id="16" name="Rectangle 15">
            <a:extLst>
              <a:ext uri="{FF2B5EF4-FFF2-40B4-BE49-F238E27FC236}">
                <a16:creationId xmlns:a16="http://schemas.microsoft.com/office/drawing/2014/main" id="{E36781DD-BF90-9242-A79D-0B3FA80CC75A}"/>
              </a:ext>
            </a:extLst>
          </p:cNvPr>
          <p:cNvSpPr/>
          <p:nvPr/>
        </p:nvSpPr>
        <p:spPr>
          <a:xfrm>
            <a:off x="533400" y="1296196"/>
            <a:ext cx="9916886" cy="646331"/>
          </a:xfrm>
          <a:prstGeom prst="rect">
            <a:avLst/>
          </a:prstGeom>
        </p:spPr>
        <p:txBody>
          <a:bodyPr wrap="square">
            <a:spAutoFit/>
          </a:bodyPr>
          <a:lstStyle/>
          <a:p>
            <a:r>
              <a:rPr lang="en-US" b="1" dirty="0">
                <a:solidFill>
                  <a:srgbClr val="132FC2"/>
                </a:solidFill>
                <a:latin typeface="Arial" panose="020B0604020202020204" pitchFamily="34" charset="0"/>
              </a:rPr>
              <a:t>Science Objective 2: </a:t>
            </a:r>
            <a:r>
              <a:rPr lang="en-US" b="1" dirty="0"/>
              <a:t>Measure the metal content of galaxies as a function of cosmic time, tracing the rise of heavy elements, dust and organic molecules across redshift, morphology and environment.</a:t>
            </a:r>
            <a:r>
              <a:rPr lang="en-US" dirty="0"/>
              <a:t>  </a:t>
            </a:r>
          </a:p>
        </p:txBody>
      </p:sp>
    </p:spTree>
    <p:extLst>
      <p:ext uri="{BB962C8B-B14F-4D97-AF65-F5344CB8AC3E}">
        <p14:creationId xmlns:p14="http://schemas.microsoft.com/office/powerpoint/2010/main" val="85553823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B025440-A5DA-4988-9B07-B3FEE73E24FE}" type="slidenum">
              <a:rPr lang="en-US" smtClean="0"/>
              <a:t>31</a:t>
            </a:fld>
            <a:endParaRPr lang="en-US" dirty="0"/>
          </a:p>
        </p:txBody>
      </p:sp>
      <p:sp>
        <p:nvSpPr>
          <p:cNvPr id="8" name="Footer Placeholder 7"/>
          <p:cNvSpPr>
            <a:spLocks noGrp="1"/>
          </p:cNvSpPr>
          <p:nvPr>
            <p:ph type="ftr" sz="quarter" idx="11"/>
          </p:nvPr>
        </p:nvSpPr>
        <p:spPr/>
        <p:txBody>
          <a:bodyPr/>
          <a:lstStyle/>
          <a:p>
            <a:r>
              <a:rPr lang="en-US"/>
              <a:t>Goddard - ASD colloquium</a:t>
            </a:r>
          </a:p>
        </p:txBody>
      </p:sp>
      <p:cxnSp>
        <p:nvCxnSpPr>
          <p:cNvPr id="10" name="Straight Connector 9">
            <a:extLst>
              <a:ext uri="{FF2B5EF4-FFF2-40B4-BE49-F238E27FC236}">
                <a16:creationId xmlns:a16="http://schemas.microsoft.com/office/drawing/2014/main" id="{F9E5783A-4331-A044-A166-60F9C81B6628}"/>
              </a:ext>
            </a:extLst>
          </p:cNvPr>
          <p:cNvCxnSpPr/>
          <p:nvPr/>
        </p:nvCxnSpPr>
        <p:spPr>
          <a:xfrm>
            <a:off x="1524000" y="1035586"/>
            <a:ext cx="9481851" cy="0"/>
          </a:xfrm>
          <a:prstGeom prst="line">
            <a:avLst/>
          </a:prstGeom>
          <a:ln w="38100"/>
        </p:spPr>
        <p:style>
          <a:lnRef idx="3">
            <a:schemeClr val="accent5"/>
          </a:lnRef>
          <a:fillRef idx="0">
            <a:schemeClr val="accent5"/>
          </a:fillRef>
          <a:effectRef idx="2">
            <a:schemeClr val="accent5"/>
          </a:effectRef>
          <a:fontRef idx="minor">
            <a:schemeClr val="tx1"/>
          </a:fontRef>
        </p:style>
      </p:cxnSp>
      <p:sp>
        <p:nvSpPr>
          <p:cNvPr id="13" name="Date Placeholder 12">
            <a:extLst>
              <a:ext uri="{FF2B5EF4-FFF2-40B4-BE49-F238E27FC236}">
                <a16:creationId xmlns:a16="http://schemas.microsoft.com/office/drawing/2014/main" id="{0C38AE05-6E5C-2946-A346-D4F60855F6B5}"/>
              </a:ext>
            </a:extLst>
          </p:cNvPr>
          <p:cNvSpPr>
            <a:spLocks noGrp="1"/>
          </p:cNvSpPr>
          <p:nvPr>
            <p:ph type="dt" sz="half" idx="10"/>
          </p:nvPr>
        </p:nvSpPr>
        <p:spPr/>
        <p:txBody>
          <a:bodyPr/>
          <a:lstStyle/>
          <a:p>
            <a:fld id="{71E96979-8719-AF4F-BB29-C41BD11C9812}" type="datetime1">
              <a:rPr lang="en-US" smtClean="0"/>
              <a:t>10/2/18</a:t>
            </a:fld>
            <a:endParaRPr lang="en-US" dirty="0"/>
          </a:p>
        </p:txBody>
      </p:sp>
      <p:sp>
        <p:nvSpPr>
          <p:cNvPr id="12" name="Top three themes">
            <a:extLst>
              <a:ext uri="{FF2B5EF4-FFF2-40B4-BE49-F238E27FC236}">
                <a16:creationId xmlns:a16="http://schemas.microsoft.com/office/drawing/2014/main" id="{FAE852AE-3F59-5A42-8D0E-3C1F54E35666}"/>
              </a:ext>
            </a:extLst>
          </p:cNvPr>
          <p:cNvSpPr txBox="1"/>
          <p:nvPr/>
        </p:nvSpPr>
        <p:spPr>
          <a:xfrm>
            <a:off x="3345879" y="128827"/>
            <a:ext cx="7671321" cy="779499"/>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700" tIns="50700" rIns="50700" bIns="50700" anchor="ctr">
            <a:spAutoFit/>
          </a:bodyPr>
          <a:lstStyle>
            <a:lvl1pPr algn="ctr" defTabSz="1160859">
              <a:defRPr sz="8400">
                <a:solidFill>
                  <a:srgbClr val="FFFFFF"/>
                </a:solidFill>
                <a:latin typeface="Akrobat ExtraBold"/>
                <a:ea typeface="Akrobat ExtraBold"/>
                <a:cs typeface="Akrobat ExtraBold"/>
                <a:sym typeface="Akrobat ExtraBold"/>
              </a:defRPr>
            </a:lvl1pPr>
          </a:lstStyle>
          <a:p>
            <a:r>
              <a:rPr lang="en-US" sz="2200" b="1" dirty="0">
                <a:solidFill>
                  <a:srgbClr val="132FC2"/>
                </a:solidFill>
                <a:latin typeface="Calibri" panose="020F0502020204030204" pitchFamily="34" charset="0"/>
              </a:rPr>
              <a:t>How do galaxies form stars, make metals, and grow their central </a:t>
            </a:r>
          </a:p>
          <a:p>
            <a:pPr algn="l"/>
            <a:r>
              <a:rPr lang="en-US" sz="2200" b="1" dirty="0">
                <a:solidFill>
                  <a:srgbClr val="132FC2"/>
                </a:solidFill>
                <a:latin typeface="Calibri" panose="020F0502020204030204" pitchFamily="34" charset="0"/>
              </a:rPr>
              <a:t>supermassive blackholes from reionization to today?</a:t>
            </a:r>
            <a:endParaRPr sz="2200" dirty="0">
              <a:solidFill>
                <a:schemeClr val="tx1"/>
              </a:solidFill>
            </a:endParaRPr>
          </a:p>
        </p:txBody>
      </p:sp>
      <p:sp>
        <p:nvSpPr>
          <p:cNvPr id="14" name="(I) Are we alone?  OST question: How common are life bearing planets? With sensitive mid-infrared transit spectroscopy, OST will measure biosignatures, including ozone, carbon-dioxide, water, and methane in the atmospheres of Earth-sized habitable exoplanets.…">
            <a:extLst>
              <a:ext uri="{FF2B5EF4-FFF2-40B4-BE49-F238E27FC236}">
                <a16:creationId xmlns:a16="http://schemas.microsoft.com/office/drawing/2014/main" id="{04745612-C95C-9A46-BAD5-CD7533EE1549}"/>
              </a:ext>
            </a:extLst>
          </p:cNvPr>
          <p:cNvSpPr txBox="1">
            <a:spLocks/>
          </p:cNvSpPr>
          <p:nvPr/>
        </p:nvSpPr>
        <p:spPr>
          <a:xfrm>
            <a:off x="-1766742" y="668025"/>
            <a:ext cx="25567885" cy="12379950"/>
          </a:xfrm>
          <a:prstGeom prst="rect">
            <a:avLst/>
          </a:prstGeom>
        </p:spPr>
        <p:txBody>
          <a:bodyPr vert="horz" lIns="53564" tIns="53564" rIns="53564" bIns="53564"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699820" indent="-699820" defTabSz="821348">
              <a:lnSpc>
                <a:spcPct val="80000"/>
              </a:lnSpc>
              <a:spcBef>
                <a:spcPts val="6300"/>
              </a:spcBef>
              <a:buSzPct val="82000"/>
              <a:buFont typeface="Arial" panose="020B0604020202020204" pitchFamily="34" charset="0"/>
              <a:buChar char="•"/>
              <a:defRPr sz="5200">
                <a:solidFill>
                  <a:srgbClr val="FFFFFF"/>
                </a:solidFill>
              </a:defRPr>
            </a:pPr>
            <a:endParaRPr lang="en-US" sz="1200" dirty="0">
              <a:solidFill>
                <a:srgbClr val="FFFFFF"/>
              </a:solidFill>
            </a:endParaRPr>
          </a:p>
        </p:txBody>
      </p:sp>
      <p:pic>
        <p:nvPicPr>
          <p:cNvPr id="15" name="Picture 14">
            <a:extLst>
              <a:ext uri="{FF2B5EF4-FFF2-40B4-BE49-F238E27FC236}">
                <a16:creationId xmlns:a16="http://schemas.microsoft.com/office/drawing/2014/main" id="{6DDC7FC8-8485-8C46-BF3F-54B96B6D1604}"/>
              </a:ext>
            </a:extLst>
          </p:cNvPr>
          <p:cNvPicPr>
            <a:picLocks noChangeAspect="1"/>
          </p:cNvPicPr>
          <p:nvPr/>
        </p:nvPicPr>
        <p:blipFill>
          <a:blip r:embed="rId3"/>
          <a:stretch>
            <a:fillRect/>
          </a:stretch>
        </p:blipFill>
        <p:spPr>
          <a:xfrm>
            <a:off x="1914650" y="88392"/>
            <a:ext cx="1431229" cy="860368"/>
          </a:xfrm>
          <a:prstGeom prst="rect">
            <a:avLst/>
          </a:prstGeom>
        </p:spPr>
      </p:pic>
      <p:pic>
        <p:nvPicPr>
          <p:cNvPr id="2" name="Picture 1">
            <a:extLst>
              <a:ext uri="{FF2B5EF4-FFF2-40B4-BE49-F238E27FC236}">
                <a16:creationId xmlns:a16="http://schemas.microsoft.com/office/drawing/2014/main" id="{88CF9D40-281F-A244-80CA-5BE4AEC71FC3}"/>
              </a:ext>
            </a:extLst>
          </p:cNvPr>
          <p:cNvPicPr>
            <a:picLocks noChangeAspect="1"/>
          </p:cNvPicPr>
          <p:nvPr/>
        </p:nvPicPr>
        <p:blipFill>
          <a:blip r:embed="rId4"/>
          <a:stretch>
            <a:fillRect/>
          </a:stretch>
        </p:blipFill>
        <p:spPr>
          <a:xfrm>
            <a:off x="1661458" y="2040557"/>
            <a:ext cx="9014995" cy="4817444"/>
          </a:xfrm>
          <a:prstGeom prst="rect">
            <a:avLst/>
          </a:prstGeom>
        </p:spPr>
      </p:pic>
      <p:sp>
        <p:nvSpPr>
          <p:cNvPr id="16" name="Rectangle 15">
            <a:extLst>
              <a:ext uri="{FF2B5EF4-FFF2-40B4-BE49-F238E27FC236}">
                <a16:creationId xmlns:a16="http://schemas.microsoft.com/office/drawing/2014/main" id="{E36781DD-BF90-9242-A79D-0B3FA80CC75A}"/>
              </a:ext>
            </a:extLst>
          </p:cNvPr>
          <p:cNvSpPr/>
          <p:nvPr/>
        </p:nvSpPr>
        <p:spPr>
          <a:xfrm>
            <a:off x="533400" y="1296196"/>
            <a:ext cx="9916886" cy="646331"/>
          </a:xfrm>
          <a:prstGeom prst="rect">
            <a:avLst/>
          </a:prstGeom>
        </p:spPr>
        <p:txBody>
          <a:bodyPr wrap="square">
            <a:spAutoFit/>
          </a:bodyPr>
          <a:lstStyle/>
          <a:p>
            <a:r>
              <a:rPr lang="en-US" b="1" dirty="0">
                <a:solidFill>
                  <a:srgbClr val="132FC2"/>
                </a:solidFill>
                <a:latin typeface="Arial" panose="020B0604020202020204" pitchFamily="34" charset="0"/>
              </a:rPr>
              <a:t>Science Objective 2: </a:t>
            </a:r>
            <a:r>
              <a:rPr lang="en-US" b="1" dirty="0"/>
              <a:t>Measure the metal content of galaxies as a function of cosmic time, tracing the rise of heavy elements, dust and organic molecules across redshift, morphology and environment.</a:t>
            </a:r>
            <a:r>
              <a:rPr lang="en-US" dirty="0"/>
              <a:t>  </a:t>
            </a:r>
          </a:p>
        </p:txBody>
      </p:sp>
      <p:sp>
        <p:nvSpPr>
          <p:cNvPr id="17" name="Rectangle 16">
            <a:extLst>
              <a:ext uri="{FF2B5EF4-FFF2-40B4-BE49-F238E27FC236}">
                <a16:creationId xmlns:a16="http://schemas.microsoft.com/office/drawing/2014/main" id="{5B194B05-4134-B94E-904E-C83755BE2059}"/>
              </a:ext>
            </a:extLst>
          </p:cNvPr>
          <p:cNvSpPr/>
          <p:nvPr/>
        </p:nvSpPr>
        <p:spPr>
          <a:xfrm>
            <a:off x="397327" y="5495320"/>
            <a:ext cx="4561115" cy="286617"/>
          </a:xfrm>
          <a:prstGeom prst="rect">
            <a:avLst/>
          </a:prstGeom>
        </p:spPr>
        <p:txBody>
          <a:bodyPr wrap="square">
            <a:spAutoFit/>
          </a:bodyPr>
          <a:lstStyle/>
          <a:p>
            <a:pPr>
              <a:lnSpc>
                <a:spcPct val="115000"/>
              </a:lnSpc>
            </a:pPr>
            <a:endParaRPr lang="en-US" sz="1200" dirty="0">
              <a:effectLst/>
              <a:latin typeface="Arial" panose="020B0604020202020204" pitchFamily="34" charset="0"/>
              <a:ea typeface="Arial" panose="020B0604020202020204" pitchFamily="34" charset="0"/>
            </a:endParaRPr>
          </a:p>
        </p:txBody>
      </p:sp>
    </p:spTree>
    <p:extLst>
      <p:ext uri="{BB962C8B-B14F-4D97-AF65-F5344CB8AC3E}">
        <p14:creationId xmlns:p14="http://schemas.microsoft.com/office/powerpoint/2010/main" val="409443708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B025440-A5DA-4988-9B07-B3FEE73E24FE}" type="slidenum">
              <a:rPr lang="en-US" smtClean="0"/>
              <a:t>32</a:t>
            </a:fld>
            <a:endParaRPr lang="en-US"/>
          </a:p>
        </p:txBody>
      </p:sp>
      <p:sp>
        <p:nvSpPr>
          <p:cNvPr id="8" name="Footer Placeholder 7"/>
          <p:cNvSpPr>
            <a:spLocks noGrp="1"/>
          </p:cNvSpPr>
          <p:nvPr>
            <p:ph type="ftr" sz="quarter" idx="11"/>
          </p:nvPr>
        </p:nvSpPr>
        <p:spPr/>
        <p:txBody>
          <a:bodyPr/>
          <a:lstStyle/>
          <a:p>
            <a:r>
              <a:rPr lang="en-US"/>
              <a:t>Goddard - ASD colloquium</a:t>
            </a:r>
          </a:p>
        </p:txBody>
      </p:sp>
      <p:cxnSp>
        <p:nvCxnSpPr>
          <p:cNvPr id="10" name="Straight Connector 9">
            <a:extLst>
              <a:ext uri="{FF2B5EF4-FFF2-40B4-BE49-F238E27FC236}">
                <a16:creationId xmlns:a16="http://schemas.microsoft.com/office/drawing/2014/main" id="{F9E5783A-4331-A044-A166-60F9C81B6628}"/>
              </a:ext>
            </a:extLst>
          </p:cNvPr>
          <p:cNvCxnSpPr/>
          <p:nvPr/>
        </p:nvCxnSpPr>
        <p:spPr>
          <a:xfrm>
            <a:off x="1524000" y="1035586"/>
            <a:ext cx="9481851" cy="0"/>
          </a:xfrm>
          <a:prstGeom prst="line">
            <a:avLst/>
          </a:prstGeom>
          <a:ln w="38100"/>
        </p:spPr>
        <p:style>
          <a:lnRef idx="3">
            <a:schemeClr val="accent5"/>
          </a:lnRef>
          <a:fillRef idx="0">
            <a:schemeClr val="accent5"/>
          </a:fillRef>
          <a:effectRef idx="2">
            <a:schemeClr val="accent5"/>
          </a:effectRef>
          <a:fontRef idx="minor">
            <a:schemeClr val="tx1"/>
          </a:fontRef>
        </p:style>
      </p:cxnSp>
      <p:sp>
        <p:nvSpPr>
          <p:cNvPr id="13" name="Date Placeholder 12">
            <a:extLst>
              <a:ext uri="{FF2B5EF4-FFF2-40B4-BE49-F238E27FC236}">
                <a16:creationId xmlns:a16="http://schemas.microsoft.com/office/drawing/2014/main" id="{0C38AE05-6E5C-2946-A346-D4F60855F6B5}"/>
              </a:ext>
            </a:extLst>
          </p:cNvPr>
          <p:cNvSpPr>
            <a:spLocks noGrp="1"/>
          </p:cNvSpPr>
          <p:nvPr>
            <p:ph type="dt" sz="half" idx="10"/>
          </p:nvPr>
        </p:nvSpPr>
        <p:spPr/>
        <p:txBody>
          <a:bodyPr/>
          <a:lstStyle/>
          <a:p>
            <a:fld id="{5C229BAB-913F-1640-AA29-BE0CBD70D0BD}" type="datetime1">
              <a:rPr lang="en-US" smtClean="0"/>
              <a:t>10/2/18</a:t>
            </a:fld>
            <a:endParaRPr lang="en-US"/>
          </a:p>
        </p:txBody>
      </p:sp>
      <p:sp>
        <p:nvSpPr>
          <p:cNvPr id="12" name="Top three themes">
            <a:extLst>
              <a:ext uri="{FF2B5EF4-FFF2-40B4-BE49-F238E27FC236}">
                <a16:creationId xmlns:a16="http://schemas.microsoft.com/office/drawing/2014/main" id="{FAE852AE-3F59-5A42-8D0E-3C1F54E35666}"/>
              </a:ext>
            </a:extLst>
          </p:cNvPr>
          <p:cNvSpPr txBox="1"/>
          <p:nvPr/>
        </p:nvSpPr>
        <p:spPr>
          <a:xfrm>
            <a:off x="3345879" y="128827"/>
            <a:ext cx="7671321" cy="779499"/>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700" tIns="50700" rIns="50700" bIns="50700" anchor="ctr">
            <a:spAutoFit/>
          </a:bodyPr>
          <a:lstStyle>
            <a:lvl1pPr algn="ctr" defTabSz="1160859">
              <a:defRPr sz="8400">
                <a:solidFill>
                  <a:srgbClr val="FFFFFF"/>
                </a:solidFill>
                <a:latin typeface="Akrobat ExtraBold"/>
                <a:ea typeface="Akrobat ExtraBold"/>
                <a:cs typeface="Akrobat ExtraBold"/>
                <a:sym typeface="Akrobat ExtraBold"/>
              </a:defRPr>
            </a:lvl1pPr>
          </a:lstStyle>
          <a:p>
            <a:r>
              <a:rPr lang="en-US" sz="2200" b="1" dirty="0">
                <a:solidFill>
                  <a:srgbClr val="132FC2"/>
                </a:solidFill>
                <a:latin typeface="Calibri" panose="020F0502020204030204" pitchFamily="34" charset="0"/>
              </a:rPr>
              <a:t>How do galaxies form stars, make metals, and grow their central </a:t>
            </a:r>
          </a:p>
          <a:p>
            <a:pPr algn="l"/>
            <a:r>
              <a:rPr lang="en-US" sz="2200" b="1" dirty="0">
                <a:solidFill>
                  <a:srgbClr val="132FC2"/>
                </a:solidFill>
                <a:latin typeface="Calibri" panose="020F0502020204030204" pitchFamily="34" charset="0"/>
              </a:rPr>
              <a:t>supermassive blackholes from reionization to today?</a:t>
            </a:r>
            <a:endParaRPr sz="2200" dirty="0">
              <a:solidFill>
                <a:schemeClr val="tx1"/>
              </a:solidFill>
            </a:endParaRPr>
          </a:p>
        </p:txBody>
      </p:sp>
      <p:sp>
        <p:nvSpPr>
          <p:cNvPr id="14" name="(I) Are we alone?  OST question: How common are life bearing planets? With sensitive mid-infrared transit spectroscopy, OST will measure biosignatures, including ozone, carbon-dioxide, water, and methane in the atmospheres of Earth-sized habitable exoplanets.…">
            <a:extLst>
              <a:ext uri="{FF2B5EF4-FFF2-40B4-BE49-F238E27FC236}">
                <a16:creationId xmlns:a16="http://schemas.microsoft.com/office/drawing/2014/main" id="{04745612-C95C-9A46-BAD5-CD7533EE1549}"/>
              </a:ext>
            </a:extLst>
          </p:cNvPr>
          <p:cNvSpPr txBox="1">
            <a:spLocks/>
          </p:cNvSpPr>
          <p:nvPr/>
        </p:nvSpPr>
        <p:spPr>
          <a:xfrm>
            <a:off x="-1766742" y="668025"/>
            <a:ext cx="25567885" cy="12379950"/>
          </a:xfrm>
          <a:prstGeom prst="rect">
            <a:avLst/>
          </a:prstGeom>
        </p:spPr>
        <p:txBody>
          <a:bodyPr vert="horz" lIns="53564" tIns="53564" rIns="53564" bIns="53564"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699820" indent="-699820" defTabSz="821348">
              <a:lnSpc>
                <a:spcPct val="80000"/>
              </a:lnSpc>
              <a:spcBef>
                <a:spcPts val="6300"/>
              </a:spcBef>
              <a:buSzPct val="82000"/>
              <a:buFont typeface="Arial" panose="020B0604020202020204" pitchFamily="34" charset="0"/>
              <a:buChar char="•"/>
              <a:defRPr sz="5200">
                <a:solidFill>
                  <a:srgbClr val="FFFFFF"/>
                </a:solidFill>
              </a:defRPr>
            </a:pPr>
            <a:endParaRPr lang="en-US" sz="1200" dirty="0">
              <a:solidFill>
                <a:srgbClr val="FFFFFF"/>
              </a:solidFill>
            </a:endParaRPr>
          </a:p>
        </p:txBody>
      </p:sp>
      <p:pic>
        <p:nvPicPr>
          <p:cNvPr id="15" name="Picture 14">
            <a:extLst>
              <a:ext uri="{FF2B5EF4-FFF2-40B4-BE49-F238E27FC236}">
                <a16:creationId xmlns:a16="http://schemas.microsoft.com/office/drawing/2014/main" id="{6DDC7FC8-8485-8C46-BF3F-54B96B6D1604}"/>
              </a:ext>
            </a:extLst>
          </p:cNvPr>
          <p:cNvPicPr>
            <a:picLocks noChangeAspect="1"/>
          </p:cNvPicPr>
          <p:nvPr/>
        </p:nvPicPr>
        <p:blipFill>
          <a:blip r:embed="rId3"/>
          <a:stretch>
            <a:fillRect/>
          </a:stretch>
        </p:blipFill>
        <p:spPr>
          <a:xfrm>
            <a:off x="1914650" y="88392"/>
            <a:ext cx="1431229" cy="860368"/>
          </a:xfrm>
          <a:prstGeom prst="rect">
            <a:avLst/>
          </a:prstGeom>
        </p:spPr>
      </p:pic>
      <p:sp>
        <p:nvSpPr>
          <p:cNvPr id="11" name="Rectangle 10">
            <a:extLst>
              <a:ext uri="{FF2B5EF4-FFF2-40B4-BE49-F238E27FC236}">
                <a16:creationId xmlns:a16="http://schemas.microsoft.com/office/drawing/2014/main" id="{B88F60A2-DF1E-CD46-8DB1-893D32B38DF8}"/>
              </a:ext>
            </a:extLst>
          </p:cNvPr>
          <p:cNvSpPr/>
          <p:nvPr/>
        </p:nvSpPr>
        <p:spPr>
          <a:xfrm>
            <a:off x="533400" y="1296196"/>
            <a:ext cx="9916886" cy="923330"/>
          </a:xfrm>
          <a:prstGeom prst="rect">
            <a:avLst/>
          </a:prstGeom>
        </p:spPr>
        <p:txBody>
          <a:bodyPr wrap="square">
            <a:spAutoFit/>
          </a:bodyPr>
          <a:lstStyle/>
          <a:p>
            <a:r>
              <a:rPr lang="en-US" b="1" dirty="0">
                <a:solidFill>
                  <a:srgbClr val="132FC2"/>
                </a:solidFill>
                <a:latin typeface="Arial" panose="020B0604020202020204" pitchFamily="34" charset="0"/>
              </a:rPr>
              <a:t>Science Objective 3: </a:t>
            </a:r>
            <a:r>
              <a:rPr lang="en-US" b="1" dirty="0"/>
              <a:t>Determine how energetic feedback from AGN and supernovae regulate galaxy growth, quench star formation, and drive galactic ecosystems, by measuring galactic outflows as a function of SFR, AGN luminosity and redshift over the past 10 </a:t>
            </a:r>
            <a:r>
              <a:rPr lang="en-US" b="1" dirty="0" err="1"/>
              <a:t>Gyr</a:t>
            </a:r>
            <a:r>
              <a:rPr lang="en-US" b="1" dirty="0"/>
              <a:t>.</a:t>
            </a:r>
            <a:endParaRPr lang="en-US" dirty="0"/>
          </a:p>
        </p:txBody>
      </p:sp>
      <p:pic>
        <p:nvPicPr>
          <p:cNvPr id="16" name="Picture 15">
            <a:extLst>
              <a:ext uri="{FF2B5EF4-FFF2-40B4-BE49-F238E27FC236}">
                <a16:creationId xmlns:a16="http://schemas.microsoft.com/office/drawing/2014/main" id="{4F9A0FD5-094E-2E43-8140-64BEC7D29478}"/>
              </a:ext>
            </a:extLst>
          </p:cNvPr>
          <p:cNvPicPr/>
          <p:nvPr/>
        </p:nvPicPr>
        <p:blipFill>
          <a:blip r:embed="rId4">
            <a:extLst>
              <a:ext uri="{28A0092B-C50C-407E-A947-70E740481C1C}">
                <a14:useLocalDpi xmlns:a14="http://schemas.microsoft.com/office/drawing/2010/main" val="0"/>
              </a:ext>
            </a:extLst>
          </a:blip>
          <a:stretch>
            <a:fillRect/>
          </a:stretch>
        </p:blipFill>
        <p:spPr>
          <a:xfrm>
            <a:off x="2477703" y="2290996"/>
            <a:ext cx="6772175" cy="4430479"/>
          </a:xfrm>
          <a:prstGeom prst="rect">
            <a:avLst/>
          </a:prstGeom>
        </p:spPr>
      </p:pic>
    </p:spTree>
    <p:extLst>
      <p:ext uri="{BB962C8B-B14F-4D97-AF65-F5344CB8AC3E}">
        <p14:creationId xmlns:p14="http://schemas.microsoft.com/office/powerpoint/2010/main" val="236944647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B025440-A5DA-4988-9B07-B3FEE73E24FE}" type="slidenum">
              <a:rPr lang="en-US" smtClean="0"/>
              <a:t>33</a:t>
            </a:fld>
            <a:endParaRPr lang="en-US"/>
          </a:p>
        </p:txBody>
      </p:sp>
      <p:sp>
        <p:nvSpPr>
          <p:cNvPr id="8" name="Footer Placeholder 7"/>
          <p:cNvSpPr>
            <a:spLocks noGrp="1"/>
          </p:cNvSpPr>
          <p:nvPr>
            <p:ph type="ftr" sz="quarter" idx="11"/>
          </p:nvPr>
        </p:nvSpPr>
        <p:spPr/>
        <p:txBody>
          <a:bodyPr/>
          <a:lstStyle/>
          <a:p>
            <a:r>
              <a:rPr lang="en-US"/>
              <a:t>Goddard - ASD colloquium</a:t>
            </a:r>
          </a:p>
        </p:txBody>
      </p:sp>
      <p:cxnSp>
        <p:nvCxnSpPr>
          <p:cNvPr id="10" name="Straight Connector 9">
            <a:extLst>
              <a:ext uri="{FF2B5EF4-FFF2-40B4-BE49-F238E27FC236}">
                <a16:creationId xmlns:a16="http://schemas.microsoft.com/office/drawing/2014/main" id="{F9E5783A-4331-A044-A166-60F9C81B6628}"/>
              </a:ext>
            </a:extLst>
          </p:cNvPr>
          <p:cNvCxnSpPr/>
          <p:nvPr/>
        </p:nvCxnSpPr>
        <p:spPr>
          <a:xfrm>
            <a:off x="1524000" y="1035586"/>
            <a:ext cx="9481851" cy="0"/>
          </a:xfrm>
          <a:prstGeom prst="line">
            <a:avLst/>
          </a:prstGeom>
          <a:ln w="38100"/>
        </p:spPr>
        <p:style>
          <a:lnRef idx="3">
            <a:schemeClr val="accent5"/>
          </a:lnRef>
          <a:fillRef idx="0">
            <a:schemeClr val="accent5"/>
          </a:fillRef>
          <a:effectRef idx="2">
            <a:schemeClr val="accent5"/>
          </a:effectRef>
          <a:fontRef idx="minor">
            <a:schemeClr val="tx1"/>
          </a:fontRef>
        </p:style>
      </p:cxnSp>
      <p:sp>
        <p:nvSpPr>
          <p:cNvPr id="13" name="Date Placeholder 12">
            <a:extLst>
              <a:ext uri="{FF2B5EF4-FFF2-40B4-BE49-F238E27FC236}">
                <a16:creationId xmlns:a16="http://schemas.microsoft.com/office/drawing/2014/main" id="{0C38AE05-6E5C-2946-A346-D4F60855F6B5}"/>
              </a:ext>
            </a:extLst>
          </p:cNvPr>
          <p:cNvSpPr>
            <a:spLocks noGrp="1"/>
          </p:cNvSpPr>
          <p:nvPr>
            <p:ph type="dt" sz="half" idx="10"/>
          </p:nvPr>
        </p:nvSpPr>
        <p:spPr/>
        <p:txBody>
          <a:bodyPr/>
          <a:lstStyle/>
          <a:p>
            <a:fld id="{5C229BAB-913F-1640-AA29-BE0CBD70D0BD}" type="datetime1">
              <a:rPr lang="en-US" smtClean="0"/>
              <a:t>10/2/18</a:t>
            </a:fld>
            <a:endParaRPr lang="en-US"/>
          </a:p>
        </p:txBody>
      </p:sp>
      <p:sp>
        <p:nvSpPr>
          <p:cNvPr id="12" name="Top three themes">
            <a:extLst>
              <a:ext uri="{FF2B5EF4-FFF2-40B4-BE49-F238E27FC236}">
                <a16:creationId xmlns:a16="http://schemas.microsoft.com/office/drawing/2014/main" id="{FAE852AE-3F59-5A42-8D0E-3C1F54E35666}"/>
              </a:ext>
            </a:extLst>
          </p:cNvPr>
          <p:cNvSpPr txBox="1"/>
          <p:nvPr/>
        </p:nvSpPr>
        <p:spPr>
          <a:xfrm>
            <a:off x="3345879" y="128827"/>
            <a:ext cx="7671321" cy="779499"/>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700" tIns="50700" rIns="50700" bIns="50700" anchor="ctr">
            <a:spAutoFit/>
          </a:bodyPr>
          <a:lstStyle>
            <a:lvl1pPr algn="ctr" defTabSz="1160859">
              <a:defRPr sz="8400">
                <a:solidFill>
                  <a:srgbClr val="FFFFFF"/>
                </a:solidFill>
                <a:latin typeface="Akrobat ExtraBold"/>
                <a:ea typeface="Akrobat ExtraBold"/>
                <a:cs typeface="Akrobat ExtraBold"/>
                <a:sym typeface="Akrobat ExtraBold"/>
              </a:defRPr>
            </a:lvl1pPr>
          </a:lstStyle>
          <a:p>
            <a:r>
              <a:rPr lang="en-US" sz="2200" b="1" dirty="0">
                <a:solidFill>
                  <a:srgbClr val="132FC2"/>
                </a:solidFill>
                <a:latin typeface="Calibri" panose="020F0502020204030204" pitchFamily="34" charset="0"/>
              </a:rPr>
              <a:t>How do galaxies form stars, make metals, and grow their central </a:t>
            </a:r>
          </a:p>
          <a:p>
            <a:pPr algn="l"/>
            <a:r>
              <a:rPr lang="en-US" sz="2200" b="1" dirty="0">
                <a:solidFill>
                  <a:srgbClr val="132FC2"/>
                </a:solidFill>
                <a:latin typeface="Calibri" panose="020F0502020204030204" pitchFamily="34" charset="0"/>
              </a:rPr>
              <a:t>supermassive blackholes from reionization to today?</a:t>
            </a:r>
            <a:endParaRPr sz="2200" dirty="0">
              <a:solidFill>
                <a:schemeClr val="tx1"/>
              </a:solidFill>
            </a:endParaRPr>
          </a:p>
        </p:txBody>
      </p:sp>
      <p:sp>
        <p:nvSpPr>
          <p:cNvPr id="14" name="(I) Are we alone?  OST question: How common are life bearing planets? With sensitive mid-infrared transit spectroscopy, OST will measure biosignatures, including ozone, carbon-dioxide, water, and methane in the atmospheres of Earth-sized habitable exoplanets.…">
            <a:extLst>
              <a:ext uri="{FF2B5EF4-FFF2-40B4-BE49-F238E27FC236}">
                <a16:creationId xmlns:a16="http://schemas.microsoft.com/office/drawing/2014/main" id="{04745612-C95C-9A46-BAD5-CD7533EE1549}"/>
              </a:ext>
            </a:extLst>
          </p:cNvPr>
          <p:cNvSpPr txBox="1">
            <a:spLocks/>
          </p:cNvSpPr>
          <p:nvPr/>
        </p:nvSpPr>
        <p:spPr>
          <a:xfrm>
            <a:off x="-1766742" y="668025"/>
            <a:ext cx="25567885" cy="12379950"/>
          </a:xfrm>
          <a:prstGeom prst="rect">
            <a:avLst/>
          </a:prstGeom>
        </p:spPr>
        <p:txBody>
          <a:bodyPr vert="horz" lIns="53564" tIns="53564" rIns="53564" bIns="53564"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699820" indent="-699820" defTabSz="821348">
              <a:lnSpc>
                <a:spcPct val="80000"/>
              </a:lnSpc>
              <a:spcBef>
                <a:spcPts val="6300"/>
              </a:spcBef>
              <a:buSzPct val="82000"/>
              <a:buFont typeface="Arial" panose="020B0604020202020204" pitchFamily="34" charset="0"/>
              <a:buChar char="•"/>
              <a:defRPr sz="5200">
                <a:solidFill>
                  <a:srgbClr val="FFFFFF"/>
                </a:solidFill>
              </a:defRPr>
            </a:pPr>
            <a:endParaRPr lang="en-US" sz="1200" dirty="0">
              <a:solidFill>
                <a:srgbClr val="FFFFFF"/>
              </a:solidFill>
            </a:endParaRPr>
          </a:p>
        </p:txBody>
      </p:sp>
      <p:pic>
        <p:nvPicPr>
          <p:cNvPr id="15" name="Picture 14">
            <a:extLst>
              <a:ext uri="{FF2B5EF4-FFF2-40B4-BE49-F238E27FC236}">
                <a16:creationId xmlns:a16="http://schemas.microsoft.com/office/drawing/2014/main" id="{6DDC7FC8-8485-8C46-BF3F-54B96B6D1604}"/>
              </a:ext>
            </a:extLst>
          </p:cNvPr>
          <p:cNvPicPr>
            <a:picLocks noChangeAspect="1"/>
          </p:cNvPicPr>
          <p:nvPr/>
        </p:nvPicPr>
        <p:blipFill>
          <a:blip r:embed="rId3"/>
          <a:stretch>
            <a:fillRect/>
          </a:stretch>
        </p:blipFill>
        <p:spPr>
          <a:xfrm>
            <a:off x="1914650" y="88392"/>
            <a:ext cx="1431229" cy="860368"/>
          </a:xfrm>
          <a:prstGeom prst="rect">
            <a:avLst/>
          </a:prstGeom>
        </p:spPr>
      </p:pic>
      <p:sp>
        <p:nvSpPr>
          <p:cNvPr id="11" name="Rectangle 10">
            <a:extLst>
              <a:ext uri="{FF2B5EF4-FFF2-40B4-BE49-F238E27FC236}">
                <a16:creationId xmlns:a16="http://schemas.microsoft.com/office/drawing/2014/main" id="{B88F60A2-DF1E-CD46-8DB1-893D32B38DF8}"/>
              </a:ext>
            </a:extLst>
          </p:cNvPr>
          <p:cNvSpPr/>
          <p:nvPr/>
        </p:nvSpPr>
        <p:spPr>
          <a:xfrm>
            <a:off x="533400" y="1296196"/>
            <a:ext cx="9916886" cy="923330"/>
          </a:xfrm>
          <a:prstGeom prst="rect">
            <a:avLst/>
          </a:prstGeom>
        </p:spPr>
        <p:txBody>
          <a:bodyPr wrap="square">
            <a:spAutoFit/>
          </a:bodyPr>
          <a:lstStyle/>
          <a:p>
            <a:r>
              <a:rPr lang="en-US" b="1" dirty="0">
                <a:solidFill>
                  <a:srgbClr val="132FC2"/>
                </a:solidFill>
                <a:latin typeface="Arial" panose="020B0604020202020204" pitchFamily="34" charset="0"/>
              </a:rPr>
              <a:t>Science Objective 3: </a:t>
            </a:r>
            <a:r>
              <a:rPr lang="en-US" b="1" dirty="0"/>
              <a:t>Determine how energetic feedback from AGN and supernovae regulate galaxy growth, quench star formation, and drive galactic ecosystems, by measuring galactic outflows as a function of SFR, AGN luminosity and redshift over the past 10 </a:t>
            </a:r>
            <a:r>
              <a:rPr lang="en-US" b="1" dirty="0" err="1"/>
              <a:t>Gyr</a:t>
            </a:r>
            <a:r>
              <a:rPr lang="en-US" b="1" dirty="0"/>
              <a:t>.</a:t>
            </a:r>
            <a:endParaRPr lang="en-US" dirty="0"/>
          </a:p>
        </p:txBody>
      </p:sp>
      <p:pic>
        <p:nvPicPr>
          <p:cNvPr id="17" name="Picture 16">
            <a:extLst>
              <a:ext uri="{FF2B5EF4-FFF2-40B4-BE49-F238E27FC236}">
                <a16:creationId xmlns:a16="http://schemas.microsoft.com/office/drawing/2014/main" id="{AA7A337C-A942-C341-A5E8-C18B6896B2B5}"/>
              </a:ext>
            </a:extLst>
          </p:cNvPr>
          <p:cNvPicPr/>
          <p:nvPr/>
        </p:nvPicPr>
        <p:blipFill>
          <a:blip r:embed="rId4">
            <a:extLst>
              <a:ext uri="{28A0092B-C50C-407E-A947-70E740481C1C}">
                <a14:useLocalDpi xmlns:a14="http://schemas.microsoft.com/office/drawing/2010/main" val="0"/>
              </a:ext>
            </a:extLst>
          </a:blip>
          <a:stretch>
            <a:fillRect/>
          </a:stretch>
        </p:blipFill>
        <p:spPr>
          <a:xfrm>
            <a:off x="1524001" y="2250603"/>
            <a:ext cx="9829200" cy="4352327"/>
          </a:xfrm>
          <a:prstGeom prst="rect">
            <a:avLst/>
          </a:prstGeom>
        </p:spPr>
      </p:pic>
    </p:spTree>
    <p:extLst>
      <p:ext uri="{BB962C8B-B14F-4D97-AF65-F5344CB8AC3E}">
        <p14:creationId xmlns:p14="http://schemas.microsoft.com/office/powerpoint/2010/main" val="112216989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B025440-A5DA-4988-9B07-B3FEE73E24FE}" type="slidenum">
              <a:rPr lang="en-US" smtClean="0"/>
              <a:t>34</a:t>
            </a:fld>
            <a:endParaRPr lang="en-US"/>
          </a:p>
        </p:txBody>
      </p:sp>
      <p:sp>
        <p:nvSpPr>
          <p:cNvPr id="8" name="Footer Placeholder 7"/>
          <p:cNvSpPr>
            <a:spLocks noGrp="1"/>
          </p:cNvSpPr>
          <p:nvPr>
            <p:ph type="ftr" sz="quarter" idx="11"/>
          </p:nvPr>
        </p:nvSpPr>
        <p:spPr/>
        <p:txBody>
          <a:bodyPr/>
          <a:lstStyle/>
          <a:p>
            <a:r>
              <a:rPr lang="en-US"/>
              <a:t>Goddard - ASD colloquium</a:t>
            </a:r>
          </a:p>
        </p:txBody>
      </p:sp>
      <p:cxnSp>
        <p:nvCxnSpPr>
          <p:cNvPr id="10" name="Straight Connector 9">
            <a:extLst>
              <a:ext uri="{FF2B5EF4-FFF2-40B4-BE49-F238E27FC236}">
                <a16:creationId xmlns:a16="http://schemas.microsoft.com/office/drawing/2014/main" id="{F9E5783A-4331-A044-A166-60F9C81B6628}"/>
              </a:ext>
            </a:extLst>
          </p:cNvPr>
          <p:cNvCxnSpPr/>
          <p:nvPr/>
        </p:nvCxnSpPr>
        <p:spPr>
          <a:xfrm>
            <a:off x="1524000" y="1035586"/>
            <a:ext cx="9481851" cy="0"/>
          </a:xfrm>
          <a:prstGeom prst="line">
            <a:avLst/>
          </a:prstGeom>
          <a:ln w="38100"/>
        </p:spPr>
        <p:style>
          <a:lnRef idx="3">
            <a:schemeClr val="accent5"/>
          </a:lnRef>
          <a:fillRef idx="0">
            <a:schemeClr val="accent5"/>
          </a:fillRef>
          <a:effectRef idx="2">
            <a:schemeClr val="accent5"/>
          </a:effectRef>
          <a:fontRef idx="minor">
            <a:schemeClr val="tx1"/>
          </a:fontRef>
        </p:style>
      </p:cxnSp>
      <p:sp>
        <p:nvSpPr>
          <p:cNvPr id="13" name="Date Placeholder 12">
            <a:extLst>
              <a:ext uri="{FF2B5EF4-FFF2-40B4-BE49-F238E27FC236}">
                <a16:creationId xmlns:a16="http://schemas.microsoft.com/office/drawing/2014/main" id="{0C38AE05-6E5C-2946-A346-D4F60855F6B5}"/>
              </a:ext>
            </a:extLst>
          </p:cNvPr>
          <p:cNvSpPr>
            <a:spLocks noGrp="1"/>
          </p:cNvSpPr>
          <p:nvPr>
            <p:ph type="dt" sz="half" idx="10"/>
          </p:nvPr>
        </p:nvSpPr>
        <p:spPr/>
        <p:txBody>
          <a:bodyPr/>
          <a:lstStyle/>
          <a:p>
            <a:fld id="{05A29E7E-D1F5-F64A-8196-950B14BD2C39}" type="datetime1">
              <a:rPr lang="en-US" smtClean="0"/>
              <a:t>10/2/18</a:t>
            </a:fld>
            <a:endParaRPr lang="en-US"/>
          </a:p>
        </p:txBody>
      </p:sp>
      <p:sp>
        <p:nvSpPr>
          <p:cNvPr id="12" name="Top three themes">
            <a:extLst>
              <a:ext uri="{FF2B5EF4-FFF2-40B4-BE49-F238E27FC236}">
                <a16:creationId xmlns:a16="http://schemas.microsoft.com/office/drawing/2014/main" id="{FAE852AE-3F59-5A42-8D0E-3C1F54E35666}"/>
              </a:ext>
            </a:extLst>
          </p:cNvPr>
          <p:cNvSpPr txBox="1"/>
          <p:nvPr/>
        </p:nvSpPr>
        <p:spPr>
          <a:xfrm>
            <a:off x="5400930" y="248954"/>
            <a:ext cx="2721697" cy="533277"/>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700" tIns="50700" rIns="50700" bIns="50700" anchor="ctr">
            <a:spAutoFit/>
          </a:bodyPr>
          <a:lstStyle>
            <a:lvl1pPr algn="ctr" defTabSz="1160859">
              <a:defRPr sz="8400">
                <a:solidFill>
                  <a:srgbClr val="FFFFFF"/>
                </a:solidFill>
                <a:latin typeface="Akrobat ExtraBold"/>
                <a:ea typeface="Akrobat ExtraBold"/>
                <a:cs typeface="Akrobat ExtraBold"/>
                <a:sym typeface="Akrobat ExtraBold"/>
              </a:defRPr>
            </a:lvl1pPr>
          </a:lstStyle>
          <a:p>
            <a:r>
              <a:rPr lang="en-US" sz="2800" b="1" dirty="0">
                <a:solidFill>
                  <a:schemeClr val="tx1"/>
                </a:solidFill>
                <a:latin typeface="Calibri" panose="020F0502020204030204" pitchFamily="34" charset="0"/>
                <a:cs typeface="Calibri" panose="020F0502020204030204" pitchFamily="34" charset="0"/>
              </a:rPr>
              <a:t>Science Summary</a:t>
            </a:r>
            <a:endParaRPr sz="2800" b="1" dirty="0">
              <a:solidFill>
                <a:schemeClr val="tx1"/>
              </a:solidFill>
              <a:latin typeface="Calibri" panose="020F0502020204030204" pitchFamily="34" charset="0"/>
              <a:cs typeface="Calibri" panose="020F0502020204030204" pitchFamily="34" charset="0"/>
            </a:endParaRPr>
          </a:p>
        </p:txBody>
      </p:sp>
      <p:sp>
        <p:nvSpPr>
          <p:cNvPr id="14" name="(I) Are we alone?  OST question: How common are life bearing planets? With sensitive mid-infrared transit spectroscopy, OST will measure biosignatures, including ozone, carbon-dioxide, water, and methane in the atmospheres of Earth-sized habitable exoplanets.…">
            <a:extLst>
              <a:ext uri="{FF2B5EF4-FFF2-40B4-BE49-F238E27FC236}">
                <a16:creationId xmlns:a16="http://schemas.microsoft.com/office/drawing/2014/main" id="{04745612-C95C-9A46-BAD5-CD7533EE1549}"/>
              </a:ext>
            </a:extLst>
          </p:cNvPr>
          <p:cNvSpPr txBox="1">
            <a:spLocks/>
          </p:cNvSpPr>
          <p:nvPr/>
        </p:nvSpPr>
        <p:spPr>
          <a:xfrm>
            <a:off x="-1766742" y="668025"/>
            <a:ext cx="25567885" cy="12379950"/>
          </a:xfrm>
          <a:prstGeom prst="rect">
            <a:avLst/>
          </a:prstGeom>
        </p:spPr>
        <p:txBody>
          <a:bodyPr vert="horz" lIns="53564" tIns="53564" rIns="53564" bIns="53564"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699820" indent="-699820" defTabSz="821348">
              <a:lnSpc>
                <a:spcPct val="80000"/>
              </a:lnSpc>
              <a:spcBef>
                <a:spcPts val="6300"/>
              </a:spcBef>
              <a:buSzPct val="82000"/>
              <a:buFont typeface="Arial" panose="020B0604020202020204" pitchFamily="34" charset="0"/>
              <a:buChar char="•"/>
              <a:defRPr sz="5200">
                <a:solidFill>
                  <a:srgbClr val="FFFFFF"/>
                </a:solidFill>
              </a:defRPr>
            </a:pPr>
            <a:endParaRPr lang="en-US" sz="1200" dirty="0">
              <a:solidFill>
                <a:srgbClr val="FFFFFF"/>
              </a:solidFill>
            </a:endParaRPr>
          </a:p>
        </p:txBody>
      </p:sp>
      <p:sp>
        <p:nvSpPr>
          <p:cNvPr id="15" name="Rectangle 14">
            <a:extLst>
              <a:ext uri="{FF2B5EF4-FFF2-40B4-BE49-F238E27FC236}">
                <a16:creationId xmlns:a16="http://schemas.microsoft.com/office/drawing/2014/main" id="{680A804D-167D-1743-B663-92F5C6E08523}"/>
              </a:ext>
            </a:extLst>
          </p:cNvPr>
          <p:cNvSpPr/>
          <p:nvPr/>
        </p:nvSpPr>
        <p:spPr>
          <a:xfrm>
            <a:off x="1524000" y="1174734"/>
            <a:ext cx="10475552" cy="3416320"/>
          </a:xfrm>
          <a:prstGeom prst="rect">
            <a:avLst/>
          </a:prstGeom>
        </p:spPr>
        <p:txBody>
          <a:bodyPr wrap="square">
            <a:spAutoFit/>
          </a:bodyPr>
          <a:lstStyle/>
          <a:p>
            <a:endParaRPr lang="en-US" dirty="0"/>
          </a:p>
          <a:p>
            <a:pPr marL="400050" indent="-400050">
              <a:buAutoNum type="romanUcParenBoth"/>
            </a:pPr>
            <a:r>
              <a:rPr lang="en-US" dirty="0"/>
              <a:t>Are we alone? </a:t>
            </a:r>
            <a:r>
              <a:rPr lang="en-US" dirty="0">
                <a:solidFill>
                  <a:srgbClr val="C00000"/>
                </a:solidFill>
              </a:rPr>
              <a:t>OST goal: OST will assess the habitability of nearby exoplanets and search for signs of life. </a:t>
            </a:r>
          </a:p>
          <a:p>
            <a:endParaRPr lang="en-US" dirty="0"/>
          </a:p>
          <a:p>
            <a:endParaRPr lang="en-US" dirty="0"/>
          </a:p>
          <a:p>
            <a:endParaRPr lang="en-US" dirty="0"/>
          </a:p>
          <a:p>
            <a:r>
              <a:rPr lang="en-US" dirty="0"/>
              <a:t>(II) How did we get here? </a:t>
            </a:r>
            <a:r>
              <a:rPr lang="en-US" dirty="0">
                <a:solidFill>
                  <a:srgbClr val="C00000"/>
                </a:solidFill>
              </a:rPr>
              <a:t>OST question: How do the conditions for habitability develop during the process of planet formation? </a:t>
            </a:r>
            <a:endParaRPr lang="en-US" i="1" dirty="0">
              <a:solidFill>
                <a:srgbClr val="C00000"/>
              </a:solidFill>
            </a:endParaRPr>
          </a:p>
          <a:p>
            <a:endParaRPr lang="en-US" dirty="0"/>
          </a:p>
          <a:p>
            <a:endParaRPr lang="en-US" dirty="0"/>
          </a:p>
          <a:p>
            <a:endParaRPr lang="en-US" dirty="0"/>
          </a:p>
          <a:p>
            <a:r>
              <a:rPr lang="en-US" dirty="0"/>
              <a:t>(III) How does the Universe work? </a:t>
            </a:r>
            <a:r>
              <a:rPr lang="en-US" dirty="0">
                <a:solidFill>
                  <a:srgbClr val="C00000"/>
                </a:solidFill>
              </a:rPr>
              <a:t>OST question: How do galaxies form stars, make metals, and grow their central supermassive blackholes from reionization to today? </a:t>
            </a:r>
            <a:endParaRPr lang="en-US" i="1" dirty="0">
              <a:solidFill>
                <a:srgbClr val="C00000"/>
              </a:solidFill>
            </a:endParaRPr>
          </a:p>
        </p:txBody>
      </p:sp>
      <p:pic>
        <p:nvPicPr>
          <p:cNvPr id="18" name="Picture 17">
            <a:extLst>
              <a:ext uri="{FF2B5EF4-FFF2-40B4-BE49-F238E27FC236}">
                <a16:creationId xmlns:a16="http://schemas.microsoft.com/office/drawing/2014/main" id="{13F40ED1-D861-2143-BDFE-6A2F98EE5FB9}"/>
              </a:ext>
            </a:extLst>
          </p:cNvPr>
          <p:cNvPicPr>
            <a:picLocks noChangeAspect="1"/>
          </p:cNvPicPr>
          <p:nvPr/>
        </p:nvPicPr>
        <p:blipFill>
          <a:blip r:embed="rId3"/>
          <a:stretch>
            <a:fillRect/>
          </a:stretch>
        </p:blipFill>
        <p:spPr>
          <a:xfrm>
            <a:off x="38341" y="1497092"/>
            <a:ext cx="1431229" cy="906445"/>
          </a:xfrm>
          <a:prstGeom prst="rect">
            <a:avLst/>
          </a:prstGeom>
        </p:spPr>
      </p:pic>
      <p:pic>
        <p:nvPicPr>
          <p:cNvPr id="19" name="Picture 18">
            <a:extLst>
              <a:ext uri="{FF2B5EF4-FFF2-40B4-BE49-F238E27FC236}">
                <a16:creationId xmlns:a16="http://schemas.microsoft.com/office/drawing/2014/main" id="{304F75DD-4CE4-B84F-B6BE-38F8E288A464}"/>
              </a:ext>
            </a:extLst>
          </p:cNvPr>
          <p:cNvPicPr>
            <a:picLocks noChangeAspect="1"/>
          </p:cNvPicPr>
          <p:nvPr/>
        </p:nvPicPr>
        <p:blipFill>
          <a:blip r:embed="rId4"/>
          <a:stretch>
            <a:fillRect/>
          </a:stretch>
        </p:blipFill>
        <p:spPr>
          <a:xfrm>
            <a:off x="38341" y="2595199"/>
            <a:ext cx="1431229" cy="884085"/>
          </a:xfrm>
          <a:prstGeom prst="rect">
            <a:avLst/>
          </a:prstGeom>
        </p:spPr>
      </p:pic>
      <p:pic>
        <p:nvPicPr>
          <p:cNvPr id="21" name="Picture 20">
            <a:extLst>
              <a:ext uri="{FF2B5EF4-FFF2-40B4-BE49-F238E27FC236}">
                <a16:creationId xmlns:a16="http://schemas.microsoft.com/office/drawing/2014/main" id="{7B797D8E-2DDF-324E-8392-B2A4952E25AD}"/>
              </a:ext>
            </a:extLst>
          </p:cNvPr>
          <p:cNvPicPr>
            <a:picLocks noChangeAspect="1"/>
          </p:cNvPicPr>
          <p:nvPr/>
        </p:nvPicPr>
        <p:blipFill>
          <a:blip r:embed="rId5"/>
          <a:stretch>
            <a:fillRect/>
          </a:stretch>
        </p:blipFill>
        <p:spPr>
          <a:xfrm>
            <a:off x="38341" y="3793897"/>
            <a:ext cx="1431229" cy="860368"/>
          </a:xfrm>
          <a:prstGeom prst="rect">
            <a:avLst/>
          </a:prstGeom>
        </p:spPr>
      </p:pic>
    </p:spTree>
    <p:extLst>
      <p:ext uri="{BB962C8B-B14F-4D97-AF65-F5344CB8AC3E}">
        <p14:creationId xmlns:p14="http://schemas.microsoft.com/office/powerpoint/2010/main" val="357060205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075A73-064F-8542-8625-A2547B1696A9}"/>
              </a:ext>
            </a:extLst>
          </p:cNvPr>
          <p:cNvSpPr>
            <a:spLocks noGrp="1"/>
          </p:cNvSpPr>
          <p:nvPr>
            <p:ph type="title"/>
          </p:nvPr>
        </p:nvSpPr>
        <p:spPr/>
        <p:txBody>
          <a:bodyPr/>
          <a:lstStyle/>
          <a:p>
            <a:r>
              <a:rPr lang="en-US" dirty="0"/>
              <a:t>Backup</a:t>
            </a:r>
          </a:p>
        </p:txBody>
      </p:sp>
      <p:sp>
        <p:nvSpPr>
          <p:cNvPr id="3" name="Content Placeholder 2">
            <a:extLst>
              <a:ext uri="{FF2B5EF4-FFF2-40B4-BE49-F238E27FC236}">
                <a16:creationId xmlns:a16="http://schemas.microsoft.com/office/drawing/2014/main" id="{6D182A0F-46D4-EB48-867D-9DE695933FE3}"/>
              </a:ext>
            </a:extLst>
          </p:cNvPr>
          <p:cNvSpPr>
            <a:spLocks noGrp="1"/>
          </p:cNvSpPr>
          <p:nvPr>
            <p:ph idx="1"/>
          </p:nvPr>
        </p:nvSpPr>
        <p:spPr/>
        <p:txBody>
          <a:bodyPr/>
          <a:lstStyle/>
          <a:p>
            <a:endParaRPr lang="en-US"/>
          </a:p>
        </p:txBody>
      </p:sp>
      <p:sp>
        <p:nvSpPr>
          <p:cNvPr id="4" name="Date Placeholder 3">
            <a:extLst>
              <a:ext uri="{FF2B5EF4-FFF2-40B4-BE49-F238E27FC236}">
                <a16:creationId xmlns:a16="http://schemas.microsoft.com/office/drawing/2014/main" id="{9AEB408E-00E2-6546-B2D0-266D5CAAB1E4}"/>
              </a:ext>
            </a:extLst>
          </p:cNvPr>
          <p:cNvSpPr>
            <a:spLocks noGrp="1"/>
          </p:cNvSpPr>
          <p:nvPr>
            <p:ph type="dt" sz="half" idx="10"/>
          </p:nvPr>
        </p:nvSpPr>
        <p:spPr/>
        <p:txBody>
          <a:bodyPr/>
          <a:lstStyle/>
          <a:p>
            <a:fld id="{6C810F68-5085-A645-87A4-953FA48C4692}" type="datetime1">
              <a:rPr lang="en-US" smtClean="0"/>
              <a:t>10/2/18</a:t>
            </a:fld>
            <a:endParaRPr lang="en-US"/>
          </a:p>
        </p:txBody>
      </p:sp>
      <p:sp>
        <p:nvSpPr>
          <p:cNvPr id="5" name="Footer Placeholder 4">
            <a:extLst>
              <a:ext uri="{FF2B5EF4-FFF2-40B4-BE49-F238E27FC236}">
                <a16:creationId xmlns:a16="http://schemas.microsoft.com/office/drawing/2014/main" id="{294D3E76-BA23-C44F-B900-08B2ABDDB9F5}"/>
              </a:ext>
            </a:extLst>
          </p:cNvPr>
          <p:cNvSpPr>
            <a:spLocks noGrp="1"/>
          </p:cNvSpPr>
          <p:nvPr>
            <p:ph type="ftr" sz="quarter" idx="11"/>
          </p:nvPr>
        </p:nvSpPr>
        <p:spPr/>
        <p:txBody>
          <a:bodyPr/>
          <a:lstStyle/>
          <a:p>
            <a:r>
              <a:rPr lang="en-US"/>
              <a:t>Goddard - ASD colloquium</a:t>
            </a:r>
          </a:p>
        </p:txBody>
      </p:sp>
      <p:sp>
        <p:nvSpPr>
          <p:cNvPr id="6" name="Slide Number Placeholder 5">
            <a:extLst>
              <a:ext uri="{FF2B5EF4-FFF2-40B4-BE49-F238E27FC236}">
                <a16:creationId xmlns:a16="http://schemas.microsoft.com/office/drawing/2014/main" id="{4CF9EE63-8B58-0B40-A2B9-7BA9488727BD}"/>
              </a:ext>
            </a:extLst>
          </p:cNvPr>
          <p:cNvSpPr>
            <a:spLocks noGrp="1"/>
          </p:cNvSpPr>
          <p:nvPr>
            <p:ph type="sldNum" sz="quarter" idx="12"/>
          </p:nvPr>
        </p:nvSpPr>
        <p:spPr/>
        <p:txBody>
          <a:bodyPr/>
          <a:lstStyle/>
          <a:p>
            <a:fld id="{9B025440-A5DA-4988-9B07-B3FEE73E24FE}" type="slidenum">
              <a:rPr lang="en-US" smtClean="0"/>
              <a:t>35</a:t>
            </a:fld>
            <a:endParaRPr lang="en-US"/>
          </a:p>
        </p:txBody>
      </p:sp>
    </p:spTree>
    <p:extLst>
      <p:ext uri="{BB962C8B-B14F-4D97-AF65-F5344CB8AC3E}">
        <p14:creationId xmlns:p14="http://schemas.microsoft.com/office/powerpoint/2010/main" val="173774663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Science Overlap: OST vs JWST</a:t>
            </a:r>
          </a:p>
        </p:txBody>
      </p:sp>
      <p:sp>
        <p:nvSpPr>
          <p:cNvPr id="5" name="Text Placeholder 4"/>
          <p:cNvSpPr>
            <a:spLocks noGrp="1"/>
          </p:cNvSpPr>
          <p:nvPr>
            <p:ph type="body" idx="1"/>
          </p:nvPr>
        </p:nvSpPr>
        <p:spPr>
          <a:xfrm>
            <a:off x="1158240" y="1309555"/>
            <a:ext cx="4848226" cy="639762"/>
          </a:xfrm>
        </p:spPr>
        <p:txBody>
          <a:bodyPr/>
          <a:lstStyle/>
          <a:p>
            <a:pPr algn="ctr"/>
            <a:r>
              <a:rPr lang="en-US" dirty="0"/>
              <a:t>Transmission Spectrum</a:t>
            </a:r>
          </a:p>
        </p:txBody>
      </p:sp>
      <p:sp>
        <p:nvSpPr>
          <p:cNvPr id="7" name="Text Placeholder 6"/>
          <p:cNvSpPr>
            <a:spLocks noGrp="1"/>
          </p:cNvSpPr>
          <p:nvPr>
            <p:ph type="body" sz="quarter" idx="3"/>
          </p:nvPr>
        </p:nvSpPr>
        <p:spPr>
          <a:xfrm>
            <a:off x="6183632" y="1309555"/>
            <a:ext cx="4850130" cy="639762"/>
          </a:xfrm>
        </p:spPr>
        <p:txBody>
          <a:bodyPr/>
          <a:lstStyle/>
          <a:p>
            <a:pPr algn="ctr"/>
            <a:r>
              <a:rPr lang="en-US" dirty="0"/>
              <a:t>Emission Spectrum</a:t>
            </a:r>
          </a:p>
        </p:txBody>
      </p:sp>
      <p:pic>
        <p:nvPicPr>
          <p:cNvPr id="10" name="Content Placeholder 9"/>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6179970" y="2248063"/>
            <a:ext cx="5039976" cy="3232049"/>
          </a:xfrm>
        </p:spPr>
      </p:pic>
      <p:pic>
        <p:nvPicPr>
          <p:cNvPr id="12" name="Image" descr="Image">
            <a:extLst>
              <a:ext uri="{FF2B5EF4-FFF2-40B4-BE49-F238E27FC236}">
                <a16:creationId xmlns:a16="http://schemas.microsoft.com/office/drawing/2014/main" id="{CA122CCA-FFE5-8D48-90FB-5AC393767836}"/>
              </a:ext>
            </a:extLst>
          </p:cNvPr>
          <p:cNvPicPr>
            <a:picLocks noChangeAspect="1"/>
          </p:cNvPicPr>
          <p:nvPr/>
        </p:nvPicPr>
        <p:blipFill>
          <a:blip r:embed="rId4">
            <a:extLst/>
          </a:blip>
          <a:srcRect l="5509" t="8913" r="7667" b="2546"/>
          <a:stretch>
            <a:fillRect/>
          </a:stretch>
        </p:blipFill>
        <p:spPr>
          <a:xfrm>
            <a:off x="945739" y="2248062"/>
            <a:ext cx="5150261" cy="3232049"/>
          </a:xfrm>
          <a:prstGeom prst="rect">
            <a:avLst/>
          </a:prstGeom>
          <a:ln w="25400">
            <a:miter lim="400000"/>
          </a:ln>
        </p:spPr>
      </p:pic>
      <p:sp>
        <p:nvSpPr>
          <p:cNvPr id="13" name="Optimistic 30 ppm noise floor for MIRI/LRS, 5ppm noise floor for MISC">
            <a:extLst>
              <a:ext uri="{FF2B5EF4-FFF2-40B4-BE49-F238E27FC236}">
                <a16:creationId xmlns:a16="http://schemas.microsoft.com/office/drawing/2014/main" id="{A720FD35-BE59-D84A-A06F-C6D5B9F07B42}"/>
              </a:ext>
            </a:extLst>
          </p:cNvPr>
          <p:cNvSpPr txBox="1"/>
          <p:nvPr/>
        </p:nvSpPr>
        <p:spPr>
          <a:xfrm>
            <a:off x="6414866" y="5616075"/>
            <a:ext cx="4864921" cy="683264"/>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20" tIns="45720" rIns="45720" bIns="45720" anchor="ctr">
            <a:spAutoFit/>
          </a:bodyPr>
          <a:lstStyle/>
          <a:p>
            <a:pPr algn="r">
              <a:defRPr sz="4000">
                <a:solidFill>
                  <a:srgbClr val="FFFFFF"/>
                </a:solidFill>
              </a:defRPr>
            </a:pPr>
            <a:r>
              <a:rPr sz="1920" dirty="0"/>
              <a:t>Optimistic 30 ppm noise floor for MIRI/LRS, </a:t>
            </a:r>
            <a:endParaRPr lang="en-US" sz="1920" dirty="0"/>
          </a:p>
          <a:p>
            <a:pPr algn="r">
              <a:defRPr sz="4000">
                <a:solidFill>
                  <a:srgbClr val="FFFFFF"/>
                </a:solidFill>
              </a:defRPr>
            </a:pPr>
            <a:r>
              <a:rPr sz="1920" dirty="0"/>
              <a:t>5ppm noise floor for MISC</a:t>
            </a:r>
          </a:p>
        </p:txBody>
      </p:sp>
      <p:sp>
        <p:nvSpPr>
          <p:cNvPr id="2" name="Date Placeholder 1">
            <a:extLst>
              <a:ext uri="{FF2B5EF4-FFF2-40B4-BE49-F238E27FC236}">
                <a16:creationId xmlns:a16="http://schemas.microsoft.com/office/drawing/2014/main" id="{7DBDE3AF-5EFC-FE44-BA9D-688E2F47D098}"/>
              </a:ext>
            </a:extLst>
          </p:cNvPr>
          <p:cNvSpPr>
            <a:spLocks noGrp="1"/>
          </p:cNvSpPr>
          <p:nvPr>
            <p:ph type="dt" sz="half" idx="10"/>
          </p:nvPr>
        </p:nvSpPr>
        <p:spPr/>
        <p:txBody>
          <a:bodyPr/>
          <a:lstStyle/>
          <a:p>
            <a:fld id="{2165C9FC-B958-5A40-AB83-78A900C328B7}" type="datetime1">
              <a:rPr lang="en-US" smtClean="0"/>
              <a:t>10/2/18</a:t>
            </a:fld>
            <a:endParaRPr lang="en-US"/>
          </a:p>
        </p:txBody>
      </p:sp>
      <p:sp>
        <p:nvSpPr>
          <p:cNvPr id="3" name="Footer Placeholder 2">
            <a:extLst>
              <a:ext uri="{FF2B5EF4-FFF2-40B4-BE49-F238E27FC236}">
                <a16:creationId xmlns:a16="http://schemas.microsoft.com/office/drawing/2014/main" id="{2C004D79-44FA-784A-815E-03CA20BB42BA}"/>
              </a:ext>
            </a:extLst>
          </p:cNvPr>
          <p:cNvSpPr>
            <a:spLocks noGrp="1"/>
          </p:cNvSpPr>
          <p:nvPr>
            <p:ph type="ftr" sz="quarter" idx="11"/>
          </p:nvPr>
        </p:nvSpPr>
        <p:spPr/>
        <p:txBody>
          <a:bodyPr/>
          <a:lstStyle/>
          <a:p>
            <a:r>
              <a:rPr lang="en-US"/>
              <a:t>Goddard - ASD colloquium</a:t>
            </a:r>
          </a:p>
        </p:txBody>
      </p:sp>
      <p:sp>
        <p:nvSpPr>
          <p:cNvPr id="6" name="Slide Number Placeholder 5">
            <a:extLst>
              <a:ext uri="{FF2B5EF4-FFF2-40B4-BE49-F238E27FC236}">
                <a16:creationId xmlns:a16="http://schemas.microsoft.com/office/drawing/2014/main" id="{8B26B705-FD18-D246-9E9F-6E37F439E342}"/>
              </a:ext>
            </a:extLst>
          </p:cNvPr>
          <p:cNvSpPr>
            <a:spLocks noGrp="1"/>
          </p:cNvSpPr>
          <p:nvPr>
            <p:ph type="sldNum" sz="quarter" idx="12"/>
          </p:nvPr>
        </p:nvSpPr>
        <p:spPr/>
        <p:txBody>
          <a:bodyPr/>
          <a:lstStyle/>
          <a:p>
            <a:fld id="{9B025440-A5DA-4988-9B07-B3FEE73E24FE}" type="slidenum">
              <a:rPr lang="en-US" smtClean="0"/>
              <a:t>36</a:t>
            </a:fld>
            <a:endParaRPr lang="en-US"/>
          </a:p>
        </p:txBody>
      </p:sp>
    </p:spTree>
    <p:extLst>
      <p:ext uri="{BB962C8B-B14F-4D97-AF65-F5344CB8AC3E}">
        <p14:creationId xmlns:p14="http://schemas.microsoft.com/office/powerpoint/2010/main" val="3736634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004C62-1B9D-7C49-9AC6-D44B22F95FF9}"/>
              </a:ext>
            </a:extLst>
          </p:cNvPr>
          <p:cNvSpPr>
            <a:spLocks noGrp="1"/>
          </p:cNvSpPr>
          <p:nvPr>
            <p:ph type="title"/>
          </p:nvPr>
        </p:nvSpPr>
        <p:spPr/>
        <p:txBody>
          <a:bodyPr/>
          <a:lstStyle/>
          <a:p>
            <a:r>
              <a:rPr lang="en-US" dirty="0"/>
              <a:t>Why Transiting Exoplanets?</a:t>
            </a:r>
          </a:p>
        </p:txBody>
      </p:sp>
      <p:sp>
        <p:nvSpPr>
          <p:cNvPr id="4" name="Content Placeholder 3">
            <a:extLst>
              <a:ext uri="{FF2B5EF4-FFF2-40B4-BE49-F238E27FC236}">
                <a16:creationId xmlns:a16="http://schemas.microsoft.com/office/drawing/2014/main" id="{DAE6E01A-D755-4248-B2B5-5B1C708CDCD1}"/>
              </a:ext>
            </a:extLst>
          </p:cNvPr>
          <p:cNvSpPr>
            <a:spLocks noGrp="1"/>
          </p:cNvSpPr>
          <p:nvPr>
            <p:ph sz="half" idx="1"/>
          </p:nvPr>
        </p:nvSpPr>
        <p:spPr>
          <a:xfrm>
            <a:off x="1158240" y="1600200"/>
            <a:ext cx="4846320" cy="4983480"/>
          </a:xfrm>
        </p:spPr>
        <p:txBody>
          <a:bodyPr>
            <a:normAutofit fontScale="92500" lnSpcReduction="10000"/>
          </a:bodyPr>
          <a:lstStyle/>
          <a:p>
            <a:r>
              <a:rPr lang="en-US" dirty="0"/>
              <a:t>Precisely determined </a:t>
            </a:r>
            <a:r>
              <a:rPr lang="en-US" dirty="0">
                <a:solidFill>
                  <a:srgbClr val="C00000"/>
                </a:solidFill>
              </a:rPr>
              <a:t>masses</a:t>
            </a:r>
            <a:r>
              <a:rPr lang="en-US" dirty="0"/>
              <a:t> and </a:t>
            </a:r>
            <a:r>
              <a:rPr lang="en-US" dirty="0">
                <a:solidFill>
                  <a:srgbClr val="C00000"/>
                </a:solidFill>
              </a:rPr>
              <a:t>radii</a:t>
            </a:r>
          </a:p>
          <a:p>
            <a:pPr lvl="1"/>
            <a:r>
              <a:rPr lang="en-US" dirty="0"/>
              <a:t>Masses from RV instruments (more later)</a:t>
            </a:r>
          </a:p>
          <a:p>
            <a:pPr lvl="1"/>
            <a:r>
              <a:rPr lang="en-US" dirty="0"/>
              <a:t>Stellar (and planetary) radii to ~5% with GAIA </a:t>
            </a:r>
          </a:p>
          <a:p>
            <a:endParaRPr lang="en-US" dirty="0"/>
          </a:p>
          <a:p>
            <a:r>
              <a:rPr lang="en-US" dirty="0"/>
              <a:t>Bulk densities for planetary classification </a:t>
            </a:r>
            <a:r>
              <a:rPr lang="en-US" dirty="0">
                <a:solidFill>
                  <a:srgbClr val="C00000"/>
                </a:solidFill>
              </a:rPr>
              <a:t>before</a:t>
            </a:r>
            <a:r>
              <a:rPr lang="en-US" dirty="0"/>
              <a:t> atmospheric characterization </a:t>
            </a:r>
          </a:p>
          <a:p>
            <a:endParaRPr lang="en-US" dirty="0"/>
          </a:p>
          <a:p>
            <a:r>
              <a:rPr lang="en-US" dirty="0"/>
              <a:t>Target rocky planets known to have </a:t>
            </a:r>
            <a:r>
              <a:rPr lang="en-US" dirty="0">
                <a:solidFill>
                  <a:srgbClr val="C00000"/>
                </a:solidFill>
              </a:rPr>
              <a:t>volatile-rich atmospheres</a:t>
            </a:r>
          </a:p>
          <a:p>
            <a:endParaRPr lang="en-US" dirty="0"/>
          </a:p>
        </p:txBody>
      </p:sp>
      <p:pic>
        <p:nvPicPr>
          <p:cNvPr id="7" name="Content Placeholder 6">
            <a:extLst>
              <a:ext uri="{FF2B5EF4-FFF2-40B4-BE49-F238E27FC236}">
                <a16:creationId xmlns:a16="http://schemas.microsoft.com/office/drawing/2014/main" id="{7ABC35D7-8E3A-8447-AC34-7DBDFE33F812}"/>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004560" y="1566760"/>
            <a:ext cx="5504045" cy="4709148"/>
          </a:xfrm>
        </p:spPr>
      </p:pic>
      <p:sp>
        <p:nvSpPr>
          <p:cNvPr id="8" name="TextBox 7">
            <a:extLst>
              <a:ext uri="{FF2B5EF4-FFF2-40B4-BE49-F238E27FC236}">
                <a16:creationId xmlns:a16="http://schemas.microsoft.com/office/drawing/2014/main" id="{308118BD-30D9-644A-9971-88EF99978E77}"/>
              </a:ext>
            </a:extLst>
          </p:cNvPr>
          <p:cNvSpPr txBox="1"/>
          <p:nvPr/>
        </p:nvSpPr>
        <p:spPr>
          <a:xfrm>
            <a:off x="6303568" y="1599403"/>
            <a:ext cx="1893467" cy="424732"/>
          </a:xfrm>
          <a:prstGeom prst="rect">
            <a:avLst/>
          </a:prstGeom>
          <a:noFill/>
        </p:spPr>
        <p:txBody>
          <a:bodyPr wrap="none" rtlCol="0">
            <a:spAutoFit/>
          </a:bodyPr>
          <a:lstStyle/>
          <a:p>
            <a:r>
              <a:rPr lang="en-US" sz="2160" dirty="0">
                <a:solidFill>
                  <a:schemeClr val="bg1"/>
                </a:solidFill>
              </a:rPr>
              <a:t>Grimm+ (2018)</a:t>
            </a:r>
          </a:p>
        </p:txBody>
      </p:sp>
      <p:sp>
        <p:nvSpPr>
          <p:cNvPr id="3" name="Date Placeholder 2">
            <a:extLst>
              <a:ext uri="{FF2B5EF4-FFF2-40B4-BE49-F238E27FC236}">
                <a16:creationId xmlns:a16="http://schemas.microsoft.com/office/drawing/2014/main" id="{A1A2E68D-9CEB-7948-A56A-A9536D15B0D5}"/>
              </a:ext>
            </a:extLst>
          </p:cNvPr>
          <p:cNvSpPr>
            <a:spLocks noGrp="1"/>
          </p:cNvSpPr>
          <p:nvPr>
            <p:ph type="dt" sz="half" idx="10"/>
          </p:nvPr>
        </p:nvSpPr>
        <p:spPr/>
        <p:txBody>
          <a:bodyPr/>
          <a:lstStyle/>
          <a:p>
            <a:fld id="{FCE66901-1255-0541-B2BF-70245B943A38}" type="datetime1">
              <a:rPr lang="en-US" smtClean="0"/>
              <a:t>10/2/18</a:t>
            </a:fld>
            <a:endParaRPr lang="en-US"/>
          </a:p>
        </p:txBody>
      </p:sp>
      <p:sp>
        <p:nvSpPr>
          <p:cNvPr id="5" name="Footer Placeholder 4">
            <a:extLst>
              <a:ext uri="{FF2B5EF4-FFF2-40B4-BE49-F238E27FC236}">
                <a16:creationId xmlns:a16="http://schemas.microsoft.com/office/drawing/2014/main" id="{EE1D3172-26F9-6743-B3DC-3119A26B400C}"/>
              </a:ext>
            </a:extLst>
          </p:cNvPr>
          <p:cNvSpPr>
            <a:spLocks noGrp="1"/>
          </p:cNvSpPr>
          <p:nvPr>
            <p:ph type="ftr" sz="quarter" idx="11"/>
          </p:nvPr>
        </p:nvSpPr>
        <p:spPr/>
        <p:txBody>
          <a:bodyPr/>
          <a:lstStyle/>
          <a:p>
            <a:r>
              <a:rPr lang="en-US"/>
              <a:t>Goddard - ASD colloquium</a:t>
            </a:r>
          </a:p>
        </p:txBody>
      </p:sp>
      <p:sp>
        <p:nvSpPr>
          <p:cNvPr id="6" name="Slide Number Placeholder 5">
            <a:extLst>
              <a:ext uri="{FF2B5EF4-FFF2-40B4-BE49-F238E27FC236}">
                <a16:creationId xmlns:a16="http://schemas.microsoft.com/office/drawing/2014/main" id="{88948DB7-A146-B44A-ABF8-0DB0A98AC20F}"/>
              </a:ext>
            </a:extLst>
          </p:cNvPr>
          <p:cNvSpPr>
            <a:spLocks noGrp="1"/>
          </p:cNvSpPr>
          <p:nvPr>
            <p:ph type="sldNum" sz="quarter" idx="12"/>
          </p:nvPr>
        </p:nvSpPr>
        <p:spPr/>
        <p:txBody>
          <a:bodyPr/>
          <a:lstStyle/>
          <a:p>
            <a:fld id="{9B025440-A5DA-4988-9B07-B3FEE73E24FE}" type="slidenum">
              <a:rPr lang="en-US" smtClean="0"/>
              <a:t>37</a:t>
            </a:fld>
            <a:endParaRPr lang="en-US"/>
          </a:p>
        </p:txBody>
      </p:sp>
    </p:spTree>
    <p:extLst>
      <p:ext uri="{BB962C8B-B14F-4D97-AF65-F5344CB8AC3E}">
        <p14:creationId xmlns:p14="http://schemas.microsoft.com/office/powerpoint/2010/main" val="19888692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RECONS-Stars.jpg">
            <a:extLst>
              <a:ext uri="{FF2B5EF4-FFF2-40B4-BE49-F238E27FC236}">
                <a16:creationId xmlns:a16="http://schemas.microsoft.com/office/drawing/2014/main" id="{73C10AFD-C1AD-9642-8BF2-8ED1B26752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14267" y="747457"/>
            <a:ext cx="5968133" cy="5956654"/>
          </a:xfrm>
          <a:prstGeom prst="rect">
            <a:avLst/>
          </a:prstGeom>
        </p:spPr>
      </p:pic>
      <p:sp>
        <p:nvSpPr>
          <p:cNvPr id="2" name="Title 1">
            <a:extLst>
              <a:ext uri="{FF2B5EF4-FFF2-40B4-BE49-F238E27FC236}">
                <a16:creationId xmlns:a16="http://schemas.microsoft.com/office/drawing/2014/main" id="{1069A0BA-8442-0646-A1CF-D1B9DE48FEF9}"/>
              </a:ext>
            </a:extLst>
          </p:cNvPr>
          <p:cNvSpPr>
            <a:spLocks noGrp="1"/>
          </p:cNvSpPr>
          <p:nvPr>
            <p:ph type="title"/>
          </p:nvPr>
        </p:nvSpPr>
        <p:spPr/>
        <p:txBody>
          <a:bodyPr/>
          <a:lstStyle/>
          <a:p>
            <a:r>
              <a:rPr lang="en-US" dirty="0"/>
              <a:t>Why M Dwarfs?</a:t>
            </a:r>
          </a:p>
        </p:txBody>
      </p:sp>
      <p:sp>
        <p:nvSpPr>
          <p:cNvPr id="3" name="Content Placeholder 2">
            <a:extLst>
              <a:ext uri="{FF2B5EF4-FFF2-40B4-BE49-F238E27FC236}">
                <a16:creationId xmlns:a16="http://schemas.microsoft.com/office/drawing/2014/main" id="{F952597A-6908-3544-AA04-17C33A79D20D}"/>
              </a:ext>
            </a:extLst>
          </p:cNvPr>
          <p:cNvSpPr>
            <a:spLocks noGrp="1"/>
          </p:cNvSpPr>
          <p:nvPr>
            <p:ph sz="half" idx="1"/>
          </p:nvPr>
        </p:nvSpPr>
        <p:spPr>
          <a:xfrm>
            <a:off x="1158240" y="1600200"/>
            <a:ext cx="4846320" cy="4525963"/>
          </a:xfrm>
        </p:spPr>
        <p:txBody>
          <a:bodyPr>
            <a:normAutofit fontScale="77500" lnSpcReduction="20000"/>
          </a:bodyPr>
          <a:lstStyle/>
          <a:p>
            <a:r>
              <a:rPr lang="en-US" dirty="0"/>
              <a:t>M dwarfs are </a:t>
            </a:r>
            <a:r>
              <a:rPr lang="en-US" dirty="0">
                <a:solidFill>
                  <a:srgbClr val="FFC000"/>
                </a:solidFill>
              </a:rPr>
              <a:t>common</a:t>
            </a:r>
          </a:p>
          <a:p>
            <a:pPr lvl="1"/>
            <a:r>
              <a:rPr lang="en-US" dirty="0"/>
              <a:t>75% of stars within 15 pc are M dwarfs</a:t>
            </a:r>
          </a:p>
          <a:p>
            <a:endParaRPr lang="en-US" dirty="0"/>
          </a:p>
          <a:p>
            <a:r>
              <a:rPr lang="en-US" dirty="0"/>
              <a:t>Rocky planets are </a:t>
            </a:r>
            <a:r>
              <a:rPr lang="en-US" dirty="0">
                <a:solidFill>
                  <a:srgbClr val="FFC000"/>
                </a:solidFill>
              </a:rPr>
              <a:t>common</a:t>
            </a:r>
          </a:p>
          <a:p>
            <a:pPr lvl="1"/>
            <a:r>
              <a:rPr lang="en-US" dirty="0"/>
              <a:t>Expect to detect about a dozen HZ exoplanets transiting mid-to-late M dwarfs within 15 pc</a:t>
            </a:r>
          </a:p>
          <a:p>
            <a:pPr lvl="1"/>
            <a:r>
              <a:rPr lang="en-US" dirty="0"/>
              <a:t>Four such planets are already known (TRAPPIST-1d,e,f and LHS-1140b) </a:t>
            </a:r>
          </a:p>
          <a:p>
            <a:endParaRPr lang="en-US" dirty="0"/>
          </a:p>
          <a:p>
            <a:r>
              <a:rPr lang="en-US" dirty="0"/>
              <a:t>Advantages of small (rocky) planets transiting M dwarf stars </a:t>
            </a:r>
          </a:p>
          <a:p>
            <a:pPr lvl="1"/>
            <a:r>
              <a:rPr lang="en-US" dirty="0">
                <a:solidFill>
                  <a:srgbClr val="FFC000"/>
                </a:solidFill>
              </a:rPr>
              <a:t>Larger transit depths</a:t>
            </a:r>
          </a:p>
          <a:p>
            <a:pPr lvl="1"/>
            <a:r>
              <a:rPr lang="en-US" dirty="0">
                <a:solidFill>
                  <a:srgbClr val="FFC000"/>
                </a:solidFill>
              </a:rPr>
              <a:t>Closer habitable zones (5 – 100 days)</a:t>
            </a:r>
          </a:p>
          <a:p>
            <a:pPr lvl="1"/>
            <a:r>
              <a:rPr lang="en-US" dirty="0">
                <a:solidFill>
                  <a:srgbClr val="FFC000"/>
                </a:solidFill>
              </a:rPr>
              <a:t>Increased transit probability in HZ </a:t>
            </a:r>
          </a:p>
          <a:p>
            <a:endParaRPr lang="en-US" dirty="0"/>
          </a:p>
        </p:txBody>
      </p:sp>
      <p:sp>
        <p:nvSpPr>
          <p:cNvPr id="9" name="TextBox 8">
            <a:extLst>
              <a:ext uri="{FF2B5EF4-FFF2-40B4-BE49-F238E27FC236}">
                <a16:creationId xmlns:a16="http://schemas.microsoft.com/office/drawing/2014/main" id="{D9191980-1281-3A4D-8F7C-8E1DC6FADE83}"/>
              </a:ext>
            </a:extLst>
          </p:cNvPr>
          <p:cNvSpPr txBox="1"/>
          <p:nvPr/>
        </p:nvSpPr>
        <p:spPr>
          <a:xfrm>
            <a:off x="8498128" y="6025288"/>
            <a:ext cx="2949334" cy="424732"/>
          </a:xfrm>
          <a:prstGeom prst="rect">
            <a:avLst/>
          </a:prstGeom>
          <a:noFill/>
        </p:spPr>
        <p:txBody>
          <a:bodyPr wrap="none" rtlCol="0">
            <a:spAutoFit/>
          </a:bodyPr>
          <a:lstStyle/>
          <a:p>
            <a:r>
              <a:rPr lang="en-US" sz="2160" dirty="0"/>
              <a:t>T. Henry, RECONS Survey</a:t>
            </a:r>
          </a:p>
        </p:txBody>
      </p:sp>
      <p:sp>
        <p:nvSpPr>
          <p:cNvPr id="4" name="Date Placeholder 3">
            <a:extLst>
              <a:ext uri="{FF2B5EF4-FFF2-40B4-BE49-F238E27FC236}">
                <a16:creationId xmlns:a16="http://schemas.microsoft.com/office/drawing/2014/main" id="{08DF44B1-6414-2340-9C5B-49F6CC3E7728}"/>
              </a:ext>
            </a:extLst>
          </p:cNvPr>
          <p:cNvSpPr>
            <a:spLocks noGrp="1"/>
          </p:cNvSpPr>
          <p:nvPr>
            <p:ph type="dt" sz="half" idx="10"/>
          </p:nvPr>
        </p:nvSpPr>
        <p:spPr/>
        <p:txBody>
          <a:bodyPr/>
          <a:lstStyle/>
          <a:p>
            <a:fld id="{2FF0DD4B-FB1C-4C44-8126-B8C265FF61E1}" type="datetime1">
              <a:rPr lang="en-US" smtClean="0"/>
              <a:t>10/2/18</a:t>
            </a:fld>
            <a:endParaRPr lang="en-US"/>
          </a:p>
        </p:txBody>
      </p:sp>
      <p:sp>
        <p:nvSpPr>
          <p:cNvPr id="6" name="Footer Placeholder 5">
            <a:extLst>
              <a:ext uri="{FF2B5EF4-FFF2-40B4-BE49-F238E27FC236}">
                <a16:creationId xmlns:a16="http://schemas.microsoft.com/office/drawing/2014/main" id="{FA646233-5F47-0541-A75C-79D94E67BC39}"/>
              </a:ext>
            </a:extLst>
          </p:cNvPr>
          <p:cNvSpPr>
            <a:spLocks noGrp="1"/>
          </p:cNvSpPr>
          <p:nvPr>
            <p:ph type="ftr" sz="quarter" idx="11"/>
          </p:nvPr>
        </p:nvSpPr>
        <p:spPr/>
        <p:txBody>
          <a:bodyPr/>
          <a:lstStyle/>
          <a:p>
            <a:r>
              <a:rPr lang="en-US"/>
              <a:t>Goddard - ASD colloquium</a:t>
            </a:r>
          </a:p>
        </p:txBody>
      </p:sp>
      <p:sp>
        <p:nvSpPr>
          <p:cNvPr id="7" name="Slide Number Placeholder 6">
            <a:extLst>
              <a:ext uri="{FF2B5EF4-FFF2-40B4-BE49-F238E27FC236}">
                <a16:creationId xmlns:a16="http://schemas.microsoft.com/office/drawing/2014/main" id="{5DB22AF9-0196-7C47-B81F-E1942AB0816F}"/>
              </a:ext>
            </a:extLst>
          </p:cNvPr>
          <p:cNvSpPr>
            <a:spLocks noGrp="1"/>
          </p:cNvSpPr>
          <p:nvPr>
            <p:ph type="sldNum" sz="quarter" idx="12"/>
          </p:nvPr>
        </p:nvSpPr>
        <p:spPr/>
        <p:txBody>
          <a:bodyPr/>
          <a:lstStyle/>
          <a:p>
            <a:fld id="{9B025440-A5DA-4988-9B07-B3FEE73E24FE}" type="slidenum">
              <a:rPr lang="en-US" smtClean="0"/>
              <a:t>38</a:t>
            </a:fld>
            <a:endParaRPr lang="en-US"/>
          </a:p>
        </p:txBody>
      </p:sp>
    </p:spTree>
    <p:extLst>
      <p:ext uri="{BB962C8B-B14F-4D97-AF65-F5344CB8AC3E}">
        <p14:creationId xmlns:p14="http://schemas.microsoft.com/office/powerpoint/2010/main" val="3444039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96073-1A58-0E4B-A92E-8074FF1CCA8A}"/>
              </a:ext>
            </a:extLst>
          </p:cNvPr>
          <p:cNvSpPr>
            <a:spLocks noGrp="1"/>
          </p:cNvSpPr>
          <p:nvPr>
            <p:ph type="title"/>
          </p:nvPr>
        </p:nvSpPr>
        <p:spPr/>
        <p:txBody>
          <a:bodyPr/>
          <a:lstStyle/>
          <a:p>
            <a:r>
              <a:rPr lang="en-US" dirty="0"/>
              <a:t>Predicted Yields</a:t>
            </a:r>
          </a:p>
        </p:txBody>
      </p:sp>
      <p:sp>
        <p:nvSpPr>
          <p:cNvPr id="13" name="Content Placeholder 12">
            <a:extLst>
              <a:ext uri="{FF2B5EF4-FFF2-40B4-BE49-F238E27FC236}">
                <a16:creationId xmlns:a16="http://schemas.microsoft.com/office/drawing/2014/main" id="{79F2D053-860E-3E44-BEDC-440797D2483C}"/>
              </a:ext>
            </a:extLst>
          </p:cNvPr>
          <p:cNvSpPr>
            <a:spLocks noGrp="1"/>
          </p:cNvSpPr>
          <p:nvPr>
            <p:ph idx="1"/>
          </p:nvPr>
        </p:nvSpPr>
        <p:spPr>
          <a:xfrm>
            <a:off x="1076671" y="1260047"/>
            <a:ext cx="5895371" cy="3571229"/>
          </a:xfrm>
        </p:spPr>
        <p:txBody>
          <a:bodyPr>
            <a:normAutofit fontScale="77500" lnSpcReduction="20000"/>
          </a:bodyPr>
          <a:lstStyle/>
          <a:p>
            <a:r>
              <a:rPr lang="en-US" dirty="0"/>
              <a:t>TESS is not ideal for late M dwarfs</a:t>
            </a:r>
          </a:p>
          <a:p>
            <a:endParaRPr lang="en-US" dirty="0"/>
          </a:p>
          <a:p>
            <a:r>
              <a:rPr lang="en-US" dirty="0"/>
              <a:t>SPECULOOS will observe ~1200 M7-L3</a:t>
            </a:r>
          </a:p>
          <a:p>
            <a:endParaRPr lang="en-US" dirty="0"/>
          </a:p>
          <a:p>
            <a:r>
              <a:rPr lang="en-US" dirty="0" err="1"/>
              <a:t>Delrez</a:t>
            </a:r>
            <a:r>
              <a:rPr lang="en-US" dirty="0"/>
              <a:t>+ (2018) estimate </a:t>
            </a:r>
            <a:r>
              <a:rPr lang="en-US" dirty="0">
                <a:solidFill>
                  <a:srgbClr val="C00000"/>
                </a:solidFill>
              </a:rPr>
              <a:t>14±5 HZ planets</a:t>
            </a:r>
          </a:p>
          <a:p>
            <a:pPr lvl="1"/>
            <a:r>
              <a:rPr lang="en-US" dirty="0"/>
              <a:t>1-3 systems within 10 pc (brighter than TRAPPIST-1)</a:t>
            </a:r>
          </a:p>
          <a:p>
            <a:endParaRPr lang="en-US" dirty="0"/>
          </a:p>
          <a:p>
            <a:r>
              <a:rPr lang="en-US" dirty="0" err="1"/>
              <a:t>MEarth+TESS+SPECULOOS+Others</a:t>
            </a:r>
            <a:r>
              <a:rPr lang="en-US" dirty="0"/>
              <a:t> will yield </a:t>
            </a:r>
            <a:r>
              <a:rPr lang="en-US" dirty="0">
                <a:solidFill>
                  <a:srgbClr val="C00000"/>
                </a:solidFill>
              </a:rPr>
              <a:t>≳dozen temperate terrestrial planets around mid/late M dwarfs within 15 pc</a:t>
            </a:r>
          </a:p>
          <a:p>
            <a:endParaRPr lang="en-US" dirty="0"/>
          </a:p>
          <a:p>
            <a:endParaRPr lang="en-US" dirty="0"/>
          </a:p>
        </p:txBody>
      </p:sp>
      <p:pic>
        <p:nvPicPr>
          <p:cNvPr id="6" name="Picture 5">
            <a:extLst>
              <a:ext uri="{FF2B5EF4-FFF2-40B4-BE49-F238E27FC236}">
                <a16:creationId xmlns:a16="http://schemas.microsoft.com/office/drawing/2014/main" id="{3616FF5C-A0F5-CE45-862C-45021F636197}"/>
              </a:ext>
            </a:extLst>
          </p:cNvPr>
          <p:cNvPicPr>
            <a:picLocks noChangeAspect="1"/>
          </p:cNvPicPr>
          <p:nvPr/>
        </p:nvPicPr>
        <p:blipFill rotWithShape="1">
          <a:blip r:embed="rId3">
            <a:extLst>
              <a:ext uri="{28A0092B-C50C-407E-A947-70E740481C1C}">
                <a14:useLocalDpi xmlns:a14="http://schemas.microsoft.com/office/drawing/2010/main" val="0"/>
              </a:ext>
            </a:extLst>
          </a:blip>
          <a:srcRect t="49909" r="1197" b="2923"/>
          <a:stretch/>
        </p:blipFill>
        <p:spPr>
          <a:xfrm>
            <a:off x="1479395" y="4831276"/>
            <a:ext cx="9259973" cy="1886788"/>
          </a:xfrm>
          <a:prstGeom prst="rect">
            <a:avLst/>
          </a:prstGeom>
        </p:spPr>
      </p:pic>
      <p:pic>
        <p:nvPicPr>
          <p:cNvPr id="9" name="Image" descr="Image">
            <a:extLst>
              <a:ext uri="{FF2B5EF4-FFF2-40B4-BE49-F238E27FC236}">
                <a16:creationId xmlns:a16="http://schemas.microsoft.com/office/drawing/2014/main" id="{F1B9E2BD-7F18-3649-8B6D-FF7B68456658}"/>
              </a:ext>
            </a:extLst>
          </p:cNvPr>
          <p:cNvPicPr>
            <a:picLocks noChangeAspect="1"/>
          </p:cNvPicPr>
          <p:nvPr/>
        </p:nvPicPr>
        <p:blipFill>
          <a:blip r:embed="rId4">
            <a:extLst/>
          </a:blip>
          <a:stretch>
            <a:fillRect/>
          </a:stretch>
        </p:blipFill>
        <p:spPr>
          <a:xfrm>
            <a:off x="7053611" y="1260047"/>
            <a:ext cx="4382874" cy="1198442"/>
          </a:xfrm>
          <a:prstGeom prst="rect">
            <a:avLst/>
          </a:prstGeom>
          <a:ln w="12700">
            <a:miter lim="400000"/>
          </a:ln>
        </p:spPr>
      </p:pic>
      <p:pic>
        <p:nvPicPr>
          <p:cNvPr id="10" name="Screen Shot 2018-03-03 at 11.28.29 AM.png" descr="Screen Shot 2018-03-03 at 11.28.29 AM.png">
            <a:extLst>
              <a:ext uri="{FF2B5EF4-FFF2-40B4-BE49-F238E27FC236}">
                <a16:creationId xmlns:a16="http://schemas.microsoft.com/office/drawing/2014/main" id="{4913B035-1E41-FC4F-8E26-03234B5DD5A0}"/>
              </a:ext>
            </a:extLst>
          </p:cNvPr>
          <p:cNvPicPr>
            <a:picLocks noChangeAspect="1"/>
          </p:cNvPicPr>
          <p:nvPr/>
        </p:nvPicPr>
        <p:blipFill>
          <a:blip r:embed="rId5">
            <a:extLst/>
          </a:blip>
          <a:stretch>
            <a:fillRect/>
          </a:stretch>
        </p:blipFill>
        <p:spPr>
          <a:xfrm>
            <a:off x="7053611" y="2458490"/>
            <a:ext cx="4382874" cy="2250388"/>
          </a:xfrm>
          <a:prstGeom prst="rect">
            <a:avLst/>
          </a:prstGeom>
          <a:ln w="12700">
            <a:miter lim="400000"/>
          </a:ln>
        </p:spPr>
      </p:pic>
      <p:sp>
        <p:nvSpPr>
          <p:cNvPr id="3" name="Date Placeholder 2">
            <a:extLst>
              <a:ext uri="{FF2B5EF4-FFF2-40B4-BE49-F238E27FC236}">
                <a16:creationId xmlns:a16="http://schemas.microsoft.com/office/drawing/2014/main" id="{F37DCF7B-C993-5A42-9105-15B9EE64ABEC}"/>
              </a:ext>
            </a:extLst>
          </p:cNvPr>
          <p:cNvSpPr>
            <a:spLocks noGrp="1"/>
          </p:cNvSpPr>
          <p:nvPr>
            <p:ph type="dt" sz="half" idx="10"/>
          </p:nvPr>
        </p:nvSpPr>
        <p:spPr/>
        <p:txBody>
          <a:bodyPr/>
          <a:lstStyle/>
          <a:p>
            <a:fld id="{A48485D9-B485-7046-BAE6-E48BBF094166}" type="datetime1">
              <a:rPr lang="en-US" smtClean="0"/>
              <a:t>10/2/18</a:t>
            </a:fld>
            <a:endParaRPr lang="en-US"/>
          </a:p>
        </p:txBody>
      </p:sp>
      <p:sp>
        <p:nvSpPr>
          <p:cNvPr id="4" name="Footer Placeholder 3">
            <a:extLst>
              <a:ext uri="{FF2B5EF4-FFF2-40B4-BE49-F238E27FC236}">
                <a16:creationId xmlns:a16="http://schemas.microsoft.com/office/drawing/2014/main" id="{D53F825F-B73F-F04B-AB3D-359BD772BDEE}"/>
              </a:ext>
            </a:extLst>
          </p:cNvPr>
          <p:cNvSpPr>
            <a:spLocks noGrp="1"/>
          </p:cNvSpPr>
          <p:nvPr>
            <p:ph type="ftr" sz="quarter" idx="11"/>
          </p:nvPr>
        </p:nvSpPr>
        <p:spPr/>
        <p:txBody>
          <a:bodyPr/>
          <a:lstStyle/>
          <a:p>
            <a:r>
              <a:rPr lang="en-US"/>
              <a:t>Goddard - ASD colloquium</a:t>
            </a:r>
          </a:p>
        </p:txBody>
      </p:sp>
      <p:sp>
        <p:nvSpPr>
          <p:cNvPr id="5" name="Slide Number Placeholder 4">
            <a:extLst>
              <a:ext uri="{FF2B5EF4-FFF2-40B4-BE49-F238E27FC236}">
                <a16:creationId xmlns:a16="http://schemas.microsoft.com/office/drawing/2014/main" id="{FEAAE00D-2E3C-F34F-93AE-95A9E841947D}"/>
              </a:ext>
            </a:extLst>
          </p:cNvPr>
          <p:cNvSpPr>
            <a:spLocks noGrp="1"/>
          </p:cNvSpPr>
          <p:nvPr>
            <p:ph type="sldNum" sz="quarter" idx="12"/>
          </p:nvPr>
        </p:nvSpPr>
        <p:spPr/>
        <p:txBody>
          <a:bodyPr/>
          <a:lstStyle/>
          <a:p>
            <a:fld id="{9B025440-A5DA-4988-9B07-B3FEE73E24FE}" type="slidenum">
              <a:rPr lang="en-US" smtClean="0"/>
              <a:t>39</a:t>
            </a:fld>
            <a:endParaRPr lang="en-US"/>
          </a:p>
        </p:txBody>
      </p:sp>
    </p:spTree>
    <p:extLst>
      <p:ext uri="{BB962C8B-B14F-4D97-AF65-F5344CB8AC3E}">
        <p14:creationId xmlns:p14="http://schemas.microsoft.com/office/powerpoint/2010/main" val="3767026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B025440-A5DA-4988-9B07-B3FEE73E24FE}" type="slidenum">
              <a:rPr lang="en-US" smtClean="0"/>
              <a:t>4</a:t>
            </a:fld>
            <a:endParaRPr lang="en-US"/>
          </a:p>
        </p:txBody>
      </p:sp>
      <p:sp>
        <p:nvSpPr>
          <p:cNvPr id="8" name="Footer Placeholder 7"/>
          <p:cNvSpPr>
            <a:spLocks noGrp="1"/>
          </p:cNvSpPr>
          <p:nvPr>
            <p:ph type="ftr" sz="quarter" idx="11"/>
          </p:nvPr>
        </p:nvSpPr>
        <p:spPr/>
        <p:txBody>
          <a:bodyPr/>
          <a:lstStyle/>
          <a:p>
            <a:r>
              <a:rPr lang="en-US"/>
              <a:t>Goddard - ASD colloquium</a:t>
            </a:r>
          </a:p>
        </p:txBody>
      </p:sp>
      <p:cxnSp>
        <p:nvCxnSpPr>
          <p:cNvPr id="10" name="Straight Connector 9">
            <a:extLst>
              <a:ext uri="{FF2B5EF4-FFF2-40B4-BE49-F238E27FC236}">
                <a16:creationId xmlns:a16="http://schemas.microsoft.com/office/drawing/2014/main" id="{F9E5783A-4331-A044-A166-60F9C81B6628}"/>
              </a:ext>
            </a:extLst>
          </p:cNvPr>
          <p:cNvCxnSpPr/>
          <p:nvPr/>
        </p:nvCxnSpPr>
        <p:spPr>
          <a:xfrm>
            <a:off x="1524000" y="1035586"/>
            <a:ext cx="9481851" cy="0"/>
          </a:xfrm>
          <a:prstGeom prst="line">
            <a:avLst/>
          </a:prstGeom>
          <a:ln w="38100"/>
        </p:spPr>
        <p:style>
          <a:lnRef idx="3">
            <a:schemeClr val="accent5"/>
          </a:lnRef>
          <a:fillRef idx="0">
            <a:schemeClr val="accent5"/>
          </a:fillRef>
          <a:effectRef idx="2">
            <a:schemeClr val="accent5"/>
          </a:effectRef>
          <a:fontRef idx="minor">
            <a:schemeClr val="tx1"/>
          </a:fontRef>
        </p:style>
      </p:cxnSp>
      <p:sp>
        <p:nvSpPr>
          <p:cNvPr id="13" name="Date Placeholder 12">
            <a:extLst>
              <a:ext uri="{FF2B5EF4-FFF2-40B4-BE49-F238E27FC236}">
                <a16:creationId xmlns:a16="http://schemas.microsoft.com/office/drawing/2014/main" id="{0C38AE05-6E5C-2946-A346-D4F60855F6B5}"/>
              </a:ext>
            </a:extLst>
          </p:cNvPr>
          <p:cNvSpPr>
            <a:spLocks noGrp="1"/>
          </p:cNvSpPr>
          <p:nvPr>
            <p:ph type="dt" sz="half" idx="10"/>
          </p:nvPr>
        </p:nvSpPr>
        <p:spPr/>
        <p:txBody>
          <a:bodyPr/>
          <a:lstStyle/>
          <a:p>
            <a:fld id="{05A29E7E-D1F5-F64A-8196-950B14BD2C39}" type="datetime1">
              <a:rPr lang="en-US" smtClean="0"/>
              <a:t>10/2/18</a:t>
            </a:fld>
            <a:endParaRPr lang="en-US"/>
          </a:p>
        </p:txBody>
      </p:sp>
      <p:sp>
        <p:nvSpPr>
          <p:cNvPr id="12" name="Top three themes">
            <a:extLst>
              <a:ext uri="{FF2B5EF4-FFF2-40B4-BE49-F238E27FC236}">
                <a16:creationId xmlns:a16="http://schemas.microsoft.com/office/drawing/2014/main" id="{FAE852AE-3F59-5A42-8D0E-3C1F54E35666}"/>
              </a:ext>
            </a:extLst>
          </p:cNvPr>
          <p:cNvSpPr txBox="1"/>
          <p:nvPr/>
        </p:nvSpPr>
        <p:spPr>
          <a:xfrm>
            <a:off x="4831765" y="248954"/>
            <a:ext cx="3860022" cy="533277"/>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700" tIns="50700" rIns="50700" bIns="50700" anchor="ctr">
            <a:spAutoFit/>
          </a:bodyPr>
          <a:lstStyle>
            <a:lvl1pPr algn="ctr" defTabSz="1160859">
              <a:defRPr sz="8400">
                <a:solidFill>
                  <a:srgbClr val="FFFFFF"/>
                </a:solidFill>
                <a:latin typeface="Akrobat ExtraBold"/>
                <a:ea typeface="Akrobat ExtraBold"/>
                <a:cs typeface="Akrobat ExtraBold"/>
                <a:sym typeface="Akrobat ExtraBold"/>
              </a:defRPr>
            </a:lvl1pPr>
          </a:lstStyle>
          <a:p>
            <a:r>
              <a:rPr sz="2800" b="1" dirty="0">
                <a:solidFill>
                  <a:schemeClr val="tx1"/>
                </a:solidFill>
                <a:latin typeface="Calibri" panose="020F0502020204030204" pitchFamily="34" charset="0"/>
                <a:cs typeface="Calibri" panose="020F0502020204030204" pitchFamily="34" charset="0"/>
              </a:rPr>
              <a:t>Top three themes              </a:t>
            </a:r>
          </a:p>
        </p:txBody>
      </p:sp>
      <p:sp>
        <p:nvSpPr>
          <p:cNvPr id="14" name="(I) Are we alone?  OST question: How common are life bearing planets? With sensitive mid-infrared transit spectroscopy, OST will measure biosignatures, including ozone, carbon-dioxide, water, and methane in the atmospheres of Earth-sized habitable exoplanets.…">
            <a:extLst>
              <a:ext uri="{FF2B5EF4-FFF2-40B4-BE49-F238E27FC236}">
                <a16:creationId xmlns:a16="http://schemas.microsoft.com/office/drawing/2014/main" id="{04745612-C95C-9A46-BAD5-CD7533EE1549}"/>
              </a:ext>
            </a:extLst>
          </p:cNvPr>
          <p:cNvSpPr txBox="1">
            <a:spLocks/>
          </p:cNvSpPr>
          <p:nvPr/>
        </p:nvSpPr>
        <p:spPr>
          <a:xfrm>
            <a:off x="-1766742" y="668025"/>
            <a:ext cx="25567885" cy="12379950"/>
          </a:xfrm>
          <a:prstGeom prst="rect">
            <a:avLst/>
          </a:prstGeom>
        </p:spPr>
        <p:txBody>
          <a:bodyPr vert="horz" lIns="53564" tIns="53564" rIns="53564" bIns="53564"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699820" indent="-699820" defTabSz="821348">
              <a:lnSpc>
                <a:spcPct val="80000"/>
              </a:lnSpc>
              <a:spcBef>
                <a:spcPts val="6300"/>
              </a:spcBef>
              <a:buSzPct val="82000"/>
              <a:buFont typeface="Arial" panose="020B0604020202020204" pitchFamily="34" charset="0"/>
              <a:buChar char="•"/>
              <a:defRPr sz="5200">
                <a:solidFill>
                  <a:srgbClr val="FFFFFF"/>
                </a:solidFill>
              </a:defRPr>
            </a:pPr>
            <a:endParaRPr lang="en-US" sz="1200" dirty="0">
              <a:solidFill>
                <a:srgbClr val="FFFFFF"/>
              </a:solidFill>
            </a:endParaRPr>
          </a:p>
        </p:txBody>
      </p:sp>
      <p:sp>
        <p:nvSpPr>
          <p:cNvPr id="15" name="Rectangle 14">
            <a:extLst>
              <a:ext uri="{FF2B5EF4-FFF2-40B4-BE49-F238E27FC236}">
                <a16:creationId xmlns:a16="http://schemas.microsoft.com/office/drawing/2014/main" id="{680A804D-167D-1743-B663-92F5C6E08523}"/>
              </a:ext>
            </a:extLst>
          </p:cNvPr>
          <p:cNvSpPr/>
          <p:nvPr/>
        </p:nvSpPr>
        <p:spPr>
          <a:xfrm>
            <a:off x="1524000" y="1174734"/>
            <a:ext cx="10475552" cy="3416320"/>
          </a:xfrm>
          <a:prstGeom prst="rect">
            <a:avLst/>
          </a:prstGeom>
        </p:spPr>
        <p:txBody>
          <a:bodyPr wrap="square">
            <a:spAutoFit/>
          </a:bodyPr>
          <a:lstStyle/>
          <a:p>
            <a:endParaRPr lang="en-US" dirty="0"/>
          </a:p>
          <a:p>
            <a:pPr marL="400050" indent="-400050">
              <a:buAutoNum type="romanUcParenBoth"/>
            </a:pPr>
            <a:r>
              <a:rPr lang="en-US" dirty="0"/>
              <a:t>Are we alone? </a:t>
            </a:r>
            <a:r>
              <a:rPr lang="en-US" dirty="0">
                <a:solidFill>
                  <a:srgbClr val="C00000"/>
                </a:solidFill>
              </a:rPr>
              <a:t>OST goal: OST will assess the habitability of nearby exoplanets and search for signs of life. </a:t>
            </a:r>
          </a:p>
          <a:p>
            <a:endParaRPr lang="en-US" dirty="0"/>
          </a:p>
          <a:p>
            <a:endParaRPr lang="en-US" dirty="0"/>
          </a:p>
          <a:p>
            <a:endParaRPr lang="en-US" dirty="0"/>
          </a:p>
          <a:p>
            <a:r>
              <a:rPr lang="en-US" dirty="0"/>
              <a:t>(II) How did we get here? </a:t>
            </a:r>
            <a:r>
              <a:rPr lang="en-US" dirty="0">
                <a:solidFill>
                  <a:srgbClr val="C00000"/>
                </a:solidFill>
              </a:rPr>
              <a:t>OST question: How do the conditions for habitability develop during the process of planet formation? </a:t>
            </a:r>
            <a:endParaRPr lang="en-US" i="1" dirty="0">
              <a:solidFill>
                <a:srgbClr val="C00000"/>
              </a:solidFill>
            </a:endParaRPr>
          </a:p>
          <a:p>
            <a:endParaRPr lang="en-US" dirty="0"/>
          </a:p>
          <a:p>
            <a:endParaRPr lang="en-US" dirty="0"/>
          </a:p>
          <a:p>
            <a:endParaRPr lang="en-US" dirty="0"/>
          </a:p>
          <a:p>
            <a:r>
              <a:rPr lang="en-US" dirty="0"/>
              <a:t>(III) How does the Universe work? </a:t>
            </a:r>
            <a:r>
              <a:rPr lang="en-US" dirty="0">
                <a:solidFill>
                  <a:srgbClr val="C00000"/>
                </a:solidFill>
              </a:rPr>
              <a:t>OST question: How do galaxies form stars, make metals, and grow their central supermassive blackholes from reionization to today? </a:t>
            </a:r>
            <a:endParaRPr lang="en-US" i="1" dirty="0">
              <a:solidFill>
                <a:srgbClr val="C00000"/>
              </a:solidFill>
            </a:endParaRPr>
          </a:p>
        </p:txBody>
      </p:sp>
      <p:sp>
        <p:nvSpPr>
          <p:cNvPr id="16" name="Rectangle 15">
            <a:extLst>
              <a:ext uri="{FF2B5EF4-FFF2-40B4-BE49-F238E27FC236}">
                <a16:creationId xmlns:a16="http://schemas.microsoft.com/office/drawing/2014/main" id="{7A6F7406-8A4B-4C41-AD30-BCABFC5D7D6A}"/>
              </a:ext>
            </a:extLst>
          </p:cNvPr>
          <p:cNvSpPr/>
          <p:nvPr/>
        </p:nvSpPr>
        <p:spPr>
          <a:xfrm>
            <a:off x="4169228" y="5431098"/>
            <a:ext cx="8882743" cy="646331"/>
          </a:xfrm>
          <a:prstGeom prst="rect">
            <a:avLst/>
          </a:prstGeom>
        </p:spPr>
        <p:txBody>
          <a:bodyPr wrap="square">
            <a:spAutoFit/>
          </a:bodyPr>
          <a:lstStyle/>
          <a:p>
            <a:r>
              <a:rPr lang="en-US" dirty="0">
                <a:solidFill>
                  <a:srgbClr val="7030A0"/>
                </a:solidFill>
              </a:rPr>
              <a:t>OST level-0 goals map to 2013 NASA Astrophysics Roadmap top-level goals</a:t>
            </a:r>
          </a:p>
          <a:p>
            <a:r>
              <a:rPr lang="en-US" dirty="0">
                <a:solidFill>
                  <a:srgbClr val="7030A0"/>
                </a:solidFill>
              </a:rPr>
              <a:t>(I): Exo-Planets; (II) Cosmic Origins; (III) Cosmic </a:t>
            </a:r>
            <a:r>
              <a:rPr lang="en-US" dirty="0" err="1">
                <a:solidFill>
                  <a:srgbClr val="7030A0"/>
                </a:solidFill>
              </a:rPr>
              <a:t>Origins+Physics</a:t>
            </a:r>
            <a:r>
              <a:rPr lang="en-US" dirty="0">
                <a:solidFill>
                  <a:srgbClr val="7030A0"/>
                </a:solidFill>
              </a:rPr>
              <a:t> of Cosmos</a:t>
            </a:r>
          </a:p>
        </p:txBody>
      </p:sp>
      <p:pic>
        <p:nvPicPr>
          <p:cNvPr id="17" name="Picture 16">
            <a:extLst>
              <a:ext uri="{FF2B5EF4-FFF2-40B4-BE49-F238E27FC236}">
                <a16:creationId xmlns:a16="http://schemas.microsoft.com/office/drawing/2014/main" id="{356591B6-CF02-524B-9074-CC43373A8D18}"/>
              </a:ext>
            </a:extLst>
          </p:cNvPr>
          <p:cNvPicPr>
            <a:picLocks noChangeAspect="1"/>
          </p:cNvPicPr>
          <p:nvPr/>
        </p:nvPicPr>
        <p:blipFill>
          <a:blip r:embed="rId3"/>
          <a:stretch>
            <a:fillRect/>
          </a:stretch>
        </p:blipFill>
        <p:spPr>
          <a:xfrm>
            <a:off x="2812781" y="5007200"/>
            <a:ext cx="1225819" cy="1592943"/>
          </a:xfrm>
          <a:prstGeom prst="rect">
            <a:avLst/>
          </a:prstGeom>
        </p:spPr>
      </p:pic>
      <p:pic>
        <p:nvPicPr>
          <p:cNvPr id="18" name="Picture 17">
            <a:extLst>
              <a:ext uri="{FF2B5EF4-FFF2-40B4-BE49-F238E27FC236}">
                <a16:creationId xmlns:a16="http://schemas.microsoft.com/office/drawing/2014/main" id="{13F40ED1-D861-2143-BDFE-6A2F98EE5FB9}"/>
              </a:ext>
            </a:extLst>
          </p:cNvPr>
          <p:cNvPicPr>
            <a:picLocks noChangeAspect="1"/>
          </p:cNvPicPr>
          <p:nvPr/>
        </p:nvPicPr>
        <p:blipFill>
          <a:blip r:embed="rId4"/>
          <a:stretch>
            <a:fillRect/>
          </a:stretch>
        </p:blipFill>
        <p:spPr>
          <a:xfrm>
            <a:off x="38341" y="1497092"/>
            <a:ext cx="1431229" cy="906445"/>
          </a:xfrm>
          <a:prstGeom prst="rect">
            <a:avLst/>
          </a:prstGeom>
        </p:spPr>
      </p:pic>
      <p:pic>
        <p:nvPicPr>
          <p:cNvPr id="19" name="Picture 18">
            <a:extLst>
              <a:ext uri="{FF2B5EF4-FFF2-40B4-BE49-F238E27FC236}">
                <a16:creationId xmlns:a16="http://schemas.microsoft.com/office/drawing/2014/main" id="{304F75DD-4CE4-B84F-B6BE-38F8E288A464}"/>
              </a:ext>
            </a:extLst>
          </p:cNvPr>
          <p:cNvPicPr>
            <a:picLocks noChangeAspect="1"/>
          </p:cNvPicPr>
          <p:nvPr/>
        </p:nvPicPr>
        <p:blipFill>
          <a:blip r:embed="rId5"/>
          <a:stretch>
            <a:fillRect/>
          </a:stretch>
        </p:blipFill>
        <p:spPr>
          <a:xfrm>
            <a:off x="38341" y="2595199"/>
            <a:ext cx="1431229" cy="884085"/>
          </a:xfrm>
          <a:prstGeom prst="rect">
            <a:avLst/>
          </a:prstGeom>
        </p:spPr>
      </p:pic>
      <p:pic>
        <p:nvPicPr>
          <p:cNvPr id="21" name="Picture 20">
            <a:extLst>
              <a:ext uri="{FF2B5EF4-FFF2-40B4-BE49-F238E27FC236}">
                <a16:creationId xmlns:a16="http://schemas.microsoft.com/office/drawing/2014/main" id="{7B797D8E-2DDF-324E-8392-B2A4952E25AD}"/>
              </a:ext>
            </a:extLst>
          </p:cNvPr>
          <p:cNvPicPr>
            <a:picLocks noChangeAspect="1"/>
          </p:cNvPicPr>
          <p:nvPr/>
        </p:nvPicPr>
        <p:blipFill>
          <a:blip r:embed="rId6"/>
          <a:stretch>
            <a:fillRect/>
          </a:stretch>
        </p:blipFill>
        <p:spPr>
          <a:xfrm>
            <a:off x="38341" y="3793897"/>
            <a:ext cx="1431229" cy="860368"/>
          </a:xfrm>
          <a:prstGeom prst="rect">
            <a:avLst/>
          </a:prstGeom>
        </p:spPr>
      </p:pic>
    </p:spTree>
    <p:extLst>
      <p:ext uri="{BB962C8B-B14F-4D97-AF65-F5344CB8AC3E}">
        <p14:creationId xmlns:p14="http://schemas.microsoft.com/office/powerpoint/2010/main" val="99841095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Science Objectives</a:t>
            </a:r>
          </a:p>
        </p:txBody>
      </p:sp>
      <p:sp>
        <p:nvSpPr>
          <p:cNvPr id="3" name="Content Placeholder 2"/>
          <p:cNvSpPr>
            <a:spLocks noGrp="1"/>
          </p:cNvSpPr>
          <p:nvPr>
            <p:ph idx="1"/>
          </p:nvPr>
        </p:nvSpPr>
        <p:spPr>
          <a:xfrm>
            <a:off x="1158240" y="1255511"/>
            <a:ext cx="9875520" cy="5440362"/>
          </a:xfrm>
        </p:spPr>
        <p:txBody>
          <a:bodyPr>
            <a:normAutofit fontScale="92500" lnSpcReduction="10000"/>
          </a:bodyPr>
          <a:lstStyle/>
          <a:p>
            <a:endParaRPr lang="en-US" u="sng" dirty="0"/>
          </a:p>
          <a:p>
            <a:r>
              <a:rPr lang="en-US" u="sng" dirty="0"/>
              <a:t>Tier 3</a:t>
            </a:r>
            <a:r>
              <a:rPr lang="en-US" dirty="0"/>
              <a:t>: OST shall detect </a:t>
            </a:r>
            <a:r>
              <a:rPr lang="en-US" dirty="0">
                <a:solidFill>
                  <a:srgbClr val="FFC000"/>
                </a:solidFill>
              </a:rPr>
              <a:t>biosignatures</a:t>
            </a:r>
            <a:r>
              <a:rPr lang="en-US" dirty="0"/>
              <a:t> (CH</a:t>
            </a:r>
            <a:r>
              <a:rPr lang="en-US" baseline="-25000" dirty="0"/>
              <a:t>4</a:t>
            </a:r>
            <a:r>
              <a:rPr lang="en-US" dirty="0"/>
              <a:t> and O</a:t>
            </a:r>
            <a:r>
              <a:rPr lang="en-US" baseline="-25000" dirty="0"/>
              <a:t>3</a:t>
            </a:r>
            <a:r>
              <a:rPr lang="en-US" dirty="0"/>
              <a:t>) at &gt;3.6σ, assuming an Earth-like atmosphere, for the four highest-ranked targets that exhibit indicators of habitability.</a:t>
            </a:r>
          </a:p>
          <a:p>
            <a:endParaRPr lang="en-US" u="sng" dirty="0"/>
          </a:p>
          <a:p>
            <a:r>
              <a:rPr lang="en-US" u="sng" dirty="0"/>
              <a:t>Tier 2</a:t>
            </a:r>
            <a:r>
              <a:rPr lang="en-US" dirty="0"/>
              <a:t>: OST shall obtain </a:t>
            </a:r>
            <a:r>
              <a:rPr lang="en-US" dirty="0">
                <a:solidFill>
                  <a:srgbClr val="FFC000"/>
                </a:solidFill>
              </a:rPr>
              <a:t>emission</a:t>
            </a:r>
            <a:r>
              <a:rPr lang="en-US" dirty="0"/>
              <a:t> spectra (over 4 - 22 µm) of 6-8 planets that exhibit spectral modulation and constrain the </a:t>
            </a:r>
            <a:r>
              <a:rPr lang="en-US" dirty="0">
                <a:solidFill>
                  <a:srgbClr val="FFC000"/>
                </a:solidFill>
              </a:rPr>
              <a:t>temperature at the apparent surface*</a:t>
            </a:r>
            <a:r>
              <a:rPr lang="en-US" dirty="0"/>
              <a:t> to be consistent (at &gt;95% confidence) with </a:t>
            </a:r>
            <a:r>
              <a:rPr lang="en-US" dirty="0">
                <a:solidFill>
                  <a:srgbClr val="FFC000"/>
                </a:solidFill>
              </a:rPr>
              <a:t>liquid water</a:t>
            </a:r>
            <a:r>
              <a:rPr lang="en-US" dirty="0"/>
              <a:t>.</a:t>
            </a:r>
          </a:p>
          <a:p>
            <a:endParaRPr lang="en-US" dirty="0"/>
          </a:p>
          <a:p>
            <a:r>
              <a:rPr lang="en-US" u="sng" dirty="0"/>
              <a:t>Tier 1</a:t>
            </a:r>
            <a:r>
              <a:rPr lang="en-US" dirty="0"/>
              <a:t>: OST shall obtain </a:t>
            </a:r>
            <a:r>
              <a:rPr lang="en-US" dirty="0">
                <a:solidFill>
                  <a:srgbClr val="FFC000"/>
                </a:solidFill>
              </a:rPr>
              <a:t>transmission</a:t>
            </a:r>
            <a:r>
              <a:rPr lang="en-US" dirty="0"/>
              <a:t> spectra (over 3 - 11 µm) of 12-16 terrestrial (R&lt;1.6 </a:t>
            </a:r>
            <a:r>
              <a:rPr lang="en-US" dirty="0" err="1"/>
              <a:t>R</a:t>
            </a:r>
            <a:r>
              <a:rPr lang="en-US" baseline="-25000" dirty="0" err="1"/>
              <a:t>Earth</a:t>
            </a:r>
            <a:r>
              <a:rPr lang="en-US" dirty="0"/>
              <a:t>), habitable-zone (</a:t>
            </a:r>
            <a:r>
              <a:rPr lang="en-US" dirty="0" err="1"/>
              <a:t>T</a:t>
            </a:r>
            <a:r>
              <a:rPr lang="en-US" baseline="-25000" dirty="0" err="1"/>
              <a:t>eq</a:t>
            </a:r>
            <a:r>
              <a:rPr lang="en-US" dirty="0"/>
              <a:t> &lt; 400 K) exoplanets transiting nearby M dwarf stars and, assuming an Earth-like atmosphere, detect </a:t>
            </a:r>
            <a:r>
              <a:rPr lang="en-US" dirty="0">
                <a:solidFill>
                  <a:srgbClr val="FFC000"/>
                </a:solidFill>
              </a:rPr>
              <a:t>spectral modulation </a:t>
            </a:r>
            <a:r>
              <a:rPr lang="en-US" dirty="0"/>
              <a:t>at &gt;3.6σ.</a:t>
            </a:r>
          </a:p>
          <a:p>
            <a:pPr marL="0" indent="0">
              <a:buNone/>
            </a:pPr>
            <a:endParaRPr lang="en-US" u="sng" dirty="0"/>
          </a:p>
        </p:txBody>
      </p:sp>
      <p:grpSp>
        <p:nvGrpSpPr>
          <p:cNvPr id="9" name="Group 8">
            <a:extLst>
              <a:ext uri="{FF2B5EF4-FFF2-40B4-BE49-F238E27FC236}">
                <a16:creationId xmlns:a16="http://schemas.microsoft.com/office/drawing/2014/main" id="{7485DE76-A808-5A44-98AF-D7374A0D2360}"/>
              </a:ext>
            </a:extLst>
          </p:cNvPr>
          <p:cNvGrpSpPr/>
          <p:nvPr/>
        </p:nvGrpSpPr>
        <p:grpSpPr>
          <a:xfrm>
            <a:off x="5552283" y="1370292"/>
            <a:ext cx="4771160" cy="5372928"/>
            <a:chOff x="2584016" y="1141910"/>
            <a:chExt cx="3975967" cy="4477440"/>
          </a:xfrm>
        </p:grpSpPr>
        <p:pic>
          <p:nvPicPr>
            <p:cNvPr id="5" name="Picture 4">
              <a:extLst>
                <a:ext uri="{FF2B5EF4-FFF2-40B4-BE49-F238E27FC236}">
                  <a16:creationId xmlns:a16="http://schemas.microsoft.com/office/drawing/2014/main" id="{C9CB3C80-ECFA-C445-96ED-59B0AB9DF4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84016" y="1141910"/>
              <a:ext cx="3975967" cy="4477440"/>
            </a:xfrm>
            <a:prstGeom prst="rect">
              <a:avLst/>
            </a:prstGeom>
          </p:spPr>
        </p:pic>
        <p:sp>
          <p:nvSpPr>
            <p:cNvPr id="6" name="TextBox 5">
              <a:extLst>
                <a:ext uri="{FF2B5EF4-FFF2-40B4-BE49-F238E27FC236}">
                  <a16:creationId xmlns:a16="http://schemas.microsoft.com/office/drawing/2014/main" id="{F634F85B-FC65-3946-91C6-C8233ECE9137}"/>
                </a:ext>
              </a:extLst>
            </p:cNvPr>
            <p:cNvSpPr txBox="1"/>
            <p:nvPr/>
          </p:nvSpPr>
          <p:spPr>
            <a:xfrm>
              <a:off x="4000368" y="4404728"/>
              <a:ext cx="1230572" cy="630942"/>
            </a:xfrm>
            <a:prstGeom prst="rect">
              <a:avLst/>
            </a:prstGeom>
            <a:noFill/>
          </p:spPr>
          <p:txBody>
            <a:bodyPr wrap="none" rtlCol="0">
              <a:spAutoFit/>
            </a:bodyPr>
            <a:lstStyle/>
            <a:p>
              <a:r>
                <a:rPr lang="en-US" sz="4320" b="1" dirty="0">
                  <a:solidFill>
                    <a:srgbClr val="002060"/>
                  </a:solidFill>
                </a:rPr>
                <a:t>Tier 1</a:t>
              </a:r>
            </a:p>
          </p:txBody>
        </p:sp>
        <p:sp>
          <p:nvSpPr>
            <p:cNvPr id="7" name="TextBox 6">
              <a:extLst>
                <a:ext uri="{FF2B5EF4-FFF2-40B4-BE49-F238E27FC236}">
                  <a16:creationId xmlns:a16="http://schemas.microsoft.com/office/drawing/2014/main" id="{84627832-6BCC-1F40-AE1F-1A9F91A2D19A}"/>
                </a:ext>
              </a:extLst>
            </p:cNvPr>
            <p:cNvSpPr txBox="1"/>
            <p:nvPr/>
          </p:nvSpPr>
          <p:spPr>
            <a:xfrm>
              <a:off x="3941057" y="2989910"/>
              <a:ext cx="1230572" cy="630942"/>
            </a:xfrm>
            <a:prstGeom prst="rect">
              <a:avLst/>
            </a:prstGeom>
            <a:noFill/>
          </p:spPr>
          <p:txBody>
            <a:bodyPr wrap="none" rtlCol="0">
              <a:spAutoFit/>
            </a:bodyPr>
            <a:lstStyle/>
            <a:p>
              <a:r>
                <a:rPr lang="en-US" sz="4320" b="1" dirty="0">
                  <a:solidFill>
                    <a:srgbClr val="002060"/>
                  </a:solidFill>
                </a:rPr>
                <a:t>Tier 2</a:t>
              </a:r>
            </a:p>
          </p:txBody>
        </p:sp>
        <p:sp>
          <p:nvSpPr>
            <p:cNvPr id="8" name="TextBox 7">
              <a:extLst>
                <a:ext uri="{FF2B5EF4-FFF2-40B4-BE49-F238E27FC236}">
                  <a16:creationId xmlns:a16="http://schemas.microsoft.com/office/drawing/2014/main" id="{46324D82-BA0F-E44C-B330-EA7E53BC3B19}"/>
                </a:ext>
              </a:extLst>
            </p:cNvPr>
            <p:cNvSpPr txBox="1"/>
            <p:nvPr/>
          </p:nvSpPr>
          <p:spPr>
            <a:xfrm>
              <a:off x="4000368" y="1636170"/>
              <a:ext cx="1230572" cy="630942"/>
            </a:xfrm>
            <a:prstGeom prst="rect">
              <a:avLst/>
            </a:prstGeom>
            <a:noFill/>
          </p:spPr>
          <p:txBody>
            <a:bodyPr wrap="none" rtlCol="0">
              <a:spAutoFit/>
            </a:bodyPr>
            <a:lstStyle/>
            <a:p>
              <a:r>
                <a:rPr lang="en-US" sz="4320" b="1" dirty="0">
                  <a:solidFill>
                    <a:srgbClr val="002060"/>
                  </a:solidFill>
                </a:rPr>
                <a:t>Tier 3</a:t>
              </a:r>
            </a:p>
          </p:txBody>
        </p:sp>
      </p:grpSp>
      <p:grpSp>
        <p:nvGrpSpPr>
          <p:cNvPr id="14" name="Group 13">
            <a:extLst>
              <a:ext uri="{FF2B5EF4-FFF2-40B4-BE49-F238E27FC236}">
                <a16:creationId xmlns:a16="http://schemas.microsoft.com/office/drawing/2014/main" id="{61F2FECE-3BD6-CB45-AFFC-0951A4EAEA1E}"/>
              </a:ext>
            </a:extLst>
          </p:cNvPr>
          <p:cNvGrpSpPr/>
          <p:nvPr/>
        </p:nvGrpSpPr>
        <p:grpSpPr>
          <a:xfrm>
            <a:off x="7047622" y="202490"/>
            <a:ext cx="1850359" cy="1376377"/>
            <a:chOff x="5365018" y="168741"/>
            <a:chExt cx="1541966" cy="1146981"/>
          </a:xfrm>
        </p:grpSpPr>
        <p:pic>
          <p:nvPicPr>
            <p:cNvPr id="11" name="Picture 10">
              <a:extLst>
                <a:ext uri="{FF2B5EF4-FFF2-40B4-BE49-F238E27FC236}">
                  <a16:creationId xmlns:a16="http://schemas.microsoft.com/office/drawing/2014/main" id="{2C21116D-9D1C-644C-8B5E-71D1A40680E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6057898" y="198504"/>
              <a:ext cx="849086" cy="1117218"/>
            </a:xfrm>
            <a:prstGeom prst="rect">
              <a:avLst/>
            </a:prstGeom>
          </p:spPr>
        </p:pic>
        <p:pic>
          <p:nvPicPr>
            <p:cNvPr id="13" name="Picture 12">
              <a:extLst>
                <a:ext uri="{FF2B5EF4-FFF2-40B4-BE49-F238E27FC236}">
                  <a16:creationId xmlns:a16="http://schemas.microsoft.com/office/drawing/2014/main" id="{F3298F29-BCD0-B74E-92DF-7534A96FD616}"/>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33" b="100000" l="3000" r="99500"/>
                      </a14:imgEffect>
                    </a14:imgLayer>
                  </a14:imgProps>
                </a:ext>
                <a:ext uri="{28A0092B-C50C-407E-A947-70E740481C1C}">
                  <a14:useLocalDpi xmlns:a14="http://schemas.microsoft.com/office/drawing/2010/main" val="0"/>
                </a:ext>
              </a:extLst>
            </a:blip>
            <a:stretch>
              <a:fillRect/>
            </a:stretch>
          </p:blipFill>
          <p:spPr>
            <a:xfrm>
              <a:off x="5365018" y="168741"/>
              <a:ext cx="840896" cy="1126801"/>
            </a:xfrm>
            <a:prstGeom prst="rect">
              <a:avLst/>
            </a:prstGeom>
          </p:spPr>
        </p:pic>
      </p:grpSp>
      <p:sp>
        <p:nvSpPr>
          <p:cNvPr id="4" name="Date Placeholder 3">
            <a:extLst>
              <a:ext uri="{FF2B5EF4-FFF2-40B4-BE49-F238E27FC236}">
                <a16:creationId xmlns:a16="http://schemas.microsoft.com/office/drawing/2014/main" id="{6E58823B-1538-A74B-BB47-18FFECDDFD03}"/>
              </a:ext>
            </a:extLst>
          </p:cNvPr>
          <p:cNvSpPr>
            <a:spLocks noGrp="1"/>
          </p:cNvSpPr>
          <p:nvPr>
            <p:ph type="dt" sz="half" idx="10"/>
          </p:nvPr>
        </p:nvSpPr>
        <p:spPr/>
        <p:txBody>
          <a:bodyPr/>
          <a:lstStyle/>
          <a:p>
            <a:fld id="{B808F19A-3120-5A42-A333-49CA6C441FFE}" type="datetime1">
              <a:rPr lang="en-US" smtClean="0"/>
              <a:t>10/2/18</a:t>
            </a:fld>
            <a:endParaRPr lang="en-US"/>
          </a:p>
        </p:txBody>
      </p:sp>
      <p:sp>
        <p:nvSpPr>
          <p:cNvPr id="10" name="Footer Placeholder 9">
            <a:extLst>
              <a:ext uri="{FF2B5EF4-FFF2-40B4-BE49-F238E27FC236}">
                <a16:creationId xmlns:a16="http://schemas.microsoft.com/office/drawing/2014/main" id="{07594D7C-B554-C049-A2E0-567B3CE8371F}"/>
              </a:ext>
            </a:extLst>
          </p:cNvPr>
          <p:cNvSpPr>
            <a:spLocks noGrp="1"/>
          </p:cNvSpPr>
          <p:nvPr>
            <p:ph type="ftr" sz="quarter" idx="11"/>
          </p:nvPr>
        </p:nvSpPr>
        <p:spPr/>
        <p:txBody>
          <a:bodyPr/>
          <a:lstStyle/>
          <a:p>
            <a:r>
              <a:rPr lang="en-US"/>
              <a:t>Goddard - ASD colloquium</a:t>
            </a:r>
          </a:p>
        </p:txBody>
      </p:sp>
      <p:sp>
        <p:nvSpPr>
          <p:cNvPr id="12" name="Slide Number Placeholder 11">
            <a:extLst>
              <a:ext uri="{FF2B5EF4-FFF2-40B4-BE49-F238E27FC236}">
                <a16:creationId xmlns:a16="http://schemas.microsoft.com/office/drawing/2014/main" id="{0534E2D8-88ED-B049-875B-B6FA045BAA94}"/>
              </a:ext>
            </a:extLst>
          </p:cNvPr>
          <p:cNvSpPr>
            <a:spLocks noGrp="1"/>
          </p:cNvSpPr>
          <p:nvPr>
            <p:ph type="sldNum" sz="quarter" idx="12"/>
          </p:nvPr>
        </p:nvSpPr>
        <p:spPr/>
        <p:txBody>
          <a:bodyPr/>
          <a:lstStyle/>
          <a:p>
            <a:fld id="{9B025440-A5DA-4988-9B07-B3FEE73E24FE}" type="slidenum">
              <a:rPr lang="en-US" smtClean="0"/>
              <a:t>40</a:t>
            </a:fld>
            <a:endParaRPr lang="en-US"/>
          </a:p>
        </p:txBody>
      </p:sp>
    </p:spTree>
    <p:extLst>
      <p:ext uri="{BB962C8B-B14F-4D97-AF65-F5344CB8AC3E}">
        <p14:creationId xmlns:p14="http://schemas.microsoft.com/office/powerpoint/2010/main" val="826940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dissolv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nodeType="clickEffect">
                                  <p:stCondLst>
                                    <p:cond delay="0"/>
                                  </p:stCondLst>
                                  <p:childTnLst>
                                    <p:animEffect transition="out" filter="dissolve">
                                      <p:cBhvr>
                                        <p:cTn id="11" dur="500"/>
                                        <p:tgtEl>
                                          <p:spTgt spid="9"/>
                                        </p:tgtEl>
                                      </p:cBhvr>
                                    </p:animEffect>
                                    <p:set>
                                      <p:cBhvr>
                                        <p:cTn id="12" dur="1" fill="hold">
                                          <p:stCondLst>
                                            <p:cond delay="499"/>
                                          </p:stCondLst>
                                        </p:cTn>
                                        <p:tgtEl>
                                          <p:spTgt spid="9"/>
                                        </p:tgtEl>
                                        <p:attrNameLst>
                                          <p:attrName>style.visibility</p:attrName>
                                        </p:attrNameLst>
                                      </p:cBhvr>
                                      <p:to>
                                        <p:strVal val="hidden"/>
                                      </p:to>
                                    </p:set>
                                  </p:childTnLst>
                                </p:cTn>
                              </p:par>
                              <p:par>
                                <p:cTn id="13" presetID="9" presetClass="exit" presetSubtype="0" fill="hold" nodeType="withEffect">
                                  <p:stCondLst>
                                    <p:cond delay="0"/>
                                  </p:stCondLst>
                                  <p:childTnLst>
                                    <p:animEffect transition="out" filter="dissolve">
                                      <p:cBhvr>
                                        <p:cTn id="14" dur="500"/>
                                        <p:tgtEl>
                                          <p:spTgt spid="14"/>
                                        </p:tgtEl>
                                      </p:cBhvr>
                                    </p:animEffect>
                                    <p:set>
                                      <p:cBhvr>
                                        <p:cTn id="15" dur="1" fill="hold">
                                          <p:stCondLst>
                                            <p:cond delay="499"/>
                                          </p:stCondLst>
                                        </p:cTn>
                                        <p:tgtEl>
                                          <p:spTgt spid="14"/>
                                        </p:tgtEl>
                                        <p:attrNameLst>
                                          <p:attrName>style.visibility</p:attrName>
                                        </p:attrNameLst>
                                      </p:cBhvr>
                                      <p:to>
                                        <p:strVal val="hidden"/>
                                      </p:to>
                                    </p:set>
                                  </p:childTnLst>
                                </p:cTn>
                              </p:par>
                              <p:par>
                                <p:cTn id="16" presetID="9" presetClass="entr" presetSubtype="0" fill="hold" grpId="0" nodeType="withEffect">
                                  <p:stCondLst>
                                    <p:cond delay="0"/>
                                  </p:stCondLst>
                                  <p:childTnLst>
                                    <p:set>
                                      <p:cBhvr>
                                        <p:cTn id="17" dur="1" fill="hold">
                                          <p:stCondLst>
                                            <p:cond delay="0"/>
                                          </p:stCondLst>
                                        </p:cTn>
                                        <p:tgtEl>
                                          <p:spTgt spid="3">
                                            <p:txEl>
                                              <p:pRg st="5" end="5"/>
                                            </p:txEl>
                                          </p:spTgt>
                                        </p:tgtEl>
                                        <p:attrNameLst>
                                          <p:attrName>style.visibility</p:attrName>
                                        </p:attrNameLst>
                                      </p:cBhvr>
                                      <p:to>
                                        <p:strVal val="visible"/>
                                      </p:to>
                                    </p:set>
                                    <p:animEffect transition="in" filter="dissolve">
                                      <p:cBhvr>
                                        <p:cTn id="18" dur="500"/>
                                        <p:tgtEl>
                                          <p:spTgt spid="3">
                                            <p:txEl>
                                              <p:pRg st="5" end="5"/>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Effect transition="in" filter="dissolve">
                                      <p:cBhvr>
                                        <p:cTn id="23" dur="500"/>
                                        <p:tgtEl>
                                          <p:spTgt spid="3">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grpId="0" nodeType="clickEffect">
                                  <p:stCondLst>
                                    <p:cond delay="0"/>
                                  </p:stCondLst>
                                  <p:childTnLst>
                                    <p:set>
                                      <p:cBhvr>
                                        <p:cTn id="27" dur="1" fill="hold">
                                          <p:stCondLst>
                                            <p:cond delay="0"/>
                                          </p:stCondLst>
                                        </p:cTn>
                                        <p:tgtEl>
                                          <p:spTgt spid="3">
                                            <p:txEl>
                                              <p:pRg st="1" end="1"/>
                                            </p:txEl>
                                          </p:spTgt>
                                        </p:tgtEl>
                                        <p:attrNameLst>
                                          <p:attrName>style.visibility</p:attrName>
                                        </p:attrNameLst>
                                      </p:cBhvr>
                                      <p:to>
                                        <p:strVal val="visible"/>
                                      </p:to>
                                    </p:set>
                                    <p:animEffect transition="in" filter="dissolve">
                                      <p:cBhvr>
                                        <p:cTn id="28" dur="500"/>
                                        <p:tgtEl>
                                          <p:spTgt spid="3">
                                            <p:txEl>
                                              <p:pRg st="1" end="1"/>
                                            </p:txEl>
                                          </p:spTgt>
                                        </p:tgtEl>
                                      </p:cBhvr>
                                    </p:animEffect>
                                  </p:childTnLst>
                                </p:cTn>
                              </p:par>
                              <p:par>
                                <p:cTn id="29" presetID="9" presetClass="entr" presetSubtype="0" fill="hold"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dissolve">
                                      <p:cBhvr>
                                        <p:cTn id="3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42675BC-EBB2-BF45-B799-202B3BAB1D68}"/>
              </a:ext>
            </a:extLst>
          </p:cNvPr>
          <p:cNvPicPr/>
          <p:nvPr/>
        </p:nvPicPr>
        <p:blipFill rotWithShape="1">
          <a:blip r:embed="rId3" cstate="print">
            <a:extLst>
              <a:ext uri="{28A0092B-C50C-407E-A947-70E740481C1C}">
                <a14:useLocalDpi xmlns:a14="http://schemas.microsoft.com/office/drawing/2010/main" val="0"/>
              </a:ext>
            </a:extLst>
          </a:blip>
          <a:srcRect l="3955" r="-32"/>
          <a:stretch/>
        </p:blipFill>
        <p:spPr>
          <a:xfrm>
            <a:off x="1" y="-274320"/>
            <a:ext cx="12329294" cy="7132320"/>
          </a:xfrm>
          <a:prstGeom prst="rect">
            <a:avLst/>
          </a:prstGeom>
        </p:spPr>
      </p:pic>
      <p:sp>
        <p:nvSpPr>
          <p:cNvPr id="2" name="Title 1">
            <a:extLst>
              <a:ext uri="{FF2B5EF4-FFF2-40B4-BE49-F238E27FC236}">
                <a16:creationId xmlns:a16="http://schemas.microsoft.com/office/drawing/2014/main" id="{EE75170A-98E0-4E4B-BEC3-39DFB25D9985}"/>
              </a:ext>
            </a:extLst>
          </p:cNvPr>
          <p:cNvSpPr>
            <a:spLocks noGrp="1"/>
          </p:cNvSpPr>
          <p:nvPr>
            <p:ph type="title"/>
          </p:nvPr>
        </p:nvSpPr>
        <p:spPr/>
        <p:txBody>
          <a:bodyPr/>
          <a:lstStyle/>
          <a:p>
            <a:r>
              <a:rPr lang="en-US" dirty="0"/>
              <a:t>Are We Alone?</a:t>
            </a:r>
          </a:p>
        </p:txBody>
      </p:sp>
      <p:sp>
        <p:nvSpPr>
          <p:cNvPr id="9" name="OST will assess the habitability of nearby exoplanets and search for signs of life.">
            <a:extLst>
              <a:ext uri="{FF2B5EF4-FFF2-40B4-BE49-F238E27FC236}">
                <a16:creationId xmlns:a16="http://schemas.microsoft.com/office/drawing/2014/main" id="{1AA8B8A6-F316-5547-8F5D-EA5A4AEDD510}"/>
              </a:ext>
            </a:extLst>
          </p:cNvPr>
          <p:cNvSpPr txBox="1"/>
          <p:nvPr/>
        </p:nvSpPr>
        <p:spPr>
          <a:xfrm>
            <a:off x="1119962" y="1367443"/>
            <a:ext cx="6658494" cy="602024"/>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nchor="ctr">
            <a:spAutoFit/>
          </a:bodyPr>
          <a:lstStyle/>
          <a:p>
            <a:pPr marL="148590" lvl="4" defTabSz="985618">
              <a:lnSpc>
                <a:spcPct val="80000"/>
              </a:lnSpc>
              <a:defRPr sz="5600">
                <a:solidFill>
                  <a:srgbClr val="FFFFFF"/>
                </a:solidFill>
                <a:latin typeface="Calibri"/>
                <a:ea typeface="Calibri"/>
                <a:cs typeface="Calibri"/>
                <a:sym typeface="Calibri"/>
              </a:defRPr>
            </a:pPr>
            <a:r>
              <a:rPr sz="2400" b="1" dirty="0">
                <a:solidFill>
                  <a:srgbClr val="FFC000"/>
                </a:solidFill>
                <a:latin typeface="Helvetica"/>
                <a:ea typeface="Helvetica"/>
                <a:cs typeface="Helvetica"/>
                <a:sym typeface="Helvetica"/>
              </a:rPr>
              <a:t>OST will assess the habitability of nearby exoplanets and search for signs of life.</a:t>
            </a:r>
          </a:p>
        </p:txBody>
      </p:sp>
      <p:sp>
        <p:nvSpPr>
          <p:cNvPr id="3" name="Date Placeholder 2">
            <a:extLst>
              <a:ext uri="{FF2B5EF4-FFF2-40B4-BE49-F238E27FC236}">
                <a16:creationId xmlns:a16="http://schemas.microsoft.com/office/drawing/2014/main" id="{38581A60-883B-7342-A200-25B4A11D1F1E}"/>
              </a:ext>
            </a:extLst>
          </p:cNvPr>
          <p:cNvSpPr>
            <a:spLocks noGrp="1"/>
          </p:cNvSpPr>
          <p:nvPr>
            <p:ph type="dt" sz="half" idx="10"/>
          </p:nvPr>
        </p:nvSpPr>
        <p:spPr/>
        <p:txBody>
          <a:bodyPr/>
          <a:lstStyle/>
          <a:p>
            <a:fld id="{E8B30F06-4E74-2249-9829-92EFAC8E9474}" type="datetime1">
              <a:rPr lang="en-US" smtClean="0"/>
              <a:t>10/2/18</a:t>
            </a:fld>
            <a:endParaRPr lang="en-US"/>
          </a:p>
        </p:txBody>
      </p:sp>
      <p:sp>
        <p:nvSpPr>
          <p:cNvPr id="4" name="Footer Placeholder 3">
            <a:extLst>
              <a:ext uri="{FF2B5EF4-FFF2-40B4-BE49-F238E27FC236}">
                <a16:creationId xmlns:a16="http://schemas.microsoft.com/office/drawing/2014/main" id="{0B2E1FCC-7F9A-4E40-BAAF-05920CFA3C37}"/>
              </a:ext>
            </a:extLst>
          </p:cNvPr>
          <p:cNvSpPr>
            <a:spLocks noGrp="1"/>
          </p:cNvSpPr>
          <p:nvPr>
            <p:ph type="ftr" sz="quarter" idx="11"/>
          </p:nvPr>
        </p:nvSpPr>
        <p:spPr/>
        <p:txBody>
          <a:bodyPr/>
          <a:lstStyle/>
          <a:p>
            <a:r>
              <a:rPr lang="en-US"/>
              <a:t>Goddard - ASD colloquium</a:t>
            </a:r>
          </a:p>
        </p:txBody>
      </p:sp>
      <p:sp>
        <p:nvSpPr>
          <p:cNvPr id="5" name="Slide Number Placeholder 4">
            <a:extLst>
              <a:ext uri="{FF2B5EF4-FFF2-40B4-BE49-F238E27FC236}">
                <a16:creationId xmlns:a16="http://schemas.microsoft.com/office/drawing/2014/main" id="{55234099-332C-9D49-8DFC-999575271D5C}"/>
              </a:ext>
            </a:extLst>
          </p:cNvPr>
          <p:cNvSpPr>
            <a:spLocks noGrp="1"/>
          </p:cNvSpPr>
          <p:nvPr>
            <p:ph type="sldNum" sz="quarter" idx="12"/>
          </p:nvPr>
        </p:nvSpPr>
        <p:spPr/>
        <p:txBody>
          <a:bodyPr/>
          <a:lstStyle/>
          <a:p>
            <a:fld id="{9B025440-A5DA-4988-9B07-B3FEE73E24FE}" type="slidenum">
              <a:rPr lang="en-US" smtClean="0"/>
              <a:t>5</a:t>
            </a:fld>
            <a:endParaRPr lang="en-US"/>
          </a:p>
        </p:txBody>
      </p:sp>
    </p:spTree>
    <p:extLst>
      <p:ext uri="{BB962C8B-B14F-4D97-AF65-F5344CB8AC3E}">
        <p14:creationId xmlns:p14="http://schemas.microsoft.com/office/powerpoint/2010/main" val="3638061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38B5F6-BEAF-1D4C-8674-B507928DDADC}"/>
              </a:ext>
            </a:extLst>
          </p:cNvPr>
          <p:cNvSpPr>
            <a:spLocks noGrp="1"/>
          </p:cNvSpPr>
          <p:nvPr>
            <p:ph type="title"/>
          </p:nvPr>
        </p:nvSpPr>
        <p:spPr/>
        <p:txBody>
          <a:bodyPr/>
          <a:lstStyle/>
          <a:p>
            <a:r>
              <a:rPr lang="en-US" dirty="0"/>
              <a:t>Geometry of Transiting Exoplanets</a:t>
            </a:r>
          </a:p>
        </p:txBody>
      </p:sp>
      <p:sp>
        <p:nvSpPr>
          <p:cNvPr id="3" name="Content Placeholder 2">
            <a:extLst>
              <a:ext uri="{FF2B5EF4-FFF2-40B4-BE49-F238E27FC236}">
                <a16:creationId xmlns:a16="http://schemas.microsoft.com/office/drawing/2014/main" id="{D58D50AF-73D5-6242-BA0C-9C70F0B288EE}"/>
              </a:ext>
            </a:extLst>
          </p:cNvPr>
          <p:cNvSpPr>
            <a:spLocks noGrp="1"/>
          </p:cNvSpPr>
          <p:nvPr>
            <p:ph idx="1"/>
          </p:nvPr>
        </p:nvSpPr>
        <p:spPr>
          <a:xfrm>
            <a:off x="1158241" y="1600200"/>
            <a:ext cx="4307586" cy="4866132"/>
          </a:xfrm>
        </p:spPr>
        <p:txBody>
          <a:bodyPr>
            <a:normAutofit fontScale="92500" lnSpcReduction="10000"/>
          </a:bodyPr>
          <a:lstStyle/>
          <a:p>
            <a:r>
              <a:rPr lang="en-US" u="sng" dirty="0">
                <a:uFill>
                  <a:solidFill>
                    <a:srgbClr val="00B050"/>
                  </a:solidFill>
                </a:uFill>
              </a:rPr>
              <a:t>Primary Transits</a:t>
            </a:r>
          </a:p>
          <a:p>
            <a:pPr lvl="1"/>
            <a:r>
              <a:rPr lang="en-US" dirty="0"/>
              <a:t>Phase = 0 &amp; 1</a:t>
            </a:r>
          </a:p>
          <a:p>
            <a:pPr lvl="1"/>
            <a:r>
              <a:rPr lang="en-US" dirty="0"/>
              <a:t>Transmission spectrum</a:t>
            </a:r>
          </a:p>
          <a:p>
            <a:endParaRPr lang="en-US" dirty="0"/>
          </a:p>
          <a:p>
            <a:r>
              <a:rPr lang="en-US" u="sng" dirty="0">
                <a:uFill>
                  <a:solidFill>
                    <a:srgbClr val="FFC000"/>
                  </a:solidFill>
                </a:uFill>
              </a:rPr>
              <a:t>Secondary Eclipses</a:t>
            </a:r>
          </a:p>
          <a:p>
            <a:pPr lvl="1"/>
            <a:r>
              <a:rPr lang="en-US" dirty="0"/>
              <a:t>Phase = 0.5</a:t>
            </a:r>
          </a:p>
          <a:p>
            <a:pPr lvl="1"/>
            <a:r>
              <a:rPr lang="en-US" dirty="0"/>
              <a:t>Dayside emission spectrum</a:t>
            </a:r>
          </a:p>
          <a:p>
            <a:endParaRPr lang="en-US" dirty="0"/>
          </a:p>
          <a:p>
            <a:r>
              <a:rPr lang="en-US" u="sng" dirty="0"/>
              <a:t>Thermal Phase Curves</a:t>
            </a:r>
          </a:p>
          <a:p>
            <a:pPr lvl="1"/>
            <a:r>
              <a:rPr lang="en-US" dirty="0"/>
              <a:t>Phase = 0 to 1</a:t>
            </a:r>
          </a:p>
          <a:p>
            <a:pPr lvl="1"/>
            <a:r>
              <a:rPr lang="en-US" dirty="0"/>
              <a:t>Phase-resolved emission spectrum</a:t>
            </a:r>
          </a:p>
        </p:txBody>
      </p:sp>
      <p:pic>
        <p:nvPicPr>
          <p:cNvPr id="4" name="Picture 3" descr="https://lh5.googleusercontent.com/-1pIpQfaxzhCYpal7lZb4h13bQN3Jk_TLkbR1Nu_D_v8UNj0LRb2wJ8c_2gieK9G_VHJPxfLjeSgqCR3RixPyQJ5GjrUVc0FRwoKPkmjGzKflTc5iQeYjjx753rmPdiEU_zupPjf">
            <a:extLst>
              <a:ext uri="{FF2B5EF4-FFF2-40B4-BE49-F238E27FC236}">
                <a16:creationId xmlns:a16="http://schemas.microsoft.com/office/drawing/2014/main" id="{CEE34728-C67E-8F4D-8C41-F932EEAD1E45}"/>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5465827" y="1600200"/>
            <a:ext cx="5567934" cy="4866132"/>
          </a:xfrm>
          <a:prstGeom prst="rect">
            <a:avLst/>
          </a:prstGeom>
          <a:noFill/>
        </p:spPr>
      </p:pic>
      <p:sp>
        <p:nvSpPr>
          <p:cNvPr id="5" name="Date Placeholder 4">
            <a:extLst>
              <a:ext uri="{FF2B5EF4-FFF2-40B4-BE49-F238E27FC236}">
                <a16:creationId xmlns:a16="http://schemas.microsoft.com/office/drawing/2014/main" id="{16CA8C88-A54A-EA40-AEFB-C7DD03E10ABD}"/>
              </a:ext>
            </a:extLst>
          </p:cNvPr>
          <p:cNvSpPr>
            <a:spLocks noGrp="1"/>
          </p:cNvSpPr>
          <p:nvPr>
            <p:ph type="dt" sz="half" idx="10"/>
          </p:nvPr>
        </p:nvSpPr>
        <p:spPr/>
        <p:txBody>
          <a:bodyPr/>
          <a:lstStyle/>
          <a:p>
            <a:fld id="{638CA02E-3BCA-2342-8EB7-A7F2E1B85532}" type="datetime1">
              <a:rPr lang="en-US" smtClean="0"/>
              <a:t>10/2/18</a:t>
            </a:fld>
            <a:endParaRPr lang="en-US"/>
          </a:p>
        </p:txBody>
      </p:sp>
      <p:sp>
        <p:nvSpPr>
          <p:cNvPr id="6" name="Footer Placeholder 5">
            <a:extLst>
              <a:ext uri="{FF2B5EF4-FFF2-40B4-BE49-F238E27FC236}">
                <a16:creationId xmlns:a16="http://schemas.microsoft.com/office/drawing/2014/main" id="{A5AB49C7-17A0-294A-9FAF-0D9EF24B5675}"/>
              </a:ext>
            </a:extLst>
          </p:cNvPr>
          <p:cNvSpPr>
            <a:spLocks noGrp="1"/>
          </p:cNvSpPr>
          <p:nvPr>
            <p:ph type="ftr" sz="quarter" idx="11"/>
          </p:nvPr>
        </p:nvSpPr>
        <p:spPr/>
        <p:txBody>
          <a:bodyPr/>
          <a:lstStyle/>
          <a:p>
            <a:r>
              <a:rPr lang="en-US"/>
              <a:t>Goddard - ASD colloquium</a:t>
            </a:r>
          </a:p>
        </p:txBody>
      </p:sp>
      <p:sp>
        <p:nvSpPr>
          <p:cNvPr id="7" name="Slide Number Placeholder 6">
            <a:extLst>
              <a:ext uri="{FF2B5EF4-FFF2-40B4-BE49-F238E27FC236}">
                <a16:creationId xmlns:a16="http://schemas.microsoft.com/office/drawing/2014/main" id="{9F5FA50F-874E-6F45-A721-BA7247163031}"/>
              </a:ext>
            </a:extLst>
          </p:cNvPr>
          <p:cNvSpPr>
            <a:spLocks noGrp="1"/>
          </p:cNvSpPr>
          <p:nvPr>
            <p:ph type="sldNum" sz="quarter" idx="12"/>
          </p:nvPr>
        </p:nvSpPr>
        <p:spPr/>
        <p:txBody>
          <a:bodyPr/>
          <a:lstStyle/>
          <a:p>
            <a:fld id="{9B025440-A5DA-4988-9B07-B3FEE73E24FE}" type="slidenum">
              <a:rPr lang="en-US" smtClean="0"/>
              <a:t>6</a:t>
            </a:fld>
            <a:endParaRPr lang="en-US"/>
          </a:p>
        </p:txBody>
      </p:sp>
    </p:spTree>
    <p:extLst>
      <p:ext uri="{BB962C8B-B14F-4D97-AF65-F5344CB8AC3E}">
        <p14:creationId xmlns:p14="http://schemas.microsoft.com/office/powerpoint/2010/main" val="2048944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B025440-A5DA-4988-9B07-B3FEE73E24FE}" type="slidenum">
              <a:rPr lang="en-US" smtClean="0"/>
              <a:t>7</a:t>
            </a:fld>
            <a:endParaRPr lang="en-US"/>
          </a:p>
        </p:txBody>
      </p:sp>
      <p:sp>
        <p:nvSpPr>
          <p:cNvPr id="8" name="Footer Placeholder 7"/>
          <p:cNvSpPr>
            <a:spLocks noGrp="1"/>
          </p:cNvSpPr>
          <p:nvPr>
            <p:ph type="ftr" sz="quarter" idx="11"/>
          </p:nvPr>
        </p:nvSpPr>
        <p:spPr/>
        <p:txBody>
          <a:bodyPr/>
          <a:lstStyle/>
          <a:p>
            <a:r>
              <a:rPr lang="en-US"/>
              <a:t>Goddard - ASD colloquium</a:t>
            </a:r>
          </a:p>
        </p:txBody>
      </p:sp>
      <p:cxnSp>
        <p:nvCxnSpPr>
          <p:cNvPr id="10" name="Straight Connector 9">
            <a:extLst>
              <a:ext uri="{FF2B5EF4-FFF2-40B4-BE49-F238E27FC236}">
                <a16:creationId xmlns:a16="http://schemas.microsoft.com/office/drawing/2014/main" id="{F9E5783A-4331-A044-A166-60F9C81B6628}"/>
              </a:ext>
            </a:extLst>
          </p:cNvPr>
          <p:cNvCxnSpPr/>
          <p:nvPr/>
        </p:nvCxnSpPr>
        <p:spPr>
          <a:xfrm>
            <a:off x="1524000" y="1035586"/>
            <a:ext cx="9481851" cy="0"/>
          </a:xfrm>
          <a:prstGeom prst="line">
            <a:avLst/>
          </a:prstGeom>
          <a:ln w="38100"/>
        </p:spPr>
        <p:style>
          <a:lnRef idx="3">
            <a:schemeClr val="accent5"/>
          </a:lnRef>
          <a:fillRef idx="0">
            <a:schemeClr val="accent5"/>
          </a:fillRef>
          <a:effectRef idx="2">
            <a:schemeClr val="accent5"/>
          </a:effectRef>
          <a:fontRef idx="minor">
            <a:schemeClr val="tx1"/>
          </a:fontRef>
        </p:style>
      </p:cxnSp>
      <p:sp>
        <p:nvSpPr>
          <p:cNvPr id="13" name="Date Placeholder 12">
            <a:extLst>
              <a:ext uri="{FF2B5EF4-FFF2-40B4-BE49-F238E27FC236}">
                <a16:creationId xmlns:a16="http://schemas.microsoft.com/office/drawing/2014/main" id="{0C38AE05-6E5C-2946-A346-D4F60855F6B5}"/>
              </a:ext>
            </a:extLst>
          </p:cNvPr>
          <p:cNvSpPr>
            <a:spLocks noGrp="1"/>
          </p:cNvSpPr>
          <p:nvPr>
            <p:ph type="dt" sz="half" idx="10"/>
          </p:nvPr>
        </p:nvSpPr>
        <p:spPr/>
        <p:txBody>
          <a:bodyPr/>
          <a:lstStyle/>
          <a:p>
            <a:fld id="{C2B1F7AB-A009-0E48-87F3-8A703B1577A5}" type="datetime1">
              <a:rPr lang="en-US" smtClean="0"/>
              <a:t>10/2/18</a:t>
            </a:fld>
            <a:endParaRPr lang="en-US"/>
          </a:p>
        </p:txBody>
      </p:sp>
      <p:sp>
        <p:nvSpPr>
          <p:cNvPr id="14" name="(I) Are we alone?  OST question: How common are life bearing planets? With sensitive mid-infrared transit spectroscopy, OST will measure biosignatures, including ozone, carbon-dioxide, water, and methane in the atmospheres of Earth-sized habitable exoplanets.…">
            <a:extLst>
              <a:ext uri="{FF2B5EF4-FFF2-40B4-BE49-F238E27FC236}">
                <a16:creationId xmlns:a16="http://schemas.microsoft.com/office/drawing/2014/main" id="{04745612-C95C-9A46-BAD5-CD7533EE1549}"/>
              </a:ext>
            </a:extLst>
          </p:cNvPr>
          <p:cNvSpPr txBox="1">
            <a:spLocks/>
          </p:cNvSpPr>
          <p:nvPr/>
        </p:nvSpPr>
        <p:spPr>
          <a:xfrm>
            <a:off x="-1766742" y="668025"/>
            <a:ext cx="25567885" cy="12379950"/>
          </a:xfrm>
          <a:prstGeom prst="rect">
            <a:avLst/>
          </a:prstGeom>
        </p:spPr>
        <p:txBody>
          <a:bodyPr vert="horz" lIns="53564" tIns="53564" rIns="53564" bIns="53564"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699820" indent="-699820" defTabSz="821348">
              <a:lnSpc>
                <a:spcPct val="80000"/>
              </a:lnSpc>
              <a:spcBef>
                <a:spcPts val="6300"/>
              </a:spcBef>
              <a:buSzPct val="82000"/>
              <a:buFont typeface="Arial" panose="020B0604020202020204" pitchFamily="34" charset="0"/>
              <a:buChar char="•"/>
              <a:defRPr sz="5200">
                <a:solidFill>
                  <a:srgbClr val="FFFFFF"/>
                </a:solidFill>
              </a:defRPr>
            </a:pPr>
            <a:endParaRPr lang="en-US" sz="1200" dirty="0">
              <a:solidFill>
                <a:srgbClr val="FFFFFF"/>
              </a:solidFill>
            </a:endParaRPr>
          </a:p>
        </p:txBody>
      </p:sp>
      <p:pic>
        <p:nvPicPr>
          <p:cNvPr id="2" name="Picture 1">
            <a:extLst>
              <a:ext uri="{FF2B5EF4-FFF2-40B4-BE49-F238E27FC236}">
                <a16:creationId xmlns:a16="http://schemas.microsoft.com/office/drawing/2014/main" id="{CB3233D0-05A7-9A45-83DC-9525DDDC7A6C}"/>
              </a:ext>
            </a:extLst>
          </p:cNvPr>
          <p:cNvPicPr>
            <a:picLocks noChangeAspect="1"/>
          </p:cNvPicPr>
          <p:nvPr/>
        </p:nvPicPr>
        <p:blipFill>
          <a:blip r:embed="rId2"/>
          <a:stretch>
            <a:fillRect/>
          </a:stretch>
        </p:blipFill>
        <p:spPr>
          <a:xfrm>
            <a:off x="533399" y="2480135"/>
            <a:ext cx="5549900" cy="3302000"/>
          </a:xfrm>
          <a:prstGeom prst="rect">
            <a:avLst/>
          </a:prstGeom>
        </p:spPr>
      </p:pic>
      <p:sp>
        <p:nvSpPr>
          <p:cNvPr id="6" name="Rectangle 5">
            <a:extLst>
              <a:ext uri="{FF2B5EF4-FFF2-40B4-BE49-F238E27FC236}">
                <a16:creationId xmlns:a16="http://schemas.microsoft.com/office/drawing/2014/main" id="{F47EED3F-81DE-364F-BEEA-61CE33CE5C97}"/>
              </a:ext>
            </a:extLst>
          </p:cNvPr>
          <p:cNvSpPr/>
          <p:nvPr/>
        </p:nvSpPr>
        <p:spPr>
          <a:xfrm>
            <a:off x="533399" y="1296196"/>
            <a:ext cx="10472451" cy="923330"/>
          </a:xfrm>
          <a:prstGeom prst="rect">
            <a:avLst/>
          </a:prstGeom>
        </p:spPr>
        <p:txBody>
          <a:bodyPr wrap="square">
            <a:spAutoFit/>
          </a:bodyPr>
          <a:lstStyle/>
          <a:p>
            <a:r>
              <a:rPr lang="en-US" b="1" dirty="0">
                <a:solidFill>
                  <a:srgbClr val="132FC2"/>
                </a:solidFill>
                <a:latin typeface="Arial" panose="020B0604020202020204" pitchFamily="34" charset="0"/>
              </a:rPr>
              <a:t>Science Objective 1: </a:t>
            </a:r>
            <a:r>
              <a:rPr lang="en-US" b="1" dirty="0"/>
              <a:t>Characterize the atmospheres (clear or cloudy) of 10 habitable-zone (</a:t>
            </a:r>
            <a:r>
              <a:rPr lang="en-US" b="1" dirty="0" err="1"/>
              <a:t>Teq</a:t>
            </a:r>
            <a:r>
              <a:rPr lang="en-US" b="1" dirty="0"/>
              <a:t> &lt; 400 K), terrestrial (&lt;1.6 </a:t>
            </a:r>
            <a:r>
              <a:rPr lang="en-US" b="1" dirty="0" err="1"/>
              <a:t>REarth</a:t>
            </a:r>
            <a:r>
              <a:rPr lang="en-US" b="1" dirty="0"/>
              <a:t>) exoplanets in spectral regions containing bio-</a:t>
            </a:r>
            <a:r>
              <a:rPr lang="en-US" b="1" dirty="0" err="1"/>
              <a:t>indcators</a:t>
            </a:r>
            <a:r>
              <a:rPr lang="en-US" b="1" dirty="0"/>
              <a:t> (CO2, H2O), enabling a culling of the sample down to 5 candidate life-bearing planets for </a:t>
            </a:r>
            <a:r>
              <a:rPr lang="en-US" b="1" dirty="0" err="1"/>
              <a:t>followup</a:t>
            </a:r>
            <a:r>
              <a:rPr lang="en-US" b="1" dirty="0"/>
              <a:t>. </a:t>
            </a:r>
            <a:r>
              <a:rPr lang="en-US" b="1" dirty="0">
                <a:solidFill>
                  <a:srgbClr val="FFFFFF"/>
                </a:solidFill>
                <a:latin typeface="Arial" panose="020B0604020202020204" pitchFamily="34" charset="0"/>
              </a:rPr>
              <a:t>&gt;=10 habitable-zone exoplanets.</a:t>
            </a:r>
            <a:endParaRPr lang="en-US" dirty="0">
              <a:solidFill>
                <a:srgbClr val="FFFFFF"/>
              </a:solidFill>
              <a:effectLst/>
              <a:latin typeface="Arial" panose="020B0604020202020204" pitchFamily="34" charset="0"/>
            </a:endParaRPr>
          </a:p>
        </p:txBody>
      </p:sp>
      <p:sp>
        <p:nvSpPr>
          <p:cNvPr id="7" name="Rectangle 6">
            <a:extLst>
              <a:ext uri="{FF2B5EF4-FFF2-40B4-BE49-F238E27FC236}">
                <a16:creationId xmlns:a16="http://schemas.microsoft.com/office/drawing/2014/main" id="{C03A3A65-5A3A-7147-89C4-F30EC1057771}"/>
              </a:ext>
            </a:extLst>
          </p:cNvPr>
          <p:cNvSpPr/>
          <p:nvPr/>
        </p:nvSpPr>
        <p:spPr>
          <a:xfrm>
            <a:off x="6475067" y="2928630"/>
            <a:ext cx="4271065" cy="1754326"/>
          </a:xfrm>
          <a:prstGeom prst="rect">
            <a:avLst/>
          </a:prstGeom>
        </p:spPr>
        <p:txBody>
          <a:bodyPr wrap="square">
            <a:spAutoFit/>
          </a:bodyPr>
          <a:lstStyle/>
          <a:p>
            <a:r>
              <a:rPr lang="en-US" dirty="0">
                <a:latin typeface="Times New Roman" panose="02020603050405020304" pitchFamily="18" charset="0"/>
              </a:rPr>
              <a:t>Model transmission spectra for a TRAPPIST-1e like planet with an Earth-like atmospheric composition with a dry stratosphere orbiting a </a:t>
            </a:r>
            <a:r>
              <a:rPr lang="en-US" dirty="0" err="1">
                <a:latin typeface="Times New Roman" panose="02020603050405020304" pitchFamily="18" charset="0"/>
              </a:rPr>
              <a:t>Kmag</a:t>
            </a:r>
            <a:r>
              <a:rPr lang="en-US" dirty="0">
                <a:latin typeface="Times New Roman" panose="02020603050405020304" pitchFamily="18" charset="0"/>
              </a:rPr>
              <a:t>=8 star.  The uncertainties assume 4 transits using OST MC2 and a noise floor of 5 ppm.</a:t>
            </a:r>
            <a:endParaRPr lang="en-US" dirty="0">
              <a:effectLst/>
              <a:latin typeface="Times New Roman" panose="02020603050405020304" pitchFamily="18" charset="0"/>
            </a:endParaRPr>
          </a:p>
        </p:txBody>
      </p:sp>
      <p:pic>
        <p:nvPicPr>
          <p:cNvPr id="17" name="Picture 16">
            <a:extLst>
              <a:ext uri="{FF2B5EF4-FFF2-40B4-BE49-F238E27FC236}">
                <a16:creationId xmlns:a16="http://schemas.microsoft.com/office/drawing/2014/main" id="{30ED197C-DC89-5A4E-831A-32EE261A77D2}"/>
              </a:ext>
            </a:extLst>
          </p:cNvPr>
          <p:cNvPicPr>
            <a:picLocks noChangeAspect="1"/>
          </p:cNvPicPr>
          <p:nvPr/>
        </p:nvPicPr>
        <p:blipFill>
          <a:blip r:embed="rId3"/>
          <a:stretch>
            <a:fillRect/>
          </a:stretch>
        </p:blipFill>
        <p:spPr>
          <a:xfrm>
            <a:off x="2454970" y="72620"/>
            <a:ext cx="1431229" cy="906445"/>
          </a:xfrm>
          <a:prstGeom prst="rect">
            <a:avLst/>
          </a:prstGeom>
        </p:spPr>
      </p:pic>
      <p:sp>
        <p:nvSpPr>
          <p:cNvPr id="12" name="Top three themes">
            <a:extLst>
              <a:ext uri="{FF2B5EF4-FFF2-40B4-BE49-F238E27FC236}">
                <a16:creationId xmlns:a16="http://schemas.microsoft.com/office/drawing/2014/main" id="{074440F1-DAD0-1743-B7F5-B1FA4B9DBDDC}"/>
              </a:ext>
            </a:extLst>
          </p:cNvPr>
          <p:cNvSpPr txBox="1"/>
          <p:nvPr/>
        </p:nvSpPr>
        <p:spPr>
          <a:xfrm>
            <a:off x="3308349" y="105315"/>
            <a:ext cx="8234545" cy="841054"/>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700" tIns="50700" rIns="50700" bIns="50700" anchor="ctr">
            <a:spAutoFit/>
          </a:bodyPr>
          <a:lstStyle>
            <a:lvl1pPr algn="ctr" defTabSz="1160859">
              <a:defRPr sz="8400">
                <a:solidFill>
                  <a:srgbClr val="FFFFFF"/>
                </a:solidFill>
                <a:latin typeface="Akrobat ExtraBold"/>
                <a:ea typeface="Akrobat ExtraBold"/>
                <a:cs typeface="Akrobat ExtraBold"/>
                <a:sym typeface="Akrobat ExtraBold"/>
              </a:defRPr>
            </a:lvl1pPr>
          </a:lstStyle>
          <a:p>
            <a:r>
              <a:rPr lang="en-US" sz="2400" b="1" dirty="0">
                <a:solidFill>
                  <a:srgbClr val="132FC2"/>
                </a:solidFill>
                <a:latin typeface="Calibri" panose="020F0502020204030204" pitchFamily="34" charset="0"/>
              </a:rPr>
              <a:t>OST will assess the habitability of nearby exoplanets </a:t>
            </a:r>
          </a:p>
          <a:p>
            <a:r>
              <a:rPr lang="en-US" sz="2400" b="1" dirty="0">
                <a:solidFill>
                  <a:srgbClr val="132FC2"/>
                </a:solidFill>
                <a:latin typeface="Calibri" panose="020F0502020204030204" pitchFamily="34" charset="0"/>
              </a:rPr>
              <a:t>and search for signs of life. </a:t>
            </a:r>
            <a:endParaRPr sz="2400" dirty="0">
              <a:solidFill>
                <a:schemeClr val="tx1"/>
              </a:solidFill>
            </a:endParaRPr>
          </a:p>
        </p:txBody>
      </p:sp>
      <p:sp>
        <p:nvSpPr>
          <p:cNvPr id="3" name="TextBox 2">
            <a:extLst>
              <a:ext uri="{FF2B5EF4-FFF2-40B4-BE49-F238E27FC236}">
                <a16:creationId xmlns:a16="http://schemas.microsoft.com/office/drawing/2014/main" id="{10765022-AEFF-6E4C-B85B-F50C5E8C65CF}"/>
              </a:ext>
            </a:extLst>
          </p:cNvPr>
          <p:cNvSpPr txBox="1"/>
          <p:nvPr/>
        </p:nvSpPr>
        <p:spPr>
          <a:xfrm>
            <a:off x="6264925" y="2219526"/>
            <a:ext cx="4734501" cy="369332"/>
          </a:xfrm>
          <a:prstGeom prst="rect">
            <a:avLst/>
          </a:prstGeom>
          <a:noFill/>
        </p:spPr>
        <p:txBody>
          <a:bodyPr wrap="none" rtlCol="0">
            <a:spAutoFit/>
          </a:bodyPr>
          <a:lstStyle/>
          <a:p>
            <a:r>
              <a:rPr lang="en-US" dirty="0"/>
              <a:t>Tier-1: Observations of 10 candidates, 4 </a:t>
            </a:r>
            <a:r>
              <a:rPr lang="en-US" dirty="0" err="1"/>
              <a:t>transists</a:t>
            </a:r>
            <a:endParaRPr lang="en-US" dirty="0"/>
          </a:p>
        </p:txBody>
      </p:sp>
    </p:spTree>
    <p:extLst>
      <p:ext uri="{BB962C8B-B14F-4D97-AF65-F5344CB8AC3E}">
        <p14:creationId xmlns:p14="http://schemas.microsoft.com/office/powerpoint/2010/main" val="6881886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B025440-A5DA-4988-9B07-B3FEE73E24FE}" type="slidenum">
              <a:rPr lang="en-US" smtClean="0"/>
              <a:t>8</a:t>
            </a:fld>
            <a:endParaRPr lang="en-US" dirty="0"/>
          </a:p>
        </p:txBody>
      </p:sp>
      <p:sp>
        <p:nvSpPr>
          <p:cNvPr id="8" name="Footer Placeholder 7"/>
          <p:cNvSpPr>
            <a:spLocks noGrp="1"/>
          </p:cNvSpPr>
          <p:nvPr>
            <p:ph type="ftr" sz="quarter" idx="11"/>
          </p:nvPr>
        </p:nvSpPr>
        <p:spPr/>
        <p:txBody>
          <a:bodyPr/>
          <a:lstStyle/>
          <a:p>
            <a:r>
              <a:rPr lang="en-US"/>
              <a:t>Goddard - ASD colloquium</a:t>
            </a:r>
          </a:p>
        </p:txBody>
      </p:sp>
      <p:cxnSp>
        <p:nvCxnSpPr>
          <p:cNvPr id="10" name="Straight Connector 9">
            <a:extLst>
              <a:ext uri="{FF2B5EF4-FFF2-40B4-BE49-F238E27FC236}">
                <a16:creationId xmlns:a16="http://schemas.microsoft.com/office/drawing/2014/main" id="{F9E5783A-4331-A044-A166-60F9C81B6628}"/>
              </a:ext>
            </a:extLst>
          </p:cNvPr>
          <p:cNvCxnSpPr/>
          <p:nvPr/>
        </p:nvCxnSpPr>
        <p:spPr>
          <a:xfrm>
            <a:off x="1524000" y="1035586"/>
            <a:ext cx="9481851" cy="0"/>
          </a:xfrm>
          <a:prstGeom prst="line">
            <a:avLst/>
          </a:prstGeom>
          <a:ln w="38100"/>
        </p:spPr>
        <p:style>
          <a:lnRef idx="3">
            <a:schemeClr val="accent5"/>
          </a:lnRef>
          <a:fillRef idx="0">
            <a:schemeClr val="accent5"/>
          </a:fillRef>
          <a:effectRef idx="2">
            <a:schemeClr val="accent5"/>
          </a:effectRef>
          <a:fontRef idx="minor">
            <a:schemeClr val="tx1"/>
          </a:fontRef>
        </p:style>
      </p:cxnSp>
      <p:sp>
        <p:nvSpPr>
          <p:cNvPr id="13" name="Date Placeholder 12">
            <a:extLst>
              <a:ext uri="{FF2B5EF4-FFF2-40B4-BE49-F238E27FC236}">
                <a16:creationId xmlns:a16="http://schemas.microsoft.com/office/drawing/2014/main" id="{0C38AE05-6E5C-2946-A346-D4F60855F6B5}"/>
              </a:ext>
            </a:extLst>
          </p:cNvPr>
          <p:cNvSpPr>
            <a:spLocks noGrp="1"/>
          </p:cNvSpPr>
          <p:nvPr>
            <p:ph type="dt" sz="half" idx="10"/>
          </p:nvPr>
        </p:nvSpPr>
        <p:spPr/>
        <p:txBody>
          <a:bodyPr/>
          <a:lstStyle/>
          <a:p>
            <a:fld id="{B8889AAC-622F-8F43-8312-17374D3624BA}" type="datetime1">
              <a:rPr lang="en-US" smtClean="0"/>
              <a:t>10/2/18</a:t>
            </a:fld>
            <a:endParaRPr lang="en-US"/>
          </a:p>
        </p:txBody>
      </p:sp>
      <p:sp>
        <p:nvSpPr>
          <p:cNvPr id="14" name="(I) Are we alone?  OST question: How common are life bearing planets? With sensitive mid-infrared transit spectroscopy, OST will measure biosignatures, including ozone, carbon-dioxide, water, and methane in the atmospheres of Earth-sized habitable exoplanets.…">
            <a:extLst>
              <a:ext uri="{FF2B5EF4-FFF2-40B4-BE49-F238E27FC236}">
                <a16:creationId xmlns:a16="http://schemas.microsoft.com/office/drawing/2014/main" id="{04745612-C95C-9A46-BAD5-CD7533EE1549}"/>
              </a:ext>
            </a:extLst>
          </p:cNvPr>
          <p:cNvSpPr txBox="1">
            <a:spLocks/>
          </p:cNvSpPr>
          <p:nvPr/>
        </p:nvSpPr>
        <p:spPr>
          <a:xfrm>
            <a:off x="-1766742" y="668025"/>
            <a:ext cx="25567885" cy="12379950"/>
          </a:xfrm>
          <a:prstGeom prst="rect">
            <a:avLst/>
          </a:prstGeom>
        </p:spPr>
        <p:txBody>
          <a:bodyPr vert="horz" lIns="53564" tIns="53564" rIns="53564" bIns="53564"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699820" indent="-699820" defTabSz="821348">
              <a:lnSpc>
                <a:spcPct val="80000"/>
              </a:lnSpc>
              <a:spcBef>
                <a:spcPts val="6300"/>
              </a:spcBef>
              <a:buSzPct val="82000"/>
              <a:buFont typeface="Arial" panose="020B0604020202020204" pitchFamily="34" charset="0"/>
              <a:buChar char="•"/>
              <a:defRPr sz="5200">
                <a:solidFill>
                  <a:srgbClr val="FFFFFF"/>
                </a:solidFill>
              </a:defRPr>
            </a:pPr>
            <a:endParaRPr lang="en-US" sz="1200" dirty="0">
              <a:solidFill>
                <a:srgbClr val="FFFFFF"/>
              </a:solidFill>
            </a:endParaRPr>
          </a:p>
        </p:txBody>
      </p:sp>
      <p:sp>
        <p:nvSpPr>
          <p:cNvPr id="6" name="Rectangle 5">
            <a:extLst>
              <a:ext uri="{FF2B5EF4-FFF2-40B4-BE49-F238E27FC236}">
                <a16:creationId xmlns:a16="http://schemas.microsoft.com/office/drawing/2014/main" id="{F47EED3F-81DE-364F-BEEA-61CE33CE5C97}"/>
              </a:ext>
            </a:extLst>
          </p:cNvPr>
          <p:cNvSpPr/>
          <p:nvPr/>
        </p:nvSpPr>
        <p:spPr>
          <a:xfrm>
            <a:off x="533400" y="1296196"/>
            <a:ext cx="9916886" cy="923330"/>
          </a:xfrm>
          <a:prstGeom prst="rect">
            <a:avLst/>
          </a:prstGeom>
        </p:spPr>
        <p:txBody>
          <a:bodyPr wrap="square">
            <a:spAutoFit/>
          </a:bodyPr>
          <a:lstStyle/>
          <a:p>
            <a:r>
              <a:rPr lang="en-US" b="1" dirty="0">
                <a:solidFill>
                  <a:srgbClr val="132FC2"/>
                </a:solidFill>
                <a:latin typeface="Arial" panose="020B0604020202020204" pitchFamily="34" charset="0"/>
              </a:rPr>
              <a:t>Science Objective 2: </a:t>
            </a:r>
            <a:r>
              <a:rPr lang="en-US" b="1" dirty="0"/>
              <a:t>  Constrain the temperature, </a:t>
            </a:r>
            <a:r>
              <a:rPr lang="en-US" b="1" dirty="0" err="1"/>
              <a:t>Tsurf</a:t>
            </a:r>
            <a:r>
              <a:rPr lang="en-US" b="1" dirty="0"/>
              <a:t>, at the apparent surface of 5 habitable zone exoplanets with detected bioindicators, to be consistent (at &gt;95% confidence) with liquid water. </a:t>
            </a:r>
            <a:r>
              <a:rPr lang="en-US" b="1" dirty="0">
                <a:solidFill>
                  <a:srgbClr val="FFFFFF"/>
                </a:solidFill>
                <a:latin typeface="Arial" panose="020B0604020202020204" pitchFamily="34" charset="0"/>
              </a:rPr>
              <a:t>&gt;=10 habitable-zone exoplanets.</a:t>
            </a:r>
            <a:endParaRPr lang="en-US" dirty="0">
              <a:solidFill>
                <a:srgbClr val="FFFFFF"/>
              </a:solidFill>
              <a:effectLst/>
              <a:latin typeface="Arial" panose="020B0604020202020204" pitchFamily="34" charset="0"/>
            </a:endParaRPr>
          </a:p>
        </p:txBody>
      </p:sp>
      <p:pic>
        <p:nvPicPr>
          <p:cNvPr id="3" name="Picture 2">
            <a:extLst>
              <a:ext uri="{FF2B5EF4-FFF2-40B4-BE49-F238E27FC236}">
                <a16:creationId xmlns:a16="http://schemas.microsoft.com/office/drawing/2014/main" id="{AF5564FD-B415-0541-901F-F8E320CFBEE5}"/>
              </a:ext>
            </a:extLst>
          </p:cNvPr>
          <p:cNvPicPr>
            <a:picLocks noChangeAspect="1"/>
          </p:cNvPicPr>
          <p:nvPr/>
        </p:nvPicPr>
        <p:blipFill>
          <a:blip r:embed="rId2"/>
          <a:stretch>
            <a:fillRect/>
          </a:stretch>
        </p:blipFill>
        <p:spPr>
          <a:xfrm>
            <a:off x="1115519" y="2222108"/>
            <a:ext cx="9119507" cy="3138603"/>
          </a:xfrm>
          <a:prstGeom prst="rect">
            <a:avLst/>
          </a:prstGeom>
        </p:spPr>
      </p:pic>
      <p:sp>
        <p:nvSpPr>
          <p:cNvPr id="2" name="Rectangle 1">
            <a:extLst>
              <a:ext uri="{FF2B5EF4-FFF2-40B4-BE49-F238E27FC236}">
                <a16:creationId xmlns:a16="http://schemas.microsoft.com/office/drawing/2014/main" id="{7161FBFD-0A70-EE4B-821F-261D22728EB7}"/>
              </a:ext>
            </a:extLst>
          </p:cNvPr>
          <p:cNvSpPr/>
          <p:nvPr/>
        </p:nvSpPr>
        <p:spPr>
          <a:xfrm>
            <a:off x="1415142" y="5360711"/>
            <a:ext cx="3668486" cy="1015663"/>
          </a:xfrm>
          <a:prstGeom prst="rect">
            <a:avLst/>
          </a:prstGeom>
        </p:spPr>
        <p:txBody>
          <a:bodyPr wrap="square">
            <a:spAutoFit/>
          </a:bodyPr>
          <a:lstStyle/>
          <a:p>
            <a:r>
              <a:rPr lang="en-US" sz="1200" dirty="0">
                <a:latin typeface="Times New Roman" panose="02020603050405020304" pitchFamily="18" charset="0"/>
              </a:rPr>
              <a:t>Model emission spectrum for a TRAPPIST-1e like planet with an Earth-like atmospheric composition and temperature profile orbiting a </a:t>
            </a:r>
            <a:r>
              <a:rPr lang="en-US" sz="1200" dirty="0" err="1">
                <a:latin typeface="Times New Roman" panose="02020603050405020304" pitchFamily="18" charset="0"/>
              </a:rPr>
              <a:t>Kmag</a:t>
            </a:r>
            <a:r>
              <a:rPr lang="en-US" sz="1200" dirty="0">
                <a:latin typeface="Times New Roman" panose="02020603050405020304" pitchFamily="18" charset="0"/>
              </a:rPr>
              <a:t>=8 star.  The uncertainties assume 16 eclipses using OST MC2 and a noise floor of 5 ppm.</a:t>
            </a:r>
            <a:endParaRPr lang="en-US" sz="1200" dirty="0">
              <a:effectLst/>
              <a:latin typeface="Times New Roman" panose="02020603050405020304" pitchFamily="18" charset="0"/>
            </a:endParaRPr>
          </a:p>
        </p:txBody>
      </p:sp>
      <p:sp>
        <p:nvSpPr>
          <p:cNvPr id="5" name="Rectangle 4">
            <a:extLst>
              <a:ext uri="{FF2B5EF4-FFF2-40B4-BE49-F238E27FC236}">
                <a16:creationId xmlns:a16="http://schemas.microsoft.com/office/drawing/2014/main" id="{94B70177-7FAC-1A40-B454-E2F4C2AEC5BA}"/>
              </a:ext>
            </a:extLst>
          </p:cNvPr>
          <p:cNvSpPr/>
          <p:nvPr/>
        </p:nvSpPr>
        <p:spPr>
          <a:xfrm>
            <a:off x="6510914" y="5270960"/>
            <a:ext cx="3841399" cy="830997"/>
          </a:xfrm>
          <a:prstGeom prst="rect">
            <a:avLst/>
          </a:prstGeom>
        </p:spPr>
        <p:txBody>
          <a:bodyPr wrap="square">
            <a:spAutoFit/>
          </a:bodyPr>
          <a:lstStyle/>
          <a:p>
            <a:r>
              <a:rPr lang="en-US" sz="1200" dirty="0">
                <a:latin typeface="Times New Roman" panose="02020603050405020304" pitchFamily="18" charset="0"/>
              </a:rPr>
              <a:t>Surface temperature constraint for the above scenario.  The red and blue vertical dashed lines indicate boiling and freezing, respectively, and the black the input value.  The shading shows the 68, 95, and 99.7% confidence intervals </a:t>
            </a:r>
            <a:endParaRPr lang="en-US" sz="1200" dirty="0">
              <a:effectLst/>
              <a:latin typeface="Times New Roman" panose="02020603050405020304" pitchFamily="18" charset="0"/>
            </a:endParaRPr>
          </a:p>
        </p:txBody>
      </p:sp>
      <p:pic>
        <p:nvPicPr>
          <p:cNvPr id="16" name="Picture 15">
            <a:extLst>
              <a:ext uri="{FF2B5EF4-FFF2-40B4-BE49-F238E27FC236}">
                <a16:creationId xmlns:a16="http://schemas.microsoft.com/office/drawing/2014/main" id="{1074D11B-735A-734C-B313-9249BA61A7BE}"/>
              </a:ext>
            </a:extLst>
          </p:cNvPr>
          <p:cNvPicPr>
            <a:picLocks noChangeAspect="1"/>
          </p:cNvPicPr>
          <p:nvPr/>
        </p:nvPicPr>
        <p:blipFill>
          <a:blip r:embed="rId3"/>
          <a:stretch>
            <a:fillRect/>
          </a:stretch>
        </p:blipFill>
        <p:spPr>
          <a:xfrm>
            <a:off x="2454970" y="72620"/>
            <a:ext cx="1431229" cy="906445"/>
          </a:xfrm>
          <a:prstGeom prst="rect">
            <a:avLst/>
          </a:prstGeom>
        </p:spPr>
      </p:pic>
      <p:sp>
        <p:nvSpPr>
          <p:cNvPr id="18" name="TextBox 17">
            <a:extLst>
              <a:ext uri="{FF2B5EF4-FFF2-40B4-BE49-F238E27FC236}">
                <a16:creationId xmlns:a16="http://schemas.microsoft.com/office/drawing/2014/main" id="{734DAB2B-E6CB-184D-8D2B-6B2368BDE301}"/>
              </a:ext>
            </a:extLst>
          </p:cNvPr>
          <p:cNvSpPr txBox="1"/>
          <p:nvPr/>
        </p:nvSpPr>
        <p:spPr>
          <a:xfrm>
            <a:off x="6510914" y="6189664"/>
            <a:ext cx="4687758" cy="369332"/>
          </a:xfrm>
          <a:prstGeom prst="rect">
            <a:avLst/>
          </a:prstGeom>
          <a:noFill/>
        </p:spPr>
        <p:txBody>
          <a:bodyPr wrap="none" rtlCol="0">
            <a:spAutoFit/>
          </a:bodyPr>
          <a:lstStyle/>
          <a:p>
            <a:r>
              <a:rPr lang="en-US" dirty="0"/>
              <a:t>Tier-2: Observations of 5 candidates, 16 eclipses</a:t>
            </a:r>
          </a:p>
        </p:txBody>
      </p:sp>
      <p:sp>
        <p:nvSpPr>
          <p:cNvPr id="15" name="Top three themes">
            <a:extLst>
              <a:ext uri="{FF2B5EF4-FFF2-40B4-BE49-F238E27FC236}">
                <a16:creationId xmlns:a16="http://schemas.microsoft.com/office/drawing/2014/main" id="{7B0F4C8F-C1E0-E448-80A8-86D347D64EAC}"/>
              </a:ext>
            </a:extLst>
          </p:cNvPr>
          <p:cNvSpPr txBox="1"/>
          <p:nvPr/>
        </p:nvSpPr>
        <p:spPr>
          <a:xfrm>
            <a:off x="3308349" y="105315"/>
            <a:ext cx="8234545" cy="841054"/>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700" tIns="50700" rIns="50700" bIns="50700" anchor="ctr">
            <a:spAutoFit/>
          </a:bodyPr>
          <a:lstStyle>
            <a:lvl1pPr algn="ctr" defTabSz="1160859">
              <a:defRPr sz="8400">
                <a:solidFill>
                  <a:srgbClr val="FFFFFF"/>
                </a:solidFill>
                <a:latin typeface="Akrobat ExtraBold"/>
                <a:ea typeface="Akrobat ExtraBold"/>
                <a:cs typeface="Akrobat ExtraBold"/>
                <a:sym typeface="Akrobat ExtraBold"/>
              </a:defRPr>
            </a:lvl1pPr>
          </a:lstStyle>
          <a:p>
            <a:r>
              <a:rPr lang="en-US" sz="2400" b="1" dirty="0">
                <a:solidFill>
                  <a:srgbClr val="132FC2"/>
                </a:solidFill>
                <a:latin typeface="Calibri" panose="020F0502020204030204" pitchFamily="34" charset="0"/>
              </a:rPr>
              <a:t>OST will assess the habitability of nearby exoplanets </a:t>
            </a:r>
          </a:p>
          <a:p>
            <a:r>
              <a:rPr lang="en-US" sz="2400" b="1" dirty="0">
                <a:solidFill>
                  <a:srgbClr val="132FC2"/>
                </a:solidFill>
                <a:latin typeface="Calibri" panose="020F0502020204030204" pitchFamily="34" charset="0"/>
              </a:rPr>
              <a:t>and search for signs of life. </a:t>
            </a:r>
            <a:endParaRPr sz="2400" dirty="0">
              <a:solidFill>
                <a:schemeClr val="tx1"/>
              </a:solidFill>
            </a:endParaRPr>
          </a:p>
        </p:txBody>
      </p:sp>
    </p:spTree>
    <p:extLst>
      <p:ext uri="{BB962C8B-B14F-4D97-AF65-F5344CB8AC3E}">
        <p14:creationId xmlns:p14="http://schemas.microsoft.com/office/powerpoint/2010/main" val="23543825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61F4E3-4D48-394C-A2C8-A4697EE37AB9}"/>
              </a:ext>
            </a:extLst>
          </p:cNvPr>
          <p:cNvSpPr>
            <a:spLocks noGrp="1"/>
          </p:cNvSpPr>
          <p:nvPr>
            <p:ph type="title"/>
          </p:nvPr>
        </p:nvSpPr>
        <p:spPr/>
        <p:txBody>
          <a:bodyPr>
            <a:normAutofit/>
          </a:bodyPr>
          <a:lstStyle/>
          <a:p>
            <a:r>
              <a:rPr lang="en-US" b="1" dirty="0"/>
              <a:t>Thermal-IR Advantage</a:t>
            </a:r>
          </a:p>
        </p:txBody>
      </p:sp>
      <p:pic>
        <p:nvPicPr>
          <p:cNvPr id="5" name="Content Placeholder 4">
            <a:extLst>
              <a:ext uri="{FF2B5EF4-FFF2-40B4-BE49-F238E27FC236}">
                <a16:creationId xmlns:a16="http://schemas.microsoft.com/office/drawing/2014/main" id="{7E66BC18-0FBB-6845-ACD6-0A19672B1F8A}"/>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620402" y="1353840"/>
            <a:ext cx="8900160" cy="4511040"/>
          </a:xfrm>
        </p:spPr>
      </p:pic>
      <p:sp>
        <p:nvSpPr>
          <p:cNvPr id="6" name="TextBox 5">
            <a:extLst>
              <a:ext uri="{FF2B5EF4-FFF2-40B4-BE49-F238E27FC236}">
                <a16:creationId xmlns:a16="http://schemas.microsoft.com/office/drawing/2014/main" id="{808519E1-BD61-E44F-BBA5-2A4D38513B06}"/>
              </a:ext>
            </a:extLst>
          </p:cNvPr>
          <p:cNvSpPr txBox="1"/>
          <p:nvPr/>
        </p:nvSpPr>
        <p:spPr>
          <a:xfrm>
            <a:off x="4920137" y="4097699"/>
            <a:ext cx="1089273" cy="424732"/>
          </a:xfrm>
          <a:prstGeom prst="rect">
            <a:avLst/>
          </a:prstGeom>
          <a:noFill/>
        </p:spPr>
        <p:txBody>
          <a:bodyPr wrap="none" rtlCol="0">
            <a:spAutoFit/>
          </a:bodyPr>
          <a:lstStyle/>
          <a:p>
            <a:r>
              <a:rPr lang="en-US" sz="2160" b="1" dirty="0">
                <a:solidFill>
                  <a:srgbClr val="FF0000"/>
                </a:solidFill>
              </a:rPr>
              <a:t>M8 Star</a:t>
            </a:r>
          </a:p>
        </p:txBody>
      </p:sp>
      <p:sp>
        <p:nvSpPr>
          <p:cNvPr id="7" name="TextBox 6">
            <a:extLst>
              <a:ext uri="{FF2B5EF4-FFF2-40B4-BE49-F238E27FC236}">
                <a16:creationId xmlns:a16="http://schemas.microsoft.com/office/drawing/2014/main" id="{0F75ABF6-0754-1B40-A5C1-7205EEB02C27}"/>
              </a:ext>
            </a:extLst>
          </p:cNvPr>
          <p:cNvSpPr txBox="1"/>
          <p:nvPr/>
        </p:nvSpPr>
        <p:spPr>
          <a:xfrm>
            <a:off x="7542509" y="2620181"/>
            <a:ext cx="2075889" cy="424732"/>
          </a:xfrm>
          <a:prstGeom prst="rect">
            <a:avLst/>
          </a:prstGeom>
          <a:noFill/>
        </p:spPr>
        <p:txBody>
          <a:bodyPr wrap="none" rtlCol="0">
            <a:spAutoFit/>
          </a:bodyPr>
          <a:lstStyle/>
          <a:p>
            <a:r>
              <a:rPr lang="en-US" sz="2160" b="1" dirty="0">
                <a:solidFill>
                  <a:srgbClr val="00B050"/>
                </a:solidFill>
              </a:rPr>
              <a:t>Earth-like Planet</a:t>
            </a:r>
          </a:p>
        </p:txBody>
      </p:sp>
      <p:sp>
        <p:nvSpPr>
          <p:cNvPr id="10" name="Down Arrow 9">
            <a:extLst>
              <a:ext uri="{FF2B5EF4-FFF2-40B4-BE49-F238E27FC236}">
                <a16:creationId xmlns:a16="http://schemas.microsoft.com/office/drawing/2014/main" id="{D741E6BE-6F4E-B74D-9F54-671C1419A6AA}"/>
              </a:ext>
            </a:extLst>
          </p:cNvPr>
          <p:cNvSpPr/>
          <p:nvPr/>
        </p:nvSpPr>
        <p:spPr>
          <a:xfrm>
            <a:off x="8476179" y="3012156"/>
            <a:ext cx="255181" cy="1250390"/>
          </a:xfrm>
          <a:prstGeom prst="downArrow">
            <a:avLst/>
          </a:prstGeom>
          <a:solidFill>
            <a:srgbClr val="00B05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a:ln>
                <a:solidFill>
                  <a:srgbClr val="00B050"/>
                </a:solidFill>
              </a:ln>
            </a:endParaRPr>
          </a:p>
        </p:txBody>
      </p:sp>
      <p:sp>
        <p:nvSpPr>
          <p:cNvPr id="11" name="Up Arrow 10">
            <a:extLst>
              <a:ext uri="{FF2B5EF4-FFF2-40B4-BE49-F238E27FC236}">
                <a16:creationId xmlns:a16="http://schemas.microsoft.com/office/drawing/2014/main" id="{BB7E7508-4039-514B-9C83-842FBE821EB7}"/>
              </a:ext>
            </a:extLst>
          </p:cNvPr>
          <p:cNvSpPr/>
          <p:nvPr/>
        </p:nvSpPr>
        <p:spPr>
          <a:xfrm>
            <a:off x="5370766" y="3063379"/>
            <a:ext cx="227630" cy="1097279"/>
          </a:xfrm>
          <a:prstGeom prst="upArrow">
            <a:avLst/>
          </a:prstGeom>
          <a:solidFill>
            <a:srgbClr val="FF00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a:p>
        </p:txBody>
      </p:sp>
      <p:sp>
        <p:nvSpPr>
          <p:cNvPr id="12" name="Content Placeholder 2">
            <a:extLst>
              <a:ext uri="{FF2B5EF4-FFF2-40B4-BE49-F238E27FC236}">
                <a16:creationId xmlns:a16="http://schemas.microsoft.com/office/drawing/2014/main" id="{AE366B76-6481-2748-9F83-FA2C4F5C3D26}"/>
              </a:ext>
            </a:extLst>
          </p:cNvPr>
          <p:cNvSpPr txBox="1">
            <a:spLocks/>
          </p:cNvSpPr>
          <p:nvPr/>
        </p:nvSpPr>
        <p:spPr>
          <a:xfrm>
            <a:off x="1477221" y="5943389"/>
            <a:ext cx="9362322" cy="741835"/>
          </a:xfrm>
          <a:prstGeom prst="rect">
            <a:avLst/>
          </a:prstGeom>
        </p:spPr>
        <p:txBody>
          <a:bodyPr vert="horz" lIns="109728" tIns="54864" rIns="109728" bIns="54864" numCol="2" rtlCol="0">
            <a:normAutofit fontScale="550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558166" indent="-280036"/>
            <a:r>
              <a:rPr lang="en-US" sz="3840" dirty="0"/>
              <a:t>Planet-star contrast ratio always improves at longer wavelengths</a:t>
            </a:r>
          </a:p>
          <a:p>
            <a:pPr marL="558166" indent="-280036"/>
            <a:r>
              <a:rPr lang="en-US" sz="3840" dirty="0"/>
              <a:t>Overall SNR falls off at &gt;22 µm</a:t>
            </a:r>
          </a:p>
          <a:p>
            <a:pPr marL="558166" indent="-280036"/>
            <a:r>
              <a:rPr lang="en-US" sz="3840" dirty="0">
                <a:solidFill>
                  <a:srgbClr val="FFC000"/>
                </a:solidFill>
              </a:rPr>
              <a:t>HZ SNR sweet spot is 8 – 10 µm</a:t>
            </a:r>
          </a:p>
        </p:txBody>
      </p:sp>
      <p:sp>
        <p:nvSpPr>
          <p:cNvPr id="3" name="Date Placeholder 2">
            <a:extLst>
              <a:ext uri="{FF2B5EF4-FFF2-40B4-BE49-F238E27FC236}">
                <a16:creationId xmlns:a16="http://schemas.microsoft.com/office/drawing/2014/main" id="{7BD53958-B6AA-1441-9400-46977FB1F7E5}"/>
              </a:ext>
            </a:extLst>
          </p:cNvPr>
          <p:cNvSpPr>
            <a:spLocks noGrp="1"/>
          </p:cNvSpPr>
          <p:nvPr>
            <p:ph type="dt" sz="half" idx="10"/>
          </p:nvPr>
        </p:nvSpPr>
        <p:spPr/>
        <p:txBody>
          <a:bodyPr/>
          <a:lstStyle/>
          <a:p>
            <a:fld id="{C278D90C-F869-6A45-B4FC-DC4B38FA2B7E}" type="datetime1">
              <a:rPr lang="en-US" smtClean="0"/>
              <a:t>10/2/18</a:t>
            </a:fld>
            <a:endParaRPr lang="en-US"/>
          </a:p>
        </p:txBody>
      </p:sp>
      <p:sp>
        <p:nvSpPr>
          <p:cNvPr id="4" name="Footer Placeholder 3">
            <a:extLst>
              <a:ext uri="{FF2B5EF4-FFF2-40B4-BE49-F238E27FC236}">
                <a16:creationId xmlns:a16="http://schemas.microsoft.com/office/drawing/2014/main" id="{0B2F604C-4526-A64C-A4D8-84B7C1E09907}"/>
              </a:ext>
            </a:extLst>
          </p:cNvPr>
          <p:cNvSpPr>
            <a:spLocks noGrp="1"/>
          </p:cNvSpPr>
          <p:nvPr>
            <p:ph type="ftr" sz="quarter" idx="11"/>
          </p:nvPr>
        </p:nvSpPr>
        <p:spPr/>
        <p:txBody>
          <a:bodyPr/>
          <a:lstStyle/>
          <a:p>
            <a:r>
              <a:rPr lang="en-US"/>
              <a:t>Goddard - ASD colloquium</a:t>
            </a:r>
          </a:p>
        </p:txBody>
      </p:sp>
      <p:sp>
        <p:nvSpPr>
          <p:cNvPr id="8" name="Slide Number Placeholder 7">
            <a:extLst>
              <a:ext uri="{FF2B5EF4-FFF2-40B4-BE49-F238E27FC236}">
                <a16:creationId xmlns:a16="http://schemas.microsoft.com/office/drawing/2014/main" id="{16E828B5-2FDC-6A4F-8ED9-1D18F40142CE}"/>
              </a:ext>
            </a:extLst>
          </p:cNvPr>
          <p:cNvSpPr>
            <a:spLocks noGrp="1"/>
          </p:cNvSpPr>
          <p:nvPr>
            <p:ph type="sldNum" sz="quarter" idx="12"/>
          </p:nvPr>
        </p:nvSpPr>
        <p:spPr/>
        <p:txBody>
          <a:bodyPr/>
          <a:lstStyle/>
          <a:p>
            <a:fld id="{9B025440-A5DA-4988-9B07-B3FEE73E24FE}" type="slidenum">
              <a:rPr lang="en-US" smtClean="0"/>
              <a:t>9</a:t>
            </a:fld>
            <a:endParaRPr lang="en-US"/>
          </a:p>
        </p:txBody>
      </p:sp>
    </p:spTree>
    <p:extLst>
      <p:ext uri="{BB962C8B-B14F-4D97-AF65-F5344CB8AC3E}">
        <p14:creationId xmlns:p14="http://schemas.microsoft.com/office/powerpoint/2010/main" val="2794927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33791</TotalTime>
  <Words>2836</Words>
  <Application>Microsoft Macintosh PowerPoint</Application>
  <PresentationFormat>Widescreen</PresentationFormat>
  <Paragraphs>349</Paragraphs>
  <Slides>40</Slides>
  <Notes>16</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40</vt:i4>
      </vt:variant>
    </vt:vector>
  </HeadingPairs>
  <TitlesOfParts>
    <vt:vector size="48" baseType="lpstr">
      <vt:lpstr>Akrobat ExtraBold</vt:lpstr>
      <vt:lpstr>Arial</vt:lpstr>
      <vt:lpstr>Calibri</vt:lpstr>
      <vt:lpstr>Calibri Light</vt:lpstr>
      <vt:lpstr>Helvetica</vt:lpstr>
      <vt:lpstr>Helvetica Light</vt:lpstr>
      <vt:lpstr>Times New Roman</vt:lpstr>
      <vt:lpstr>Office Theme</vt:lpstr>
      <vt:lpstr>Origins Space Telescope:</vt:lpstr>
      <vt:lpstr>From the community,  by the community, and for the community</vt:lpstr>
      <vt:lpstr>Study goal</vt:lpstr>
      <vt:lpstr>PowerPoint Presentation</vt:lpstr>
      <vt:lpstr>Are We Alone?</vt:lpstr>
      <vt:lpstr>Geometry of Transiting Exoplanets</vt:lpstr>
      <vt:lpstr>PowerPoint Presentation</vt:lpstr>
      <vt:lpstr>PowerPoint Presentation</vt:lpstr>
      <vt:lpstr>Thermal-IR Advantage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Backup</vt:lpstr>
      <vt:lpstr>Science Overlap: OST vs JWST</vt:lpstr>
      <vt:lpstr>Why Transiting Exoplanets?</vt:lpstr>
      <vt:lpstr>Why M Dwarfs?</vt:lpstr>
      <vt:lpstr>Predicted Yields</vt:lpstr>
      <vt:lpstr>Science Objectives</vt:lpstr>
    </vt:vector>
  </TitlesOfParts>
  <Company>HPES ACES</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Corsetti, James A. (GSFC-5510)</dc:creator>
  <cp:lastModifiedBy>David Leisawitz</cp:lastModifiedBy>
  <cp:revision>831</cp:revision>
  <dcterms:created xsi:type="dcterms:W3CDTF">2017-10-24T14:29:28Z</dcterms:created>
  <dcterms:modified xsi:type="dcterms:W3CDTF">2018-10-02T18:22:11Z</dcterms:modified>
</cp:coreProperties>
</file>