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5"/>
  </p:notesMasterIdLst>
  <p:sldIdLst>
    <p:sldId id="307" r:id="rId2"/>
    <p:sldId id="316" r:id="rId3"/>
    <p:sldId id="566" r:id="rId4"/>
    <p:sldId id="313" r:id="rId5"/>
    <p:sldId id="258" r:id="rId6"/>
    <p:sldId id="562" r:id="rId7"/>
    <p:sldId id="314" r:id="rId8"/>
    <p:sldId id="315" r:id="rId9"/>
    <p:sldId id="310" r:id="rId10"/>
    <p:sldId id="317" r:id="rId11"/>
    <p:sldId id="324" r:id="rId12"/>
    <p:sldId id="325" r:id="rId13"/>
    <p:sldId id="318" r:id="rId14"/>
    <p:sldId id="319" r:id="rId15"/>
    <p:sldId id="333" r:id="rId16"/>
    <p:sldId id="330" r:id="rId17"/>
    <p:sldId id="321" r:id="rId18"/>
    <p:sldId id="563" r:id="rId19"/>
    <p:sldId id="331" r:id="rId20"/>
    <p:sldId id="564" r:id="rId21"/>
    <p:sldId id="557" r:id="rId22"/>
    <p:sldId id="328" r:id="rId23"/>
    <p:sldId id="329" r:id="rId24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85725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17145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257175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3429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428625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51435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600075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6858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8"/>
    <p:restoredTop sz="94351"/>
  </p:normalViewPr>
  <p:slideViewPr>
    <p:cSldViewPr snapToGrid="0" snapToObjects="1">
      <p:cViewPr varScale="1">
        <p:scale>
          <a:sx n="66" d="100"/>
          <a:sy n="66" d="100"/>
        </p:scale>
        <p:origin x="192" y="10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58CB5-2D29-0540-A6D5-B8CC3ABDCACB}" type="doc">
      <dgm:prSet loTypeId="urn:microsoft.com/office/officeart/2009/3/layout/Descending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EC029E-BD16-3C4C-84B8-6EEDA16E2FA1}">
      <dgm:prSet phldrT="[Text]" custT="1"/>
      <dgm:spPr/>
      <dgm:t>
        <a:bodyPr/>
        <a:lstStyle/>
        <a:p>
          <a:r>
            <a:rPr lang="en-US" sz="1600" b="1" dirty="0">
              <a:solidFill>
                <a:srgbClr val="FFFF00"/>
              </a:solidFill>
            </a:rPr>
            <a:t>retain high-value science</a:t>
          </a:r>
        </a:p>
      </dgm:t>
    </dgm:pt>
    <dgm:pt modelId="{C7337F35-14B0-C745-B5E8-772405F86B0D}" type="parTrans" cxnId="{8CA772D7-61D8-C54C-8D38-CB32434F71F1}">
      <dgm:prSet/>
      <dgm:spPr/>
      <dgm:t>
        <a:bodyPr/>
        <a:lstStyle/>
        <a:p>
          <a:endParaRPr lang="en-US"/>
        </a:p>
      </dgm:t>
    </dgm:pt>
    <dgm:pt modelId="{79E93F9C-6A8E-5F41-B332-C14C7149AD66}" type="sibTrans" cxnId="{8CA772D7-61D8-C54C-8D38-CB32434F71F1}">
      <dgm:prSet/>
      <dgm:spPr/>
      <dgm:t>
        <a:bodyPr/>
        <a:lstStyle/>
        <a:p>
          <a:endParaRPr lang="en-US"/>
        </a:p>
      </dgm:t>
    </dgm:pt>
    <dgm:pt modelId="{6460F379-A76C-154E-AEB9-F05F5AB36B74}">
      <dgm:prSet phldrT="[Text]" custT="1"/>
      <dgm:spPr/>
      <dgm:t>
        <a:bodyPr/>
        <a:lstStyle/>
        <a:p>
          <a:r>
            <a:rPr lang="en-US" sz="1600" b="1" dirty="0">
              <a:solidFill>
                <a:srgbClr val="FFFF00"/>
              </a:solidFill>
            </a:rPr>
            <a:t>eliminate complex deployments, reduce risk</a:t>
          </a:r>
        </a:p>
      </dgm:t>
    </dgm:pt>
    <dgm:pt modelId="{EE4D12FB-651A-1E49-9B0D-51940F2EA280}" type="parTrans" cxnId="{4EF6DDDB-2327-FE4A-A57E-E587C811B05C}">
      <dgm:prSet/>
      <dgm:spPr/>
      <dgm:t>
        <a:bodyPr/>
        <a:lstStyle/>
        <a:p>
          <a:endParaRPr lang="en-US"/>
        </a:p>
      </dgm:t>
    </dgm:pt>
    <dgm:pt modelId="{EB317504-384C-9542-BDB2-B4E58456CF03}" type="sibTrans" cxnId="{4EF6DDDB-2327-FE4A-A57E-E587C811B05C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2EFF04E2-4D54-1C41-825E-320EDB91715C}">
      <dgm:prSet phldrT="[Text]" custT="1"/>
      <dgm:spPr/>
      <dgm:t>
        <a:bodyPr/>
        <a:lstStyle/>
        <a:p>
          <a:r>
            <a:rPr lang="en-US" sz="1600" b="1" dirty="0">
              <a:solidFill>
                <a:srgbClr val="FFFF00"/>
              </a:solidFill>
            </a:rPr>
            <a:t>reduce size</a:t>
          </a:r>
        </a:p>
      </dgm:t>
    </dgm:pt>
    <dgm:pt modelId="{B6EE9547-D66C-1943-9058-44745DF718AC}" type="parTrans" cxnId="{9EA47263-E774-DD4B-922F-AF37CDC4004C}">
      <dgm:prSet/>
      <dgm:spPr/>
      <dgm:t>
        <a:bodyPr/>
        <a:lstStyle/>
        <a:p>
          <a:endParaRPr lang="en-US"/>
        </a:p>
      </dgm:t>
    </dgm:pt>
    <dgm:pt modelId="{13E848AB-2E28-6B47-89D6-601C559A921F}" type="sibTrans" cxnId="{9EA47263-E774-DD4B-922F-AF37CDC4004C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BEDB1CA7-7052-8748-A43F-5FDD047306E1}">
      <dgm:prSet phldrT="[Text]" custT="1"/>
      <dgm:spPr/>
      <dgm:t>
        <a:bodyPr/>
        <a:lstStyle/>
        <a:p>
          <a:r>
            <a:rPr lang="en-US" sz="1600" b="1" dirty="0">
              <a:solidFill>
                <a:srgbClr val="FFFF00"/>
              </a:solidFill>
            </a:rPr>
            <a:t>constrain cost</a:t>
          </a:r>
        </a:p>
      </dgm:t>
    </dgm:pt>
    <dgm:pt modelId="{751FC05E-9233-C04F-9AEB-7058D8ADB81E}" type="sibTrans" cxnId="{5116D460-5133-4649-80DD-B1C2348BC060}">
      <dgm:prSet/>
      <dgm:spPr/>
      <dgm:t>
        <a:bodyPr/>
        <a:lstStyle/>
        <a:p>
          <a:endParaRPr lang="en-US"/>
        </a:p>
      </dgm:t>
    </dgm:pt>
    <dgm:pt modelId="{F0B2E67D-38FE-E948-B2CD-4F82DFB1C739}" type="parTrans" cxnId="{5116D460-5133-4649-80DD-B1C2348BC060}">
      <dgm:prSet/>
      <dgm:spPr/>
      <dgm:t>
        <a:bodyPr/>
        <a:lstStyle/>
        <a:p>
          <a:endParaRPr lang="en-US"/>
        </a:p>
      </dgm:t>
    </dgm:pt>
    <dgm:pt modelId="{4D53FD78-AE2E-1248-82DD-7AEF9472F807}" type="pres">
      <dgm:prSet presAssocID="{47858CB5-2D29-0540-A6D5-B8CC3ABDCACB}" presName="Name0" presStyleCnt="0">
        <dgm:presLayoutVars>
          <dgm:chMax val="7"/>
          <dgm:chPref val="5"/>
        </dgm:presLayoutVars>
      </dgm:prSet>
      <dgm:spPr/>
    </dgm:pt>
    <dgm:pt modelId="{464196DF-EDF6-4A48-8BA7-B8A71A4ACC18}" type="pres">
      <dgm:prSet presAssocID="{47858CB5-2D29-0540-A6D5-B8CC3ABDCACB}" presName="arrowNode" presStyleLbl="node1" presStyleIdx="0" presStyleCnt="1" custAng="17203626" custLinFactNeighborX="20" custLinFactNeighborY="1503"/>
      <dgm:spPr/>
    </dgm:pt>
    <dgm:pt modelId="{FF689E17-9336-124A-851C-E5C33AA7671D}" type="pres">
      <dgm:prSet presAssocID="{A8EC029E-BD16-3C4C-84B8-6EEDA16E2FA1}" presName="txNode1" presStyleLbl="revTx" presStyleIdx="0" presStyleCnt="4" custScaleX="230893" custScaleY="129081" custLinFactNeighborX="-38062" custLinFactNeighborY="87766">
        <dgm:presLayoutVars>
          <dgm:bulletEnabled val="1"/>
        </dgm:presLayoutVars>
      </dgm:prSet>
      <dgm:spPr/>
    </dgm:pt>
    <dgm:pt modelId="{6B3D367B-994D-624D-862C-FC82CBEE6AFB}" type="pres">
      <dgm:prSet presAssocID="{6460F379-A76C-154E-AEB9-F05F5AB36B74}" presName="txNode2" presStyleLbl="revTx" presStyleIdx="1" presStyleCnt="4" custScaleX="201424" custScaleY="110331" custLinFactY="100000" custLinFactNeighborX="1693" custLinFactNeighborY="182566">
        <dgm:presLayoutVars>
          <dgm:bulletEnabled val="1"/>
        </dgm:presLayoutVars>
      </dgm:prSet>
      <dgm:spPr/>
    </dgm:pt>
    <dgm:pt modelId="{3B39B373-26B1-8347-A673-BC6CF7F84F07}" type="pres">
      <dgm:prSet presAssocID="{EB317504-384C-9542-BDB2-B4E58456CF03}" presName="dotNode2" presStyleCnt="0"/>
      <dgm:spPr/>
    </dgm:pt>
    <dgm:pt modelId="{264FA04A-EB80-D14A-8B41-91A8E7495BD6}" type="pres">
      <dgm:prSet presAssocID="{EB317504-384C-9542-BDB2-B4E58456CF03}" presName="dotRepeatNode" presStyleLbl="fgShp" presStyleIdx="0" presStyleCnt="2"/>
      <dgm:spPr/>
    </dgm:pt>
    <dgm:pt modelId="{97393D1C-D72A-D548-87CD-B185AE45F695}" type="pres">
      <dgm:prSet presAssocID="{2EFF04E2-4D54-1C41-825E-320EDB91715C}" presName="txNode3" presStyleLbl="revTx" presStyleIdx="2" presStyleCnt="4" custLinFactX="70727" custLinFactNeighborX="100000" custLinFactNeighborY="4190">
        <dgm:presLayoutVars>
          <dgm:bulletEnabled val="1"/>
        </dgm:presLayoutVars>
      </dgm:prSet>
      <dgm:spPr/>
    </dgm:pt>
    <dgm:pt modelId="{701095E5-A413-6B43-A434-576EFFFC2E1E}" type="pres">
      <dgm:prSet presAssocID="{13E848AB-2E28-6B47-89D6-601C559A921F}" presName="dotNode3" presStyleCnt="0"/>
      <dgm:spPr/>
    </dgm:pt>
    <dgm:pt modelId="{2369AB7E-4FE6-7340-941F-F7C80C841EBD}" type="pres">
      <dgm:prSet presAssocID="{13E848AB-2E28-6B47-89D6-601C559A921F}" presName="dotRepeatNode" presStyleLbl="fgShp" presStyleIdx="1" presStyleCnt="2"/>
      <dgm:spPr/>
    </dgm:pt>
    <dgm:pt modelId="{9E2E2739-3C88-D44A-8DF5-A4084E6F0BED}" type="pres">
      <dgm:prSet presAssocID="{BEDB1CA7-7052-8748-A43F-5FDD047306E1}" presName="txNode4" presStyleLbl="revTx" presStyleIdx="3" presStyleCnt="4" custScaleX="100484" custScaleY="130286" custLinFactX="-80980" custLinFactY="-100000" custLinFactNeighborX="-100000" custLinFactNeighborY="-132899">
        <dgm:presLayoutVars>
          <dgm:bulletEnabled val="1"/>
        </dgm:presLayoutVars>
      </dgm:prSet>
      <dgm:spPr/>
    </dgm:pt>
  </dgm:ptLst>
  <dgm:cxnLst>
    <dgm:cxn modelId="{939C1E56-0582-7D49-B3F0-BA56A20DD607}" type="presOf" srcId="{2EFF04E2-4D54-1C41-825E-320EDB91715C}" destId="{97393D1C-D72A-D548-87CD-B185AE45F695}" srcOrd="0" destOrd="0" presId="urn:microsoft.com/office/officeart/2009/3/layout/DescendingProcess"/>
    <dgm:cxn modelId="{2EB57C57-C71D-604A-BAD6-BB503D03DD66}" type="presOf" srcId="{BEDB1CA7-7052-8748-A43F-5FDD047306E1}" destId="{9E2E2739-3C88-D44A-8DF5-A4084E6F0BED}" srcOrd="0" destOrd="0" presId="urn:microsoft.com/office/officeart/2009/3/layout/DescendingProcess"/>
    <dgm:cxn modelId="{5116D460-5133-4649-80DD-B1C2348BC060}" srcId="{47858CB5-2D29-0540-A6D5-B8CC3ABDCACB}" destId="{BEDB1CA7-7052-8748-A43F-5FDD047306E1}" srcOrd="3" destOrd="0" parTransId="{F0B2E67D-38FE-E948-B2CD-4F82DFB1C739}" sibTransId="{751FC05E-9233-C04F-9AEB-7058D8ADB81E}"/>
    <dgm:cxn modelId="{9EA47263-E774-DD4B-922F-AF37CDC4004C}" srcId="{47858CB5-2D29-0540-A6D5-B8CC3ABDCACB}" destId="{2EFF04E2-4D54-1C41-825E-320EDB91715C}" srcOrd="2" destOrd="0" parTransId="{B6EE9547-D66C-1943-9058-44745DF718AC}" sibTransId="{13E848AB-2E28-6B47-89D6-601C559A921F}"/>
    <dgm:cxn modelId="{B0BA7970-C998-3341-BF70-0A708ECE5B92}" type="presOf" srcId="{A8EC029E-BD16-3C4C-84B8-6EEDA16E2FA1}" destId="{FF689E17-9336-124A-851C-E5C33AA7671D}" srcOrd="0" destOrd="0" presId="urn:microsoft.com/office/officeart/2009/3/layout/DescendingProcess"/>
    <dgm:cxn modelId="{063AA47C-D37B-834F-9784-98DE97358AD5}" type="presOf" srcId="{6460F379-A76C-154E-AEB9-F05F5AB36B74}" destId="{6B3D367B-994D-624D-862C-FC82CBEE6AFB}" srcOrd="0" destOrd="0" presId="urn:microsoft.com/office/officeart/2009/3/layout/DescendingProcess"/>
    <dgm:cxn modelId="{2364EC84-775A-324F-9B62-8A3111CF5C0D}" type="presOf" srcId="{EB317504-384C-9542-BDB2-B4E58456CF03}" destId="{264FA04A-EB80-D14A-8B41-91A8E7495BD6}" srcOrd="0" destOrd="0" presId="urn:microsoft.com/office/officeart/2009/3/layout/DescendingProcess"/>
    <dgm:cxn modelId="{C97CB996-64F9-2B4B-A614-1444812AD0F4}" type="presOf" srcId="{47858CB5-2D29-0540-A6D5-B8CC3ABDCACB}" destId="{4D53FD78-AE2E-1248-82DD-7AEF9472F807}" srcOrd="0" destOrd="0" presId="urn:microsoft.com/office/officeart/2009/3/layout/DescendingProcess"/>
    <dgm:cxn modelId="{22737FAA-C0D8-1347-98B5-E83D0B8C723B}" type="presOf" srcId="{13E848AB-2E28-6B47-89D6-601C559A921F}" destId="{2369AB7E-4FE6-7340-941F-F7C80C841EBD}" srcOrd="0" destOrd="0" presId="urn:microsoft.com/office/officeart/2009/3/layout/DescendingProcess"/>
    <dgm:cxn modelId="{8CA772D7-61D8-C54C-8D38-CB32434F71F1}" srcId="{47858CB5-2D29-0540-A6D5-B8CC3ABDCACB}" destId="{A8EC029E-BD16-3C4C-84B8-6EEDA16E2FA1}" srcOrd="0" destOrd="0" parTransId="{C7337F35-14B0-C745-B5E8-772405F86B0D}" sibTransId="{79E93F9C-6A8E-5F41-B332-C14C7149AD66}"/>
    <dgm:cxn modelId="{4EF6DDDB-2327-FE4A-A57E-E587C811B05C}" srcId="{47858CB5-2D29-0540-A6D5-B8CC3ABDCACB}" destId="{6460F379-A76C-154E-AEB9-F05F5AB36B74}" srcOrd="1" destOrd="0" parTransId="{EE4D12FB-651A-1E49-9B0D-51940F2EA280}" sibTransId="{EB317504-384C-9542-BDB2-B4E58456CF03}"/>
    <dgm:cxn modelId="{A433ECBE-9F85-8240-A6FD-D6ACB653C5E4}" type="presParOf" srcId="{4D53FD78-AE2E-1248-82DD-7AEF9472F807}" destId="{464196DF-EDF6-4A48-8BA7-B8A71A4ACC18}" srcOrd="0" destOrd="0" presId="urn:microsoft.com/office/officeart/2009/3/layout/DescendingProcess"/>
    <dgm:cxn modelId="{1845BA11-8C70-D346-92DB-F17A98510668}" type="presParOf" srcId="{4D53FD78-AE2E-1248-82DD-7AEF9472F807}" destId="{FF689E17-9336-124A-851C-E5C33AA7671D}" srcOrd="1" destOrd="0" presId="urn:microsoft.com/office/officeart/2009/3/layout/DescendingProcess"/>
    <dgm:cxn modelId="{30DB03D0-06DC-4040-9EDC-AF83BFF61B78}" type="presParOf" srcId="{4D53FD78-AE2E-1248-82DD-7AEF9472F807}" destId="{6B3D367B-994D-624D-862C-FC82CBEE6AFB}" srcOrd="2" destOrd="0" presId="urn:microsoft.com/office/officeart/2009/3/layout/DescendingProcess"/>
    <dgm:cxn modelId="{E8626AC4-94C0-6B40-B410-628E713D7957}" type="presParOf" srcId="{4D53FD78-AE2E-1248-82DD-7AEF9472F807}" destId="{3B39B373-26B1-8347-A673-BC6CF7F84F07}" srcOrd="3" destOrd="0" presId="urn:microsoft.com/office/officeart/2009/3/layout/DescendingProcess"/>
    <dgm:cxn modelId="{E78368BD-827E-0F4E-B2FF-61B460F563BA}" type="presParOf" srcId="{3B39B373-26B1-8347-A673-BC6CF7F84F07}" destId="{264FA04A-EB80-D14A-8B41-91A8E7495BD6}" srcOrd="0" destOrd="0" presId="urn:microsoft.com/office/officeart/2009/3/layout/DescendingProcess"/>
    <dgm:cxn modelId="{8A272FAB-792E-1547-BED0-9712A2713E9D}" type="presParOf" srcId="{4D53FD78-AE2E-1248-82DD-7AEF9472F807}" destId="{97393D1C-D72A-D548-87CD-B185AE45F695}" srcOrd="4" destOrd="0" presId="urn:microsoft.com/office/officeart/2009/3/layout/DescendingProcess"/>
    <dgm:cxn modelId="{468F0B58-FBFC-4640-98FA-E90EFC057BF0}" type="presParOf" srcId="{4D53FD78-AE2E-1248-82DD-7AEF9472F807}" destId="{701095E5-A413-6B43-A434-576EFFFC2E1E}" srcOrd="5" destOrd="0" presId="urn:microsoft.com/office/officeart/2009/3/layout/DescendingProcess"/>
    <dgm:cxn modelId="{8EA7B90B-3772-5646-AFDF-C5600DA1FCDB}" type="presParOf" srcId="{701095E5-A413-6B43-A434-576EFFFC2E1E}" destId="{2369AB7E-4FE6-7340-941F-F7C80C841EBD}" srcOrd="0" destOrd="0" presId="urn:microsoft.com/office/officeart/2009/3/layout/DescendingProcess"/>
    <dgm:cxn modelId="{5090D0B9-8FEA-2249-830B-269E6A09BCE3}" type="presParOf" srcId="{4D53FD78-AE2E-1248-82DD-7AEF9472F807}" destId="{9E2E2739-3C88-D44A-8DF5-A4084E6F0BED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196DF-EDF6-4A48-8BA7-B8A71A4ACC18}">
      <dsp:nvSpPr>
        <dsp:cNvPr id="0" name=""/>
        <dsp:cNvSpPr/>
      </dsp:nvSpPr>
      <dsp:spPr>
        <a:xfrm>
          <a:off x="1261560" y="433913"/>
          <a:ext cx="1754142" cy="122329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FA04A-EB80-D14A-8B41-91A8E7495BD6}">
      <dsp:nvSpPr>
        <dsp:cNvPr id="0" name=""/>
        <dsp:cNvSpPr/>
      </dsp:nvSpPr>
      <dsp:spPr>
        <a:xfrm>
          <a:off x="1993211" y="617561"/>
          <a:ext cx="44297" cy="44297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9AB7E-4FE6-7340-941F-F7C80C841EBD}">
      <dsp:nvSpPr>
        <dsp:cNvPr id="0" name=""/>
        <dsp:cNvSpPr/>
      </dsp:nvSpPr>
      <dsp:spPr>
        <a:xfrm>
          <a:off x="2379007" y="993684"/>
          <a:ext cx="44297" cy="44297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9E17-9336-124A-851C-E5C33AA7671D}">
      <dsp:nvSpPr>
        <dsp:cNvPr id="0" name=""/>
        <dsp:cNvSpPr/>
      </dsp:nvSpPr>
      <dsp:spPr>
        <a:xfrm>
          <a:off x="287592" y="237091"/>
          <a:ext cx="1909540" cy="419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retain high-value science</a:t>
          </a:r>
        </a:p>
      </dsp:txBody>
      <dsp:txXfrm>
        <a:off x="287592" y="237091"/>
        <a:ext cx="1909540" cy="419668"/>
      </dsp:txXfrm>
    </dsp:sp>
    <dsp:sp modelId="{6B3D367B-994D-624D-862C-FC82CBEE6AFB}">
      <dsp:nvSpPr>
        <dsp:cNvPr id="0" name=""/>
        <dsp:cNvSpPr/>
      </dsp:nvSpPr>
      <dsp:spPr>
        <a:xfrm>
          <a:off x="1680087" y="1379034"/>
          <a:ext cx="2296136" cy="35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eliminate complex deployments, reduce risk</a:t>
          </a:r>
        </a:p>
      </dsp:txBody>
      <dsp:txXfrm>
        <a:off x="1680087" y="1379034"/>
        <a:ext cx="2296136" cy="358708"/>
      </dsp:txXfrm>
    </dsp:sp>
    <dsp:sp modelId="{97393D1C-D72A-D548-87CD-B185AE45F695}">
      <dsp:nvSpPr>
        <dsp:cNvPr id="0" name=""/>
        <dsp:cNvSpPr/>
      </dsp:nvSpPr>
      <dsp:spPr>
        <a:xfrm>
          <a:off x="3051677" y="866895"/>
          <a:ext cx="1117600" cy="325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reduce size</a:t>
          </a:r>
        </a:p>
      </dsp:txBody>
      <dsp:txXfrm>
        <a:off x="3051677" y="866895"/>
        <a:ext cx="1117600" cy="325120"/>
      </dsp:txXfrm>
    </dsp:sp>
    <dsp:sp modelId="{9E2E2739-3C88-D44A-8DF5-A4084E6F0BED}">
      <dsp:nvSpPr>
        <dsp:cNvPr id="0" name=""/>
        <dsp:cNvSpPr/>
      </dsp:nvSpPr>
      <dsp:spPr>
        <a:xfrm>
          <a:off x="235895" y="899466"/>
          <a:ext cx="1123009" cy="42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constrain cost</a:t>
          </a:r>
        </a:p>
      </dsp:txBody>
      <dsp:txXfrm>
        <a:off x="235895" y="899466"/>
        <a:ext cx="1123009" cy="423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3435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  To get the cold telescope,  it</a:t>
            </a:r>
            <a:r>
              <a:rPr lang="uk-UA" dirty="0"/>
              <a:t>’</a:t>
            </a:r>
            <a:r>
              <a:rPr lang="en-US" dirty="0"/>
              <a:t>s a combination of the </a:t>
            </a:r>
            <a:r>
              <a:rPr lang="en-US" dirty="0" err="1"/>
              <a:t>cyro</a:t>
            </a:r>
            <a:r>
              <a:rPr lang="en-US" dirty="0"/>
              <a:t>-cooling,  and it also motivates the Sun-Earth  L2  </a:t>
            </a:r>
          </a:p>
          <a:p>
            <a:r>
              <a:rPr lang="en-US" dirty="0"/>
              <a:t>Also the sensitivity is </a:t>
            </a:r>
            <a:r>
              <a:rPr lang="en-US" dirty="0" err="1"/>
              <a:t>affeect</a:t>
            </a:r>
            <a:r>
              <a:rPr lang="en-US" dirty="0"/>
              <a:t> by the telescope size, which here is 5.9 m in </a:t>
            </a:r>
            <a:r>
              <a:rPr lang="en-US" dirty="0" err="1"/>
              <a:t>diamter</a:t>
            </a:r>
            <a:r>
              <a:rPr lang="en-US" dirty="0"/>
              <a:t> or 25 m^2 </a:t>
            </a:r>
            <a:r>
              <a:rPr lang="en-US" dirty="0" err="1"/>
              <a:t>im</a:t>
            </a:r>
            <a:r>
              <a:rPr lang="en-US" dirty="0"/>
              <a:t> area,</a:t>
            </a:r>
            <a:r>
              <a:rPr lang="en-US" baseline="0" dirty="0"/>
              <a:t> same as JWST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88B8-2D19-435B-836E-41C98CFEE5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1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308074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652117"/>
            <a:ext cx="5518547" cy="596057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85725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17145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257175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34290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1141326" y="0"/>
            <a:ext cx="6858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491258" y="321469"/>
            <a:ext cx="6161485" cy="750094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308074">
              <a:defRPr sz="2325" cap="all" spc="37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5704" y="4882307"/>
            <a:ext cx="27731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1491258" y="321469"/>
            <a:ext cx="6161485" cy="750094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308074">
              <a:defRPr sz="2325" cap="all" spc="37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1491258" y="1064865"/>
            <a:ext cx="6161485" cy="3542854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244739" indent="-244739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defRPr sz="18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420952" indent="-244739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597164" indent="-244739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defRPr sz="18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773377" indent="-244739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949589" indent="-244739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5704" y="4882307"/>
            <a:ext cx="27731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1491258" y="321469"/>
            <a:ext cx="6161485" cy="750094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308074">
              <a:defRPr sz="2325" cap="all" spc="37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1491258" y="1064865"/>
            <a:ext cx="6161485" cy="3542854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244739" indent="-244739" algn="ctr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defRPr sz="1875">
                <a:solidFill>
                  <a:srgbClr val="FCC84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420952" indent="-244739" algn="ctr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CC84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2pPr>
            <a:lvl3pPr marL="597164" indent="-244739" algn="ctr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defRPr sz="1875">
                <a:solidFill>
                  <a:srgbClr val="FCC84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3pPr>
            <a:lvl4pPr marL="773377" indent="-244739" algn="ctr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CC84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4pPr>
            <a:lvl5pPr marL="949589" indent="-244739" algn="ctr" defTabSz="308074">
              <a:spcBef>
                <a:spcPts val="2213"/>
              </a:spcBef>
              <a:buClr>
                <a:srgbClr val="646464"/>
              </a:buClr>
              <a:buSzPct val="90000"/>
              <a:buFontTx/>
              <a:buChar char="•"/>
              <a:defRPr sz="1875">
                <a:solidFill>
                  <a:srgbClr val="FCC84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5704" y="4882307"/>
            <a:ext cx="27731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685800" y="1597823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17145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3429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51435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685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24238" y="4551821"/>
            <a:ext cx="428962" cy="43088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6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812727" y="1701106"/>
            <a:ext cx="5518547" cy="1741289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sz="half" idx="13"/>
          </p:nvPr>
        </p:nvSpPr>
        <p:spPr>
          <a:xfrm>
            <a:off x="4685853" y="336930"/>
            <a:ext cx="2808511" cy="43331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1645295" y="334863"/>
            <a:ext cx="2812852" cy="2102942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308074">
              <a:defRPr sz="31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5" y="2511474"/>
            <a:ext cx="2812852" cy="216991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85725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17145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257175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342900" algn="ctr" defTabSz="308074">
              <a:spcBef>
                <a:spcPts val="0"/>
              </a:spcBef>
              <a:buSzTx/>
              <a:buFontTx/>
              <a:buNone/>
              <a:defRPr sz="16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228099" indent="-228099" defTabSz="308074">
              <a:spcBef>
                <a:spcPts val="2213"/>
              </a:spcBef>
              <a:buSzPct val="75000"/>
              <a:buFontTx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94786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561474" indent="-228099" defTabSz="308074">
              <a:spcBef>
                <a:spcPts val="2213"/>
              </a:spcBef>
              <a:buSzPct val="75000"/>
              <a:buFontTx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728161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894849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quarter" idx="13"/>
          </p:nvPr>
        </p:nvSpPr>
        <p:spPr>
          <a:xfrm>
            <a:off x="4685853" y="1366242"/>
            <a:ext cx="2812852" cy="33151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410" cy="1138536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5" y="1366242"/>
            <a:ext cx="2812852" cy="331514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74512" indent="-174512" defTabSz="308074">
              <a:spcBef>
                <a:spcPts val="1688"/>
              </a:spcBef>
              <a:buSzPct val="75000"/>
              <a:buFontTx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03099" indent="-174512" defTabSz="308074">
              <a:spcBef>
                <a:spcPts val="1688"/>
              </a:spcBef>
              <a:buSzPct val="75000"/>
              <a:buFontTx/>
              <a:buChar char="•"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507887" indent="-174512" defTabSz="308074">
              <a:spcBef>
                <a:spcPts val="1688"/>
              </a:spcBef>
              <a:buSzPct val="75000"/>
              <a:buFontTx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674574" indent="-174512" defTabSz="308074">
              <a:spcBef>
                <a:spcPts val="1688"/>
              </a:spcBef>
              <a:buSzPct val="75000"/>
              <a:buFontTx/>
              <a:buChar char="•"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841262" indent="-174512" defTabSz="308074">
              <a:spcBef>
                <a:spcPts val="1688"/>
              </a:spcBef>
              <a:buSzPct val="75000"/>
              <a:buFontTx/>
              <a:buChar char="•"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5" y="669727"/>
            <a:ext cx="5853410" cy="380404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228099" indent="-228099" defTabSz="308074">
              <a:spcBef>
                <a:spcPts val="2213"/>
              </a:spcBef>
              <a:buSzPct val="75000"/>
              <a:buFontTx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94786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561474" indent="-228099" defTabSz="308074">
              <a:spcBef>
                <a:spcPts val="2213"/>
              </a:spcBef>
              <a:buSzPct val="75000"/>
              <a:buFontTx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728161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894849" indent="-228099" defTabSz="308074">
              <a:spcBef>
                <a:spcPts val="2213"/>
              </a:spcBef>
              <a:buSzPct val="75000"/>
              <a:buFontTx/>
              <a:buChar char="•"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13"/>
          </p:nvPr>
        </p:nvSpPr>
        <p:spPr>
          <a:xfrm>
            <a:off x="4692551" y="2618631"/>
            <a:ext cx="2812852" cy="20560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14"/>
          </p:nvPr>
        </p:nvSpPr>
        <p:spPr>
          <a:xfrm>
            <a:off x="4692551" y="334863"/>
            <a:ext cx="2812852" cy="20560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half" idx="15"/>
          </p:nvPr>
        </p:nvSpPr>
        <p:spPr>
          <a:xfrm>
            <a:off x="1645295" y="334863"/>
            <a:ext cx="2812852" cy="43398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812727" y="3355330"/>
            <a:ext cx="5518547" cy="328935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308074">
              <a:spcBef>
                <a:spcPts val="0"/>
              </a:spcBef>
              <a:buSzTx/>
              <a:buFontTx/>
              <a:buNone/>
              <a:defRPr sz="12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812727" y="2208933"/>
            <a:ext cx="5518547" cy="44435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308074">
              <a:spcBef>
                <a:spcPts val="0"/>
              </a:spcBef>
              <a:buSzTx/>
              <a:buFontTx/>
              <a:buNone/>
              <a:defRPr sz="19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4882307"/>
            <a:ext cx="298159" cy="282769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128291" y="-25654"/>
            <a:ext cx="1834574" cy="1009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18" descr="Picture 18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189072" y="109483"/>
            <a:ext cx="810958" cy="6314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7838" y="4688744"/>
            <a:ext cx="428962" cy="430885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5" r:id="rId14"/>
    <p:sldLayoutId id="2147483666" r:id="rId15"/>
    <p:sldLayoutId id="2147483668" r:id="rId16"/>
    <p:sldLayoutId id="2147483670" r:id="rId17"/>
  </p:sldLayoutIdLst>
  <p:transition spd="med"/>
  <p:hf hdr="0" ftr="0" dt="0"/>
  <p:txStyles>
    <p:titleStyle>
      <a:lvl1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37542" marR="0" indent="-337542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2919" marR="0" indent="-321469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642938" marR="0" indent="-300038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87439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04584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21729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138874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156019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1731645" marR="0" indent="-360045" algn="l" defTabSz="457200" eaLnBrk="1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7145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4290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51435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68580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85725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02870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20015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37160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C975-94A2-3741-87B0-AC96519C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82375"/>
            <a:ext cx="7772400" cy="11025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OST Mission Concept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0077E-4C8F-7B4F-A949-47A3AB255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19623" r="12482" b="17987"/>
          <a:stretch/>
        </p:blipFill>
        <p:spPr>
          <a:xfrm>
            <a:off x="-1067724" y="2914650"/>
            <a:ext cx="4878648" cy="3296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FE53D-807B-774B-B38B-B258B25196A6}"/>
              </a:ext>
            </a:extLst>
          </p:cNvPr>
          <p:cNvSpPr txBox="1"/>
          <p:nvPr/>
        </p:nvSpPr>
        <p:spPr>
          <a:xfrm>
            <a:off x="2258918" y="5619879"/>
            <a:ext cx="54166" cy="342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endParaRPr lang="en-US" dirty="0"/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36C077E-95AD-0846-9F54-54D286DBE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13524" r="13240" b="6904"/>
          <a:stretch/>
        </p:blipFill>
        <p:spPr>
          <a:xfrm rot="7200000">
            <a:off x="6583202" y="3250463"/>
            <a:ext cx="2499118" cy="195493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8510F-75B3-4E4D-8424-F513367C6E9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71600" y="2295590"/>
            <a:ext cx="640080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Dave Leisawitz, NASA Study Scientist</a:t>
            </a:r>
          </a:p>
          <a:p>
            <a:r>
              <a:rPr lang="en-US" sz="2000" dirty="0"/>
              <a:t>on behalf of the OST mission concept study team</a:t>
            </a:r>
          </a:p>
        </p:txBody>
      </p:sp>
    </p:spTree>
    <p:extLst>
      <p:ext uri="{BB962C8B-B14F-4D97-AF65-F5344CB8AC3E}">
        <p14:creationId xmlns:p14="http://schemas.microsoft.com/office/powerpoint/2010/main" val="37196686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22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Derived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F9F99-02BB-3542-AB10-62C7AF977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2"/>
          <a:stretch/>
        </p:blipFill>
        <p:spPr>
          <a:xfrm>
            <a:off x="7657388" y="2081984"/>
            <a:ext cx="1152557" cy="863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CE039-536B-1B48-829B-CBDCDFEC5C8B}"/>
              </a:ext>
            </a:extLst>
          </p:cNvPr>
          <p:cNvSpPr txBox="1"/>
          <p:nvPr/>
        </p:nvSpPr>
        <p:spPr>
          <a:xfrm>
            <a:off x="7990010" y="2661395"/>
            <a:ext cx="487312" cy="267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chemeClr val="bg1"/>
                </a:solidFill>
              </a:rPr>
              <a:t>shallow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E2080-86DF-9E4A-97E4-E4A1F69C8628}"/>
              </a:ext>
            </a:extLst>
          </p:cNvPr>
          <p:cNvSpPr txBox="1"/>
          <p:nvPr/>
        </p:nvSpPr>
        <p:spPr>
          <a:xfrm>
            <a:off x="8041305" y="2394015"/>
            <a:ext cx="384721" cy="267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chemeClr val="bg1"/>
                </a:solidFill>
              </a:rPr>
              <a:t>deep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C6A1A-8B57-EC4D-A761-ADE5091BFE54}"/>
              </a:ext>
            </a:extLst>
          </p:cNvPr>
          <p:cNvSpPr txBox="1"/>
          <p:nvPr/>
        </p:nvSpPr>
        <p:spPr>
          <a:xfrm>
            <a:off x="8204412" y="1547224"/>
            <a:ext cx="634788" cy="267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chemeClr val="tx1"/>
                </a:solidFill>
              </a:rPr>
              <a:t>ultra-deep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FD21E9-0C62-A244-AEA4-2244C757A713}"/>
              </a:ext>
            </a:extLst>
          </p:cNvPr>
          <p:cNvCxnSpPr>
            <a:stCxn id="9" idx="2"/>
          </p:cNvCxnSpPr>
          <p:nvPr/>
        </p:nvCxnSpPr>
        <p:spPr>
          <a:xfrm flipH="1">
            <a:off x="8233665" y="1814604"/>
            <a:ext cx="288141" cy="48701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D0E30-9180-4549-84DB-E2FBCEE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612" y="957354"/>
            <a:ext cx="7304332" cy="4084546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The prioritized scientific objectives for OST require: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exquisite sensitivity (e.g., </a:t>
            </a:r>
            <a:r>
              <a:rPr lang="en-US" sz="2000" dirty="0">
                <a:solidFill>
                  <a:schemeClr val="tx1"/>
                </a:solidFill>
              </a:rPr>
              <a:t>5</a:t>
            </a:r>
            <a:r>
              <a:rPr lang="en-US" sz="2000" dirty="0">
                <a:solidFill>
                  <a:schemeClr val="tx1"/>
                </a:solidFill>
                <a:latin typeface="Symbol" pitchFamily="2" charset="2"/>
              </a:rPr>
              <a:t>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sensitivity to spectral lines at10</a:t>
            </a:r>
            <a:r>
              <a:rPr lang="en-US" sz="2000" baseline="30000" dirty="0">
                <a:solidFill>
                  <a:schemeClr val="tx1"/>
                </a:solidFill>
                <a:latin typeface="+mj-lt"/>
              </a:rPr>
              <a:t>-20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W m</a:t>
            </a:r>
            <a:r>
              <a:rPr lang="en-US" sz="2000" baseline="30000" dirty="0">
                <a:solidFill>
                  <a:schemeClr val="tx1"/>
                </a:solidFill>
                <a:latin typeface="+mj-lt"/>
              </a:rPr>
              <a:t>-2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in 1 hour);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spectroscopy with resolving power ranging from 10 to &gt;10</a:t>
            </a:r>
            <a:r>
              <a:rPr lang="en-US" sz="2000" baseline="30000" dirty="0">
                <a:solidFill>
                  <a:schemeClr val="tx1"/>
                </a:solidFill>
                <a:latin typeface="+mj-lt"/>
              </a:rPr>
              <a:t>5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in approximately order-of-magnitude increments;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an ability to survey large areas in a reasonable observing time (e.g., a deep extragalactic “Legacy survey” covering 10 deg</a:t>
            </a:r>
            <a:r>
              <a:rPr lang="en-US" sz="2000" baseline="30000" dirty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in 1000 hours); 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and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superlative stability (&lt;5 ppm) to enable a fruitful search for biosignatures in the spectra of transiting exoplanets.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The prioritized scientific objectives do </a:t>
            </a:r>
            <a:r>
              <a:rPr lang="en-US" sz="2300" u="sng" dirty="0">
                <a:solidFill>
                  <a:schemeClr val="tx1"/>
                </a:solidFill>
                <a:latin typeface="+mj-lt"/>
              </a:rPr>
              <a:t>not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 require high (sub-arcsecond) angular resolution.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300" dirty="0">
                <a:solidFill>
                  <a:srgbClr val="FFFF00"/>
                </a:solidFill>
                <a:latin typeface="+mj-lt"/>
              </a:rPr>
              <a:t>A cold (4.5 K) telescope equipped with next-generation detectors in high pixel count arrays can approach the astronomical background photon noise limit and satisfy the requirements.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AA8DB5-27A2-994A-BDD7-B25DFBCC27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3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91ABD-F9ED-D148-983E-D0D4539D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3" y="897943"/>
            <a:ext cx="8994373" cy="7782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20EF32-05AA-5544-9B30-A958DD18FE8B}"/>
              </a:ext>
            </a:extLst>
          </p:cNvPr>
          <p:cNvSpPr/>
          <p:nvPr/>
        </p:nvSpPr>
        <p:spPr>
          <a:xfrm>
            <a:off x="6654800" y="1841500"/>
            <a:ext cx="952500" cy="406400"/>
          </a:xfrm>
          <a:prstGeom prst="ellipse">
            <a:avLst/>
          </a:prstGeom>
          <a:noFill/>
          <a:ln w="3175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66D8E-CF5B-4446-A05C-3E5B4F081AFA}"/>
              </a:ext>
            </a:extLst>
          </p:cNvPr>
          <p:cNvSpPr/>
          <p:nvPr/>
        </p:nvSpPr>
        <p:spPr>
          <a:xfrm>
            <a:off x="5346700" y="1230114"/>
            <a:ext cx="3722486" cy="624086"/>
          </a:xfrm>
          <a:prstGeom prst="ellipse">
            <a:avLst/>
          </a:prstGeom>
          <a:noFill/>
          <a:ln w="3175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5B96B6-2E9B-1E43-AB07-CAB3539E4201}"/>
              </a:ext>
            </a:extLst>
          </p:cNvPr>
          <p:cNvSpPr/>
          <p:nvPr/>
        </p:nvSpPr>
        <p:spPr>
          <a:xfrm>
            <a:off x="5346700" y="2895600"/>
            <a:ext cx="1879600" cy="406400"/>
          </a:xfrm>
          <a:prstGeom prst="ellipse">
            <a:avLst/>
          </a:prstGeom>
          <a:noFill/>
          <a:ln w="3175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618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instruments by concept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91ABD-F9ED-D148-983E-D0D4539DF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33"/>
          <a:stretch/>
        </p:blipFill>
        <p:spPr>
          <a:xfrm>
            <a:off x="799406" y="901700"/>
            <a:ext cx="7545187" cy="4234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37893-4DBB-6845-A4B7-D45F546B87EC}"/>
              </a:ext>
            </a:extLst>
          </p:cNvPr>
          <p:cNvSpPr txBox="1"/>
          <p:nvPr/>
        </p:nvSpPr>
        <p:spPr>
          <a:xfrm>
            <a:off x="3180585" y="845272"/>
            <a:ext cx="979433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Concept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70BBD-319E-4C46-BE86-8E0D1E9691DD}"/>
              </a:ext>
            </a:extLst>
          </p:cNvPr>
          <p:cNvSpPr txBox="1"/>
          <p:nvPr/>
        </p:nvSpPr>
        <p:spPr>
          <a:xfrm>
            <a:off x="6165086" y="845272"/>
            <a:ext cx="979433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Concept 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4A3A8A-9281-504E-8C66-BA2F914402C3}"/>
              </a:ext>
            </a:extLst>
          </p:cNvPr>
          <p:cNvSpPr/>
          <p:nvPr/>
        </p:nvSpPr>
        <p:spPr>
          <a:xfrm>
            <a:off x="2222500" y="1968500"/>
            <a:ext cx="6248400" cy="1625600"/>
          </a:xfrm>
          <a:prstGeom prst="roundRect">
            <a:avLst/>
          </a:prstGeom>
          <a:noFill/>
          <a:ln w="3175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255B3-DFE2-9642-9CF6-9117C7444A28}"/>
              </a:ext>
            </a:extLst>
          </p:cNvPr>
          <p:cNvGrpSpPr/>
          <p:nvPr/>
        </p:nvGrpSpPr>
        <p:grpSpPr>
          <a:xfrm>
            <a:off x="6819900" y="1092200"/>
            <a:ext cx="444500" cy="214385"/>
            <a:chOff x="6819900" y="1092200"/>
            <a:chExt cx="444500" cy="21438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E2DD28-E2D5-8B43-A39D-04DD51EE6773}"/>
                </a:ext>
              </a:extLst>
            </p:cNvPr>
            <p:cNvCxnSpPr/>
            <p:nvPr/>
          </p:nvCxnSpPr>
          <p:spPr>
            <a:xfrm flipV="1">
              <a:off x="6819900" y="1092200"/>
              <a:ext cx="444500" cy="203200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253325-7FCB-B34E-9E3B-EC5CF95A899C}"/>
                </a:ext>
              </a:extLst>
            </p:cNvPr>
            <p:cNvCxnSpPr>
              <a:cxnSpLocks/>
            </p:cNvCxnSpPr>
            <p:nvPr/>
          </p:nvCxnSpPr>
          <p:spPr>
            <a:xfrm>
              <a:off x="6819900" y="1103385"/>
              <a:ext cx="444500" cy="203200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4B4D50-C5B7-E044-BEFF-C547AD9C89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44705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2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2 telescope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AE7E5F-AD01-B84A-A9ED-B5BD45C0E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53" t="4398" r="23355" b="10245"/>
          <a:stretch/>
        </p:blipFill>
        <p:spPr>
          <a:xfrm>
            <a:off x="649263" y="1184533"/>
            <a:ext cx="3095348" cy="3385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D701D2-C384-F048-919C-6694FE637208}"/>
              </a:ext>
            </a:extLst>
          </p:cNvPr>
          <p:cNvSpPr txBox="1"/>
          <p:nvPr/>
        </p:nvSpPr>
        <p:spPr>
          <a:xfrm>
            <a:off x="3965344" y="2727741"/>
            <a:ext cx="63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5.9 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405C64-2FA2-4040-AF08-4052A2D70DA6}"/>
              </a:ext>
            </a:extLst>
          </p:cNvPr>
          <p:cNvCxnSpPr/>
          <p:nvPr/>
        </p:nvCxnSpPr>
        <p:spPr>
          <a:xfrm>
            <a:off x="3960529" y="1273901"/>
            <a:ext cx="0" cy="322326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417152-6BBC-EB4E-9B7E-9784CFF3D44F}"/>
              </a:ext>
            </a:extLst>
          </p:cNvPr>
          <p:cNvSpPr txBox="1"/>
          <p:nvPr/>
        </p:nvSpPr>
        <p:spPr>
          <a:xfrm>
            <a:off x="160002" y="1001098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</a:t>
            </a:r>
            <a:r>
              <a:rPr lang="en-US" sz="1600" dirty="0"/>
              <a:t>/0.63 primary</a:t>
            </a:r>
          </a:p>
          <a:p>
            <a:r>
              <a:rPr lang="en-US" sz="1600" i="1" dirty="0"/>
              <a:t>f</a:t>
            </a:r>
            <a:r>
              <a:rPr lang="en-US" sz="1600" dirty="0"/>
              <a:t>/14.0 telescope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D4D57-C1E5-FD4E-A442-5DA8B03166B0}"/>
              </a:ext>
            </a:extLst>
          </p:cNvPr>
          <p:cNvSpPr txBox="1"/>
          <p:nvPr/>
        </p:nvSpPr>
        <p:spPr>
          <a:xfrm>
            <a:off x="4813300" y="1012908"/>
            <a:ext cx="4203700" cy="3745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Three-mirror (TMA) selected </a:t>
            </a:r>
            <a:r>
              <a:rPr lang="en-US" sz="1800" dirty="0">
                <a:solidFill>
                  <a:schemeClr val="tx1"/>
                </a:solidFill>
              </a:rPr>
              <a:t>over two-mirror system</a:t>
            </a: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Larger </a:t>
            </a:r>
            <a:r>
              <a:rPr lang="en-US" sz="1800" dirty="0" err="1">
                <a:solidFill>
                  <a:schemeClr val="tx1"/>
                </a:solidFill>
              </a:rPr>
              <a:t>FoV</a:t>
            </a:r>
            <a:endParaRPr lang="en-US" sz="1800" dirty="0">
              <a:solidFill>
                <a:schemeClr val="tx1"/>
              </a:solidFill>
            </a:endParaRP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Improved imaging performance</a:t>
            </a: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Incorporate Field Steering Mirror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On-axis selected </a:t>
            </a:r>
            <a:r>
              <a:rPr lang="en-US" sz="1800" dirty="0">
                <a:solidFill>
                  <a:schemeClr val="tx1"/>
                </a:solidFill>
              </a:rPr>
              <a:t>over off-axis</a:t>
            </a: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Easier to package in fairing</a:t>
            </a: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Easier fabrication/testing – more symmetric segments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Circular pupil selected </a:t>
            </a:r>
            <a:r>
              <a:rPr lang="en-US" sz="1800" dirty="0">
                <a:solidFill>
                  <a:schemeClr val="tx1"/>
                </a:solidFill>
              </a:rPr>
              <a:t>over elliptical or rectangular</a:t>
            </a:r>
          </a:p>
          <a:p>
            <a:pPr marL="393700" lvl="1" indent="-1651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Cleaner/symmetric PSFs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A8DA2-9F3E-5347-AFB7-090D69789A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348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Primary mirror segments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08129A-4490-EF4B-A816-37105E124011}"/>
              </a:ext>
            </a:extLst>
          </p:cNvPr>
          <p:cNvSpPr/>
          <p:nvPr/>
        </p:nvSpPr>
        <p:spPr>
          <a:xfrm>
            <a:off x="279822" y="1798038"/>
            <a:ext cx="4046220" cy="4046220"/>
          </a:xfrm>
          <a:prstGeom prst="ellipse">
            <a:avLst/>
          </a:prstGeom>
          <a:solidFill>
            <a:srgbClr val="92B7F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4C3F56-6408-A24F-B7DA-603EA3DFE2CC}"/>
              </a:ext>
            </a:extLst>
          </p:cNvPr>
          <p:cNvCxnSpPr>
            <a:stCxn id="8" idx="2"/>
            <a:endCxn id="8" idx="6"/>
          </p:cNvCxnSpPr>
          <p:nvPr/>
        </p:nvCxnSpPr>
        <p:spPr>
          <a:xfrm>
            <a:off x="279822" y="3821148"/>
            <a:ext cx="40462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643EA6-B372-D646-9564-ACB303C072A6}"/>
              </a:ext>
            </a:extLst>
          </p:cNvPr>
          <p:cNvCxnSpPr>
            <a:cxnSpLocks/>
          </p:cNvCxnSpPr>
          <p:nvPr/>
        </p:nvCxnSpPr>
        <p:spPr>
          <a:xfrm rot="1800000">
            <a:off x="2304467" y="1806161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5F0C82-5648-B349-9D5D-3667B5470356}"/>
              </a:ext>
            </a:extLst>
          </p:cNvPr>
          <p:cNvCxnSpPr>
            <a:cxnSpLocks/>
          </p:cNvCxnSpPr>
          <p:nvPr/>
        </p:nvCxnSpPr>
        <p:spPr>
          <a:xfrm rot="-1800000">
            <a:off x="2300950" y="1795240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7D96B91-451A-5246-92EE-BDA80FAC95B6}"/>
              </a:ext>
            </a:extLst>
          </p:cNvPr>
          <p:cNvSpPr/>
          <p:nvPr/>
        </p:nvSpPr>
        <p:spPr>
          <a:xfrm>
            <a:off x="1102782" y="2620998"/>
            <a:ext cx="2400300" cy="24003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884E72-D4E8-CB45-A65F-7E3287F0188F}"/>
              </a:ext>
            </a:extLst>
          </p:cNvPr>
          <p:cNvCxnSpPr>
            <a:cxnSpLocks/>
          </p:cNvCxnSpPr>
          <p:nvPr/>
        </p:nvCxnSpPr>
        <p:spPr>
          <a:xfrm rot="1800000" flipH="1">
            <a:off x="867292" y="3663047"/>
            <a:ext cx="872138" cy="14823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195130-3E1D-644C-9652-E7B9DEB6E8A4}"/>
              </a:ext>
            </a:extLst>
          </p:cNvPr>
          <p:cNvCxnSpPr>
            <a:cxnSpLocks/>
          </p:cNvCxnSpPr>
          <p:nvPr/>
        </p:nvCxnSpPr>
        <p:spPr>
          <a:xfrm rot="-1800000">
            <a:off x="2865158" y="3668395"/>
            <a:ext cx="875207" cy="14823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8F8AA7-2A94-0C40-AE96-614D1E94CF99}"/>
              </a:ext>
            </a:extLst>
          </p:cNvPr>
          <p:cNvCxnSpPr>
            <a:cxnSpLocks/>
          </p:cNvCxnSpPr>
          <p:nvPr/>
        </p:nvCxnSpPr>
        <p:spPr>
          <a:xfrm flipH="1">
            <a:off x="2299165" y="1792441"/>
            <a:ext cx="1535" cy="17200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1DE041-2DEE-6140-BE55-2F548B56C791}"/>
              </a:ext>
            </a:extLst>
          </p:cNvPr>
          <p:cNvCxnSpPr>
            <a:cxnSpLocks/>
          </p:cNvCxnSpPr>
          <p:nvPr/>
        </p:nvCxnSpPr>
        <p:spPr>
          <a:xfrm rot="-3600000">
            <a:off x="2312359" y="1804128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0B2747-7BBA-7D4F-B532-F7FAECF2C921}"/>
              </a:ext>
            </a:extLst>
          </p:cNvPr>
          <p:cNvCxnSpPr>
            <a:cxnSpLocks/>
          </p:cNvCxnSpPr>
          <p:nvPr/>
        </p:nvCxnSpPr>
        <p:spPr>
          <a:xfrm rot="3600000">
            <a:off x="2310817" y="1806160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5FCA67-0CA3-2649-BC1C-2A4A34390479}"/>
              </a:ext>
            </a:extLst>
          </p:cNvPr>
          <p:cNvCxnSpPr>
            <a:cxnSpLocks/>
          </p:cNvCxnSpPr>
          <p:nvPr/>
        </p:nvCxnSpPr>
        <p:spPr>
          <a:xfrm>
            <a:off x="2299165" y="1798038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0B8B45D-AEF3-7744-A57F-532888D666F4}"/>
              </a:ext>
            </a:extLst>
          </p:cNvPr>
          <p:cNvSpPr/>
          <p:nvPr/>
        </p:nvSpPr>
        <p:spPr>
          <a:xfrm>
            <a:off x="1994322" y="3512538"/>
            <a:ext cx="617220" cy="6172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882F4C-0F8B-724C-9B67-529118FEA556}"/>
              </a:ext>
            </a:extLst>
          </p:cNvPr>
          <p:cNvSpPr txBox="1"/>
          <p:nvPr/>
        </p:nvSpPr>
        <p:spPr>
          <a:xfrm>
            <a:off x="3647718" y="3392105"/>
            <a:ext cx="5822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1.2m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AA77F-AC52-7040-AB06-E3F8A0CFA335}"/>
              </a:ext>
            </a:extLst>
          </p:cNvPr>
          <p:cNvSpPr txBox="1"/>
          <p:nvPr/>
        </p:nvSpPr>
        <p:spPr>
          <a:xfrm>
            <a:off x="422067" y="870297"/>
            <a:ext cx="3903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Option 1a: replace Herschel-sized (3.5m) monolith w/ six segments.12 segments in outer ring.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69E4D6-A2E3-4244-A194-94C72406F412}"/>
              </a:ext>
            </a:extLst>
          </p:cNvPr>
          <p:cNvSpPr txBox="1"/>
          <p:nvPr/>
        </p:nvSpPr>
        <p:spPr>
          <a:xfrm>
            <a:off x="4846244" y="868732"/>
            <a:ext cx="4046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Option 2a: Hubble-sized (2.4m) monolith surrounded by ring of six segments.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7227CA1-44B1-AD45-9BAA-E8BA3868E5D1}"/>
              </a:ext>
            </a:extLst>
          </p:cNvPr>
          <p:cNvSpPr/>
          <p:nvPr/>
        </p:nvSpPr>
        <p:spPr>
          <a:xfrm>
            <a:off x="4846244" y="1798038"/>
            <a:ext cx="4046220" cy="4046220"/>
          </a:xfrm>
          <a:prstGeom prst="ellipse">
            <a:avLst/>
          </a:prstGeom>
          <a:solidFill>
            <a:srgbClr val="92B7F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6C52E9-616C-BA4E-AE50-7008B7C4A2B1}"/>
              </a:ext>
            </a:extLst>
          </p:cNvPr>
          <p:cNvCxnSpPr>
            <a:cxnSpLocks/>
          </p:cNvCxnSpPr>
          <p:nvPr/>
        </p:nvCxnSpPr>
        <p:spPr>
          <a:xfrm>
            <a:off x="6869354" y="1798038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FABB46-4686-7748-9251-FFEBA601D62B}"/>
              </a:ext>
            </a:extLst>
          </p:cNvPr>
          <p:cNvCxnSpPr>
            <a:cxnSpLocks/>
          </p:cNvCxnSpPr>
          <p:nvPr/>
        </p:nvCxnSpPr>
        <p:spPr>
          <a:xfrm rot="3600000">
            <a:off x="6869354" y="1806160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B6B081-BB32-C240-AFED-92123499CA44}"/>
              </a:ext>
            </a:extLst>
          </p:cNvPr>
          <p:cNvCxnSpPr>
            <a:cxnSpLocks/>
          </p:cNvCxnSpPr>
          <p:nvPr/>
        </p:nvCxnSpPr>
        <p:spPr>
          <a:xfrm rot="-3600000">
            <a:off x="6869355" y="1796244"/>
            <a:ext cx="0" cy="40462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B260431-3FEC-9942-A9A6-7D9B24E22A56}"/>
              </a:ext>
            </a:extLst>
          </p:cNvPr>
          <p:cNvSpPr/>
          <p:nvPr/>
        </p:nvSpPr>
        <p:spPr>
          <a:xfrm>
            <a:off x="6046349" y="2995739"/>
            <a:ext cx="1645920" cy="16459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C7B5E6-8E7A-FD44-A934-297AB02F5D75}"/>
              </a:ext>
            </a:extLst>
          </p:cNvPr>
          <p:cNvSpPr/>
          <p:nvPr/>
        </p:nvSpPr>
        <p:spPr>
          <a:xfrm>
            <a:off x="6560744" y="3512538"/>
            <a:ext cx="617220" cy="6172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4E56A1-2630-BF49-BAB0-027828F6A56D}"/>
              </a:ext>
            </a:extLst>
          </p:cNvPr>
          <p:cNvCxnSpPr>
            <a:cxnSpLocks/>
          </p:cNvCxnSpPr>
          <p:nvPr/>
        </p:nvCxnSpPr>
        <p:spPr>
          <a:xfrm rot="1800000" flipH="1">
            <a:off x="5436889" y="3672571"/>
            <a:ext cx="872138" cy="14823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BE7053-DE9E-D64C-BDD7-26039405591B}"/>
              </a:ext>
            </a:extLst>
          </p:cNvPr>
          <p:cNvCxnSpPr>
            <a:cxnSpLocks/>
          </p:cNvCxnSpPr>
          <p:nvPr/>
        </p:nvCxnSpPr>
        <p:spPr>
          <a:xfrm rot="-1800000">
            <a:off x="7429476" y="3670499"/>
            <a:ext cx="875207" cy="14823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A74DCC-7977-2D49-AC69-EFBAFA935E07}"/>
              </a:ext>
            </a:extLst>
          </p:cNvPr>
          <p:cNvCxnSpPr>
            <a:endCxn id="32" idx="0"/>
          </p:cNvCxnSpPr>
          <p:nvPr/>
        </p:nvCxnSpPr>
        <p:spPr>
          <a:xfrm flipH="1">
            <a:off x="6869354" y="1792441"/>
            <a:ext cx="1535" cy="17200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DFBBB65-D335-8F47-B69A-EE901492BBB0}"/>
              </a:ext>
            </a:extLst>
          </p:cNvPr>
          <p:cNvSpPr txBox="1"/>
          <p:nvPr/>
        </p:nvSpPr>
        <p:spPr>
          <a:xfrm>
            <a:off x="6984232" y="2584246"/>
            <a:ext cx="139653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2.4m-diameter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monolith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448250-8F0A-CD42-9422-6636EAAFEDD6}"/>
              </a:ext>
            </a:extLst>
          </p:cNvPr>
          <p:cNvSpPr txBox="1"/>
          <p:nvPr/>
        </p:nvSpPr>
        <p:spPr>
          <a:xfrm>
            <a:off x="5002624" y="3417724"/>
            <a:ext cx="6815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1.75m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74755C-C910-8349-A7A5-BCD6681BFA9A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4830863" y="3818699"/>
            <a:ext cx="1215486" cy="16512"/>
          </a:xfrm>
          <a:prstGeom prst="straightConnector1">
            <a:avLst/>
          </a:prstGeom>
          <a:ln w="317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8D19C9-E86E-6D47-BAC2-C6384D2193B2}"/>
              </a:ext>
            </a:extLst>
          </p:cNvPr>
          <p:cNvCxnSpPr>
            <a:cxnSpLocks/>
          </p:cNvCxnSpPr>
          <p:nvPr/>
        </p:nvCxnSpPr>
        <p:spPr>
          <a:xfrm flipH="1">
            <a:off x="3503082" y="3812785"/>
            <a:ext cx="822960" cy="0"/>
          </a:xfrm>
          <a:prstGeom prst="straightConnector1">
            <a:avLst/>
          </a:prstGeom>
          <a:ln w="317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450C449-0066-6E4E-BBE3-6FB127A335FE}"/>
              </a:ext>
            </a:extLst>
          </p:cNvPr>
          <p:cNvCxnSpPr>
            <a:cxnSpLocks/>
          </p:cNvCxnSpPr>
          <p:nvPr/>
        </p:nvCxnSpPr>
        <p:spPr>
          <a:xfrm flipH="1">
            <a:off x="1102782" y="3821148"/>
            <a:ext cx="891540" cy="0"/>
          </a:xfrm>
          <a:prstGeom prst="straightConnector1">
            <a:avLst/>
          </a:prstGeom>
          <a:ln w="317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5CB2C32-F487-634D-B692-0FF74156BA93}"/>
              </a:ext>
            </a:extLst>
          </p:cNvPr>
          <p:cNvSpPr txBox="1"/>
          <p:nvPr/>
        </p:nvSpPr>
        <p:spPr>
          <a:xfrm>
            <a:off x="1305451" y="3393529"/>
            <a:ext cx="5822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1.3m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99BA2-C03A-A34D-8AD0-6E06843EE161}"/>
              </a:ext>
            </a:extLst>
          </p:cNvPr>
          <p:cNvCxnSpPr>
            <a:cxnSpLocks/>
          </p:cNvCxnSpPr>
          <p:nvPr/>
        </p:nvCxnSpPr>
        <p:spPr>
          <a:xfrm flipH="1">
            <a:off x="7321896" y="3107277"/>
            <a:ext cx="320153" cy="40526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A9B25-84E1-7D4B-A250-5AE415AC4B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457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519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3 </a:t>
            </a:r>
            <a:r>
              <a:rPr lang="en-US" dirty="0" err="1">
                <a:solidFill>
                  <a:schemeClr val="tx1"/>
                </a:solidFill>
              </a:rPr>
              <a:t>dof</a:t>
            </a:r>
            <a:r>
              <a:rPr lang="en-US" dirty="0">
                <a:solidFill>
                  <a:schemeClr val="tx1"/>
                </a:solidFill>
              </a:rPr>
              <a:t> segment actuation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425BE9C-2576-A14E-8442-C5D83881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8007" r="19872" b="25213"/>
          <a:stretch/>
        </p:blipFill>
        <p:spPr>
          <a:xfrm>
            <a:off x="2962579" y="1107401"/>
            <a:ext cx="5724221" cy="36780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BD23FA7-24B2-FC4D-A3F0-AD5A5304D5D2}"/>
              </a:ext>
            </a:extLst>
          </p:cNvPr>
          <p:cNvSpPr txBox="1"/>
          <p:nvPr/>
        </p:nvSpPr>
        <p:spPr>
          <a:xfrm>
            <a:off x="596900" y="1114048"/>
            <a:ext cx="2159000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 defTabSz="821531"/>
            <a:r>
              <a:rPr lang="en-US" sz="2000" dirty="0">
                <a:solidFill>
                  <a:srgbClr val="FFFF00"/>
                </a:solidFill>
                <a:latin typeface="Calibri Light"/>
              </a:rPr>
              <a:t>Only need to adjust piston, tip and tilt.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2C3A7-98F6-1244-9174-1756AD4C38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9874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106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B540D9-8D46-A945-ABE6-9DF8E6A170AC}"/>
              </a:ext>
            </a:extLst>
          </p:cNvPr>
          <p:cNvSpPr/>
          <p:nvPr/>
        </p:nvSpPr>
        <p:spPr>
          <a:xfrm>
            <a:off x="820156" y="2336800"/>
            <a:ext cx="7752344" cy="2235200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2 error budget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093FC5-14F0-2C47-8078-A365C457F832}"/>
              </a:ext>
            </a:extLst>
          </p:cNvPr>
          <p:cNvSpPr txBox="1">
            <a:spLocks/>
          </p:cNvSpPr>
          <p:nvPr/>
        </p:nvSpPr>
        <p:spPr>
          <a:xfrm>
            <a:off x="820156" y="869345"/>
            <a:ext cx="3574044" cy="137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rgbClr val="FFFF00"/>
                </a:solidFill>
              </a:rPr>
              <a:t>Shows how we take advantage of the relaxed WFE tolerance.</a:t>
            </a:r>
          </a:p>
          <a:p>
            <a:pPr indent="-228600"/>
            <a:r>
              <a:rPr lang="en-US" sz="1700" dirty="0">
                <a:solidFill>
                  <a:srgbClr val="FFFF00"/>
                </a:solidFill>
              </a:rPr>
              <a:t>No cryo-null figuring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AA4C66-B67B-E041-9964-ED65EC000E96}"/>
              </a:ext>
            </a:extLst>
          </p:cNvPr>
          <p:cNvSpPr txBox="1">
            <a:spLocks/>
          </p:cNvSpPr>
          <p:nvPr/>
        </p:nvSpPr>
        <p:spPr>
          <a:xfrm>
            <a:off x="4943419" y="869345"/>
            <a:ext cx="3870381" cy="146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normAutofit fontScale="85000" lnSpcReduction="10000"/>
          </a:bodyPr>
          <a:lstStyle>
            <a:lvl1pPr marL="337542" marR="0" indent="-337542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492919" marR="0" indent="-321469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642938" marR="0" indent="-300038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8743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0458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12172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13887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15601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17316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Deepen Budget as architecture matures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Includes alignment of telescope optics and instruments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low, mid, high allocations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Break out thermal and dynamic terms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Focus allocation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B65E37-F764-994D-B13A-A477F7F6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2438088"/>
            <a:ext cx="7518400" cy="19882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0F58-62B3-054E-81EB-9ED041F55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953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937D4-6287-4748-BBA9-40E133059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8"/>
          <a:stretch/>
        </p:blipFill>
        <p:spPr>
          <a:xfrm>
            <a:off x="3010923" y="898129"/>
            <a:ext cx="3299553" cy="4143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33075-6F37-A248-9811-E2946F56DF1D}"/>
              </a:ext>
            </a:extLst>
          </p:cNvPr>
          <p:cNvSpPr txBox="1"/>
          <p:nvPr/>
        </p:nvSpPr>
        <p:spPr>
          <a:xfrm>
            <a:off x="304800" y="1140456"/>
            <a:ext cx="2706123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Secondary Mirror (SM)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59821-1F4D-2246-AE3F-8B46D9E7E04D}"/>
              </a:ext>
            </a:extLst>
          </p:cNvPr>
          <p:cNvSpPr txBox="1"/>
          <p:nvPr/>
        </p:nvSpPr>
        <p:spPr>
          <a:xfrm>
            <a:off x="304800" y="2048324"/>
            <a:ext cx="2334131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Primary Mirror (PM)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C8519-8B87-2E40-B67D-FA6847C2D1E5}"/>
              </a:ext>
            </a:extLst>
          </p:cNvPr>
          <p:cNvSpPr txBox="1"/>
          <p:nvPr/>
        </p:nvSpPr>
        <p:spPr>
          <a:xfrm>
            <a:off x="304800" y="2749791"/>
            <a:ext cx="239763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Tertiary Mirror (TM)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9EEC1-EACC-5046-83FF-185B33E13F98}"/>
              </a:ext>
            </a:extLst>
          </p:cNvPr>
          <p:cNvSpPr txBox="1"/>
          <p:nvPr/>
        </p:nvSpPr>
        <p:spPr>
          <a:xfrm>
            <a:off x="6958481" y="2746300"/>
            <a:ext cx="19235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Instrument  Mounting Structure (IMS)</a:t>
            </a:r>
          </a:p>
          <a:p>
            <a:pPr algn="l"/>
            <a:r>
              <a:rPr lang="en-US" dirty="0"/>
              <a:t>(not shown)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1EDD6-FD20-BF48-AA7F-EAAAC08B1F3B}"/>
              </a:ext>
            </a:extLst>
          </p:cNvPr>
          <p:cNvSpPr txBox="1"/>
          <p:nvPr/>
        </p:nvSpPr>
        <p:spPr>
          <a:xfrm>
            <a:off x="6958481" y="4446081"/>
            <a:ext cx="1923549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Spacecraft bus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E2473-A7F8-6F4D-8A2D-417551322F57}"/>
              </a:ext>
            </a:extLst>
          </p:cNvPr>
          <p:cNvSpPr txBox="1"/>
          <p:nvPr/>
        </p:nvSpPr>
        <p:spPr>
          <a:xfrm>
            <a:off x="6958481" y="1891158"/>
            <a:ext cx="209472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Primary Mirror Backplane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4DCF2C-D1A8-5B45-B0B3-EF98E75CE7D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963658" y="2225865"/>
            <a:ext cx="994823" cy="428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17E129-9A04-484E-A48B-6AC2CA25D5D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671867" y="2946218"/>
            <a:ext cx="1286614" cy="4233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A43A48-A083-4941-848A-DCDAB77D08E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080907" y="4562422"/>
            <a:ext cx="877574" cy="74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5516F2-CE8A-7F46-A40A-6728F0E16A9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638931" y="2238761"/>
            <a:ext cx="618604" cy="153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75BD90-4AC5-5944-A15D-A0BFA3A14CE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010923" y="1040691"/>
            <a:ext cx="1403895" cy="2902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EC5F4B-1EC8-7E41-8B36-5E6859DCD34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702430" y="2866406"/>
            <a:ext cx="1891966" cy="73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50D2BA-2569-B74A-8BCB-B708529FC024}"/>
              </a:ext>
            </a:extLst>
          </p:cNvPr>
          <p:cNvSpPr txBox="1"/>
          <p:nvPr/>
        </p:nvSpPr>
        <p:spPr>
          <a:xfrm>
            <a:off x="304800" y="3797632"/>
            <a:ext cx="2155081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~35K boundary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710E0D-3C74-3C45-BB6B-55A1ADB672F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459881" y="3940683"/>
            <a:ext cx="648005" cy="47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642EC-6046-1048-B610-194FAFB4C3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62285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CE8A-0D18-CF4C-99DE-1A406143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7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mission concept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1A98A-547D-054B-B6D8-9A8796013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24304"/>
            <a:ext cx="8229600" cy="394335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5.9 m diameter telescope, same collecting area as JWST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MISC Transit Spectrometer (2.8 – 20 </a:t>
            </a:r>
            <a:r>
              <a:rPr lang="en-US" sz="2400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m)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OSS instrument with all 6 bands, FTS, and etalon, with half the original number of pixels (reduced spatial dimension)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FIP instrument with 50 and 250 </a:t>
            </a:r>
            <a:r>
              <a:rPr lang="en-US" sz="2400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m channels, polarization, and half the original number of pixels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Temperature increased from 4 to 4.5 K - modest cost saving, but reduces risk and relaxes detector NEP requirement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Dropped the heterodyne instrument, HERO, and the MISC imager, but maintain volumes allocated to these items</a:t>
            </a:r>
          </a:p>
          <a:p>
            <a:r>
              <a:rPr lang="en-US" sz="2400" dirty="0">
                <a:solidFill>
                  <a:srgbClr val="FFFF00"/>
                </a:solidFill>
                <a:latin typeface="+mn-lt"/>
              </a:rPr>
              <a:t>Descoped items become </a:t>
            </a:r>
            <a:r>
              <a:rPr lang="en-US" sz="2400" dirty="0" err="1">
                <a:solidFill>
                  <a:srgbClr val="FFFF00"/>
                </a:solidFill>
                <a:latin typeface="+mn-lt"/>
              </a:rPr>
              <a:t>upscope</a:t>
            </a:r>
            <a:r>
              <a:rPr lang="en-US" sz="2400" dirty="0">
                <a:solidFill>
                  <a:srgbClr val="FFFF00"/>
                </a:solidFill>
                <a:latin typeface="+mn-lt"/>
              </a:rPr>
              <a:t> options</a:t>
            </a:r>
          </a:p>
          <a:p>
            <a:r>
              <a:rPr lang="en-US" sz="2400" dirty="0">
                <a:solidFill>
                  <a:srgbClr val="FFFF00"/>
                </a:solidFill>
                <a:latin typeface="+mn-lt"/>
              </a:rPr>
              <a:t>Changes have only a modest impact on the highest priority science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891C0-E4DE-D348-81CD-72868AE8AC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15038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015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2E624B7-DBB1-404C-B805-8808B130AB9F}"/>
              </a:ext>
            </a:extLst>
          </p:cNvPr>
          <p:cNvSpPr txBox="1"/>
          <p:nvPr/>
        </p:nvSpPr>
        <p:spPr>
          <a:xfrm>
            <a:off x="5231542" y="4236811"/>
            <a:ext cx="384492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228600" indent="-228600" algn="l" defTabSz="821531"/>
            <a:r>
              <a:rPr lang="en-US" sz="1600" b="1" dirty="0">
                <a:solidFill>
                  <a:schemeClr val="tx1"/>
                </a:solidFill>
              </a:rPr>
              <a:t>MISC</a:t>
            </a:r>
            <a:r>
              <a:rPr lang="en-US" sz="1600" dirty="0">
                <a:solidFill>
                  <a:schemeClr val="tx1"/>
                </a:solidFill>
              </a:rPr>
              <a:t> – Mid-IR Imager and Spectrometer (WFI = Wide-field Imager; TRA = Transit Spectrometer)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5972CD-F481-5749-B8D2-ED1EB196CB26}"/>
              </a:ext>
            </a:extLst>
          </p:cNvPr>
          <p:cNvSpPr txBox="1"/>
          <p:nvPr/>
        </p:nvSpPr>
        <p:spPr>
          <a:xfrm>
            <a:off x="796847" y="4236811"/>
            <a:ext cx="3844925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OSS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– Origins Survey Spectrometer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</a:rPr>
              <a:t>HERO</a:t>
            </a:r>
            <a:r>
              <a:rPr lang="en-US" sz="1600" dirty="0">
                <a:solidFill>
                  <a:schemeClr val="tx1"/>
                </a:solidFill>
              </a:rPr>
              <a:t> – Heterodyne Receiver for OST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FIP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– Far-IR Imager/Polarimeter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19237-7C0F-524C-934C-035A5FC51605}"/>
              </a:ext>
            </a:extLst>
          </p:cNvPr>
          <p:cNvSpPr txBox="1"/>
          <p:nvPr/>
        </p:nvSpPr>
        <p:spPr>
          <a:xfrm>
            <a:off x="457200" y="3306286"/>
            <a:ext cx="1670328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46 x 15 arcmin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1C81E-63D8-4747-B46A-436F77698A72}"/>
              </a:ext>
            </a:extLst>
          </p:cNvPr>
          <p:cNvGrpSpPr/>
          <p:nvPr/>
        </p:nvGrpSpPr>
        <p:grpSpPr>
          <a:xfrm>
            <a:off x="169023" y="177247"/>
            <a:ext cx="8753833" cy="3928761"/>
            <a:chOff x="195480" y="221209"/>
            <a:chExt cx="8753833" cy="39287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D26F02-F49C-FB49-932C-EA54EF57F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7180"/>
            <a:stretch/>
          </p:blipFill>
          <p:spPr>
            <a:xfrm>
              <a:off x="195480" y="1086570"/>
              <a:ext cx="8753833" cy="3063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5AF630-5979-9746-BAFA-08BCEFE11B3E}"/>
                </a:ext>
              </a:extLst>
            </p:cNvPr>
            <p:cNvSpPr txBox="1"/>
            <p:nvPr/>
          </p:nvSpPr>
          <p:spPr>
            <a:xfrm>
              <a:off x="1879735" y="221209"/>
              <a:ext cx="5982406" cy="744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defTabSz="821531"/>
              <a:r>
                <a:rPr lang="en-US" sz="3900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rPr>
                <a:t>OST Field of View: Concept 2</a:t>
              </a:r>
              <a:endParaRPr lang="en-US" sz="39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3201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0292ECE-B95C-C749-8D25-1E11191BEA5E}"/>
              </a:ext>
            </a:extLst>
          </p:cNvPr>
          <p:cNvSpPr/>
          <p:nvPr/>
        </p:nvSpPr>
        <p:spPr>
          <a:xfrm>
            <a:off x="1541096" y="1066638"/>
            <a:ext cx="7006712" cy="30030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F05B8D4-CBAF-2F41-9C60-821E30E6CC14}"/>
              </a:ext>
            </a:extLst>
          </p:cNvPr>
          <p:cNvSpPr txBox="1">
            <a:spLocks/>
          </p:cNvSpPr>
          <p:nvPr/>
        </p:nvSpPr>
        <p:spPr>
          <a:xfrm>
            <a:off x="1881917" y="1076546"/>
            <a:ext cx="6563816" cy="3838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noAutofit/>
          </a:bodyPr>
          <a:lstStyle>
            <a:lvl1pPr marL="337542" marR="0" indent="-337542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492919" marR="0" indent="-321469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642938" marR="0" indent="-300038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8743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0458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12172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13887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156019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1731645" marR="0" indent="-360045" algn="l" defTabSz="45720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2000"/>
              </a:spcBef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Identify visionary, robust, and compelling science questions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Derive from those questions a set of high-priority measurement requirements for the mission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Choose a mission architecture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Evaluate trades and develop mission point design</a:t>
            </a:r>
          </a:p>
          <a:p>
            <a:pPr marL="0" indent="0" algn="ctr">
              <a:spcBef>
                <a:spcPts val="2000"/>
              </a:spcBef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Determine technology needs</a:t>
            </a:r>
          </a:p>
          <a:p>
            <a:pPr marL="0" indent="0" algn="ctr">
              <a:spcBef>
                <a:spcPts val="2400"/>
              </a:spcBef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+mj-lt"/>
              </a:rPr>
              <a:t>Estimate costs (baseline concept and options)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+mj-lt"/>
              </a:rPr>
              <a:t>Present to Decadal Survey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DE5F00-957F-9D4E-9D73-B2A35603ED40}"/>
              </a:ext>
            </a:extLst>
          </p:cNvPr>
          <p:cNvCxnSpPr/>
          <p:nvPr/>
        </p:nvCxnSpPr>
        <p:spPr>
          <a:xfrm>
            <a:off x="5090764" y="1521226"/>
            <a:ext cx="0" cy="1500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A408AA-85A7-7B4D-85AE-03FB4FEDC5A7}"/>
              </a:ext>
            </a:extLst>
          </p:cNvPr>
          <p:cNvCxnSpPr/>
          <p:nvPr/>
        </p:nvCxnSpPr>
        <p:spPr>
          <a:xfrm>
            <a:off x="5090764" y="2298109"/>
            <a:ext cx="0" cy="1500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E39A55D-FC89-6243-9517-3C1124985C81}"/>
              </a:ext>
            </a:extLst>
          </p:cNvPr>
          <p:cNvCxnSpPr/>
          <p:nvPr/>
        </p:nvCxnSpPr>
        <p:spPr>
          <a:xfrm>
            <a:off x="5090764" y="2850062"/>
            <a:ext cx="0" cy="1500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E0ED01-2A68-E147-9126-D19C5A1D0616}"/>
              </a:ext>
            </a:extLst>
          </p:cNvPr>
          <p:cNvCxnSpPr/>
          <p:nvPr/>
        </p:nvCxnSpPr>
        <p:spPr>
          <a:xfrm>
            <a:off x="5090764" y="3354989"/>
            <a:ext cx="0" cy="1500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9A385E-CF70-0949-ACD4-DC01415384FE}"/>
              </a:ext>
            </a:extLst>
          </p:cNvPr>
          <p:cNvCxnSpPr/>
          <p:nvPr/>
        </p:nvCxnSpPr>
        <p:spPr>
          <a:xfrm>
            <a:off x="5090764" y="3969884"/>
            <a:ext cx="0" cy="150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174C7EF-5103-AE43-B24A-110588F19B5C}"/>
              </a:ext>
            </a:extLst>
          </p:cNvPr>
          <p:cNvCxnSpPr/>
          <p:nvPr/>
        </p:nvCxnSpPr>
        <p:spPr>
          <a:xfrm>
            <a:off x="5090764" y="4467954"/>
            <a:ext cx="0" cy="150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3E5407-DEF8-B44F-A3EE-7CEA26393171}"/>
              </a:ext>
            </a:extLst>
          </p:cNvPr>
          <p:cNvSpPr txBox="1"/>
          <p:nvPr/>
        </p:nvSpPr>
        <p:spPr>
          <a:xfrm rot="16200000">
            <a:off x="-160368" y="2156839"/>
            <a:ext cx="184957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US" sz="1800" dirty="0"/>
              <a:t>Iterate concept with STDT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307B22-E266-7841-96DF-62CAB715E7D5}"/>
              </a:ext>
            </a:extLst>
          </p:cNvPr>
          <p:cNvSpPr txBox="1"/>
          <p:nvPr/>
        </p:nvSpPr>
        <p:spPr>
          <a:xfrm>
            <a:off x="1970817" y="1208569"/>
            <a:ext cx="173123" cy="267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B3068C-096E-0C40-A9A3-B19F952D555C}"/>
              </a:ext>
            </a:extLst>
          </p:cNvPr>
          <p:cNvSpPr txBox="1"/>
          <p:nvPr/>
        </p:nvSpPr>
        <p:spPr>
          <a:xfrm>
            <a:off x="3291322" y="3600066"/>
            <a:ext cx="173123" cy="267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631CFB82-387A-5D45-8798-22B7489F14AF}"/>
              </a:ext>
            </a:extLst>
          </p:cNvPr>
          <p:cNvCxnSpPr>
            <a:cxnSpLocks/>
            <a:endCxn id="33" idx="1"/>
          </p:cNvCxnSpPr>
          <p:nvPr/>
        </p:nvCxnSpPr>
        <p:spPr>
          <a:xfrm rot="16200000" flipV="1">
            <a:off x="1261224" y="2051852"/>
            <a:ext cx="2391500" cy="972313"/>
          </a:xfrm>
          <a:prstGeom prst="bentConnector4">
            <a:avLst>
              <a:gd name="adj1" fmla="val 78"/>
              <a:gd name="adj2" fmla="val 167252"/>
            </a:avLst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4E6B1C7B-48A2-EC4B-B224-353363B8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64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Study approach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DC3D947-F712-6247-9C92-0C10CEBF31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671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2E624B7-DBB1-404C-B805-8808B130AB9F}"/>
              </a:ext>
            </a:extLst>
          </p:cNvPr>
          <p:cNvSpPr txBox="1"/>
          <p:nvPr/>
        </p:nvSpPr>
        <p:spPr>
          <a:xfrm>
            <a:off x="5231542" y="4236811"/>
            <a:ext cx="384492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228600" indent="-228600" algn="l" defTabSz="821531"/>
            <a:r>
              <a:rPr lang="en-US" sz="1600" b="1" dirty="0">
                <a:solidFill>
                  <a:schemeClr val="tx1"/>
                </a:solidFill>
              </a:rPr>
              <a:t>MISC</a:t>
            </a:r>
            <a:r>
              <a:rPr lang="en-US" sz="1600" dirty="0">
                <a:solidFill>
                  <a:schemeClr val="tx1"/>
                </a:solidFill>
              </a:rPr>
              <a:t> – Mid-IR Imager and Spectrometer (WFI = Wide-field Imager; TRA = Transit Spectrometer)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5972CD-F481-5749-B8D2-ED1EB196CB26}"/>
              </a:ext>
            </a:extLst>
          </p:cNvPr>
          <p:cNvSpPr txBox="1"/>
          <p:nvPr/>
        </p:nvSpPr>
        <p:spPr>
          <a:xfrm>
            <a:off x="796847" y="4236811"/>
            <a:ext cx="3844925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OSS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– Origins Survey Spectrometer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</a:rPr>
              <a:t>HERO</a:t>
            </a:r>
            <a:r>
              <a:rPr lang="en-US" sz="1600" dirty="0">
                <a:solidFill>
                  <a:schemeClr val="tx1"/>
                </a:solidFill>
              </a:rPr>
              <a:t> – Heterodyne Receiver for OST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FIP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– Far-IR Imager/Polarimeter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19237-7C0F-524C-934C-035A5FC51605}"/>
              </a:ext>
            </a:extLst>
          </p:cNvPr>
          <p:cNvSpPr txBox="1"/>
          <p:nvPr/>
        </p:nvSpPr>
        <p:spPr>
          <a:xfrm>
            <a:off x="457200" y="3306286"/>
            <a:ext cx="1670328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46 x 15 arcmin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233615-B8C8-EB46-9BA2-F09C674BB7FA}"/>
              </a:ext>
            </a:extLst>
          </p:cNvPr>
          <p:cNvGrpSpPr/>
          <p:nvPr/>
        </p:nvGrpSpPr>
        <p:grpSpPr>
          <a:xfrm>
            <a:off x="169023" y="197780"/>
            <a:ext cx="8727376" cy="3933521"/>
            <a:chOff x="195480" y="216449"/>
            <a:chExt cx="8727376" cy="3933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C44FD7-7127-F44F-A4EA-53E9962DB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480" y="1052484"/>
              <a:ext cx="8727376" cy="309748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BBAC35-C8F2-B84C-8896-F91BF1505CC7}"/>
                </a:ext>
              </a:extLst>
            </p:cNvPr>
            <p:cNvSpPr txBox="1"/>
            <p:nvPr/>
          </p:nvSpPr>
          <p:spPr>
            <a:xfrm>
              <a:off x="2056866" y="216449"/>
              <a:ext cx="5628143" cy="744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defTabSz="821531"/>
              <a:r>
                <a:rPr lang="en-US" sz="3900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rPr>
                <a:t>OST Field of View: Baseline</a:t>
              </a:r>
              <a:endParaRPr lang="en-US" sz="39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9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7017EA-3F79-0F41-9218-A3680798F222}"/>
              </a:ext>
            </a:extLst>
          </p:cNvPr>
          <p:cNvGrpSpPr/>
          <p:nvPr/>
        </p:nvGrpSpPr>
        <p:grpSpPr>
          <a:xfrm>
            <a:off x="125356" y="2363035"/>
            <a:ext cx="3882997" cy="2197750"/>
            <a:chOff x="372624" y="1186631"/>
            <a:chExt cx="2768341" cy="1566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167147-8367-5040-B4FE-A891BD3B6FA9}"/>
                </a:ext>
              </a:extLst>
            </p:cNvPr>
            <p:cNvSpPr/>
            <p:nvPr/>
          </p:nvSpPr>
          <p:spPr>
            <a:xfrm>
              <a:off x="372624" y="1186631"/>
              <a:ext cx="2768341" cy="155448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4" name="Picture 13" descr="Backgrounds.pdf">
              <a:extLst>
                <a:ext uri="{FF2B5EF4-FFF2-40B4-BE49-F238E27FC236}">
                  <a16:creationId xmlns:a16="http://schemas.microsoft.com/office/drawing/2014/main" id="{5CE888E0-634D-F749-89AC-725628957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24" y="1202916"/>
              <a:ext cx="2627839" cy="155057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EA98C0-1C19-CC49-A704-F78A08C9711E}"/>
              </a:ext>
            </a:extLst>
          </p:cNvPr>
          <p:cNvGrpSpPr/>
          <p:nvPr/>
        </p:nvGrpSpPr>
        <p:grpSpPr>
          <a:xfrm>
            <a:off x="-230606" y="1202916"/>
            <a:ext cx="4569419" cy="4569419"/>
            <a:chOff x="-230606" y="1202916"/>
            <a:chExt cx="4569419" cy="4569419"/>
          </a:xfrm>
        </p:grpSpPr>
        <p:grpSp>
          <p:nvGrpSpPr>
            <p:cNvPr id="8" name="Group 7"/>
            <p:cNvGrpSpPr/>
            <p:nvPr/>
          </p:nvGrpSpPr>
          <p:grpSpPr>
            <a:xfrm>
              <a:off x="-230606" y="1202916"/>
              <a:ext cx="4569419" cy="4569419"/>
              <a:chOff x="-1018972" y="1401097"/>
              <a:chExt cx="6769509" cy="676950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2E4E436-1298-5544-88AC-B36B060518F6}"/>
                  </a:ext>
                </a:extLst>
              </p:cNvPr>
              <p:cNvSpPr/>
              <p:nvPr/>
            </p:nvSpPr>
            <p:spPr>
              <a:xfrm>
                <a:off x="-1018972" y="1401097"/>
                <a:ext cx="6769509" cy="67695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9CE4BF2-4897-F541-9C00-2EF38E716D6D}"/>
                  </a:ext>
                </a:extLst>
              </p:cNvPr>
              <p:cNvSpPr/>
              <p:nvPr/>
            </p:nvSpPr>
            <p:spPr>
              <a:xfrm>
                <a:off x="265471" y="6297561"/>
                <a:ext cx="221226" cy="22122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07FC3E-B06F-EB4F-BB5E-3E74FD0FA03E}"/>
                </a:ext>
              </a:extLst>
            </p:cNvPr>
            <p:cNvSpPr txBox="1"/>
            <p:nvPr/>
          </p:nvSpPr>
          <p:spPr>
            <a:xfrm>
              <a:off x="370860" y="2967976"/>
              <a:ext cx="3605649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Equivalent difference for an optical telescope to achieve 1000x sensitivity gain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611923" y="1202916"/>
            <a:ext cx="1944927" cy="4246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60" dirty="0">
                <a:solidFill>
                  <a:srgbClr val="FFFF00"/>
                </a:solidFill>
              </a:rPr>
              <a:t>OST is about 3 orders of magnitude more sensitive than Herschel, thanks to its cold temperature and next-generation detectors.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28F99E-6276-A04E-B9B0-A3E869DDB1CF}"/>
              </a:ext>
            </a:extLst>
          </p:cNvPr>
          <p:cNvSpPr txBox="1">
            <a:spLocks/>
          </p:cNvSpPr>
          <p:nvPr/>
        </p:nvSpPr>
        <p:spPr>
          <a:xfrm>
            <a:off x="457200" y="1424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457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900" dirty="0">
                <a:solidFill>
                  <a:schemeClr val="tx1"/>
                </a:solidFill>
              </a:rPr>
              <a:t>OST sensitivity</a:t>
            </a:r>
          </a:p>
        </p:txBody>
      </p:sp>
      <p:pic>
        <p:nvPicPr>
          <p:cNvPr id="2" name="Picture 1" descr="Concept-2-sensitivity-6.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04" y="1127853"/>
            <a:ext cx="3686948" cy="368024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68814B9-C097-AF4C-921C-2F3B6816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21615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1"/>
                </a:solidFill>
              </a:rPr>
              <a:t>OST spectral resolution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D7851-1458-FC48-AA0F-320EFEAAC894}"/>
              </a:ext>
            </a:extLst>
          </p:cNvPr>
          <p:cNvSpPr txBox="1"/>
          <p:nvPr/>
        </p:nvSpPr>
        <p:spPr>
          <a:xfrm>
            <a:off x="4460874" y="1250949"/>
            <a:ext cx="3743325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OST’s instruments collectively provide the required spectral resolution.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F0A6E-7419-024C-94D9-CD4C407F5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5" y="999728"/>
            <a:ext cx="3374639" cy="374811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D70CD-536C-6248-974E-A5C5532752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23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007935-E736-4744-AC90-A2B01CA1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612" y="1541553"/>
            <a:ext cx="4050003" cy="281943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FFFF00"/>
                </a:solidFill>
                <a:latin typeface="+mj-lt"/>
              </a:rPr>
              <a:t>The OST study team will present a scientifically compelling, </a:t>
            </a:r>
            <a:r>
              <a:rPr lang="en-US" sz="2400" b="1" u="sng" dirty="0">
                <a:solidFill>
                  <a:srgbClr val="FFFF00"/>
                </a:solidFill>
                <a:latin typeface="+mj-lt"/>
              </a:rPr>
              <a:t>low-risk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, executable mission concept to the 2020 Decadal Survey.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3BEC9-1C88-4C41-A576-79C47006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152" y="509825"/>
            <a:ext cx="7951324" cy="40094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2FDF0-CCB8-EE47-9953-5C2D2F8C9B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655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Architecture evolution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3BFDAB-2851-8A47-9891-3312DBF8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02987"/>
            <a:ext cx="3089783" cy="22207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DD0C90-369B-9E44-B06E-089CC27C5763}"/>
              </a:ext>
            </a:extLst>
          </p:cNvPr>
          <p:cNvSpPr txBox="1"/>
          <p:nvPr/>
        </p:nvSpPr>
        <p:spPr>
          <a:xfrm>
            <a:off x="215852" y="2755900"/>
            <a:ext cx="177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Concept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FF88DB-29E8-6C44-AD3D-F8997613ABC3}"/>
              </a:ext>
            </a:extLst>
          </p:cNvPr>
          <p:cNvGrpSpPr/>
          <p:nvPr/>
        </p:nvGrpSpPr>
        <p:grpSpPr>
          <a:xfrm>
            <a:off x="1866900" y="825632"/>
            <a:ext cx="6101180" cy="2450968"/>
            <a:chOff x="1866900" y="825632"/>
            <a:chExt cx="6101180" cy="2450968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924C505B-CED6-7943-8B6F-F051EEA2D2FC}"/>
                </a:ext>
              </a:extLst>
            </p:cNvPr>
            <p:cNvGraphicFramePr/>
            <p:nvPr>
              <p:extLst/>
            </p:nvPr>
          </p:nvGraphicFramePr>
          <p:xfrm>
            <a:off x="1866900" y="1244600"/>
            <a:ext cx="4559299" cy="203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4" name="Picture 2" descr="Picture 2">
              <a:extLst>
                <a:ext uri="{FF2B5EF4-FFF2-40B4-BE49-F238E27FC236}">
                  <a16:creationId xmlns:a16="http://schemas.microsoft.com/office/drawing/2014/main" id="{37159F80-5A4A-C742-B4EA-60A39F3EC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/>
            </a:blip>
            <a:srcRect l="13524" r="13240" b="6904"/>
            <a:stretch/>
          </p:blipFill>
          <p:spPr>
            <a:xfrm rot="7200000">
              <a:off x="6224378" y="1023625"/>
              <a:ext cx="1818523" cy="14225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447DE9-E614-5040-849E-593B275BDCA9}"/>
                </a:ext>
              </a:extLst>
            </p:cNvPr>
            <p:cNvSpPr txBox="1"/>
            <p:nvPr/>
          </p:nvSpPr>
          <p:spPr>
            <a:xfrm>
              <a:off x="6190032" y="2615232"/>
              <a:ext cx="177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Concept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A01B51-936F-C24D-9110-6EC172738EE1}"/>
              </a:ext>
            </a:extLst>
          </p:cNvPr>
          <p:cNvGrpSpPr/>
          <p:nvPr/>
        </p:nvGrpSpPr>
        <p:grpSpPr>
          <a:xfrm>
            <a:off x="4966142" y="3008927"/>
            <a:ext cx="3452802" cy="1926088"/>
            <a:chOff x="4966142" y="3008927"/>
            <a:chExt cx="3452802" cy="19260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C23A9-9F0E-564A-8871-8B3CA5931666}"/>
                </a:ext>
              </a:extLst>
            </p:cNvPr>
            <p:cNvSpPr txBox="1"/>
            <p:nvPr/>
          </p:nvSpPr>
          <p:spPr>
            <a:xfrm>
              <a:off x="4966142" y="3734686"/>
              <a:ext cx="30019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/>
                <a:t>Decadal baseline concept with </a:t>
              </a:r>
              <a:r>
                <a:rPr lang="en-US" sz="2400" b="1" dirty="0" err="1"/>
                <a:t>upscope</a:t>
              </a:r>
              <a:r>
                <a:rPr lang="en-US" sz="2400" b="1" dirty="0"/>
                <a:t> options</a:t>
              </a:r>
            </a:p>
          </p:txBody>
        </p:sp>
        <p:sp>
          <p:nvSpPr>
            <p:cNvPr id="11" name="Shape 10">
              <a:extLst>
                <a:ext uri="{FF2B5EF4-FFF2-40B4-BE49-F238E27FC236}">
                  <a16:creationId xmlns:a16="http://schemas.microsoft.com/office/drawing/2014/main" id="{E87022D4-6004-9544-8302-BDFE3DF9C50E}"/>
                </a:ext>
              </a:extLst>
            </p:cNvPr>
            <p:cNvSpPr/>
            <p:nvPr/>
          </p:nvSpPr>
          <p:spPr>
            <a:xfrm rot="7619781">
              <a:off x="7479904" y="3151024"/>
              <a:ext cx="1081138" cy="796943"/>
            </a:xfrm>
            <a:prstGeom prst="swooshArrow">
              <a:avLst>
                <a:gd name="adj1" fmla="val 16310"/>
                <a:gd name="adj2" fmla="val 313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8F0FA-1E61-C340-B1D3-B930B0C7D9ED}"/>
                </a:ext>
              </a:extLst>
            </p:cNvPr>
            <p:cNvSpPr txBox="1"/>
            <p:nvPr/>
          </p:nvSpPr>
          <p:spPr>
            <a:xfrm>
              <a:off x="6323699" y="3255245"/>
              <a:ext cx="1644382" cy="390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kern="1200" dirty="0">
                  <a:solidFill>
                    <a:srgbClr val="FFFF00"/>
                  </a:solidFill>
                  <a:latin typeface="Helvetica Light"/>
                </a:rPr>
                <a:t>optimization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1D4DE1-F7A0-EF40-AF09-EA65C25F91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1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FF73087-8ADE-3B46-B6A7-FE0A15869EC8}"/>
              </a:ext>
            </a:extLst>
          </p:cNvPr>
          <p:cNvGrpSpPr/>
          <p:nvPr/>
        </p:nvGrpSpPr>
        <p:grpSpPr>
          <a:xfrm>
            <a:off x="-87494" y="661193"/>
            <a:ext cx="9044850" cy="2270590"/>
            <a:chOff x="-87494" y="661193"/>
            <a:chExt cx="9044850" cy="22705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4AD59D-B69D-FF44-B5A4-D7916F9CC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5" t="19623" r="12482" b="17987"/>
            <a:stretch/>
          </p:blipFill>
          <p:spPr>
            <a:xfrm flipH="1">
              <a:off x="3996649" y="1065350"/>
              <a:ext cx="2243881" cy="15163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3A6C4A9-FF45-F848-AFBF-E03FFF2579E4}"/>
                </a:ext>
              </a:extLst>
            </p:cNvPr>
            <p:cNvSpPr txBox="1"/>
            <p:nvPr/>
          </p:nvSpPr>
          <p:spPr>
            <a:xfrm>
              <a:off x="6430108" y="1155123"/>
              <a:ext cx="2527248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OST Concept 1:</a:t>
              </a:r>
            </a:p>
            <a:p>
              <a:pPr marR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n-US" sz="2000" dirty="0"/>
                <a:t>Open architecture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A81964-3E4D-CC40-AB95-0B3358937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7494" y="661193"/>
              <a:ext cx="2838815" cy="2270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1FE218-761C-1041-B1BD-5C8D9668799E}"/>
                </a:ext>
              </a:extLst>
            </p:cNvPr>
            <p:cNvSpPr txBox="1"/>
            <p:nvPr/>
          </p:nvSpPr>
          <p:spPr>
            <a:xfrm>
              <a:off x="2270755" y="971140"/>
              <a:ext cx="808235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25 m</a:t>
              </a:r>
              <a:r>
                <a:rPr lang="en-US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FCD60CE-302B-6F47-822D-7805F88EAB5E}"/>
                </a:ext>
              </a:extLst>
            </p:cNvPr>
            <p:cNvSpPr/>
            <p:nvPr/>
          </p:nvSpPr>
          <p:spPr>
            <a:xfrm>
              <a:off x="2965122" y="1784784"/>
              <a:ext cx="799462" cy="303068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50000"/>
                  </a:srgb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50F3DC-C2AA-7440-9C66-1F3483551DEC}"/>
                </a:ext>
              </a:extLst>
            </p:cNvPr>
            <p:cNvSpPr txBox="1"/>
            <p:nvPr/>
          </p:nvSpPr>
          <p:spPr>
            <a:xfrm>
              <a:off x="250660" y="1137570"/>
              <a:ext cx="798617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JWST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343E63-6DFE-CF47-8438-A51755C62F2D}"/>
                </a:ext>
              </a:extLst>
            </p:cNvPr>
            <p:cNvSpPr txBox="1"/>
            <p:nvPr/>
          </p:nvSpPr>
          <p:spPr>
            <a:xfrm>
              <a:off x="5542653" y="971140"/>
              <a:ext cx="808235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52 m</a:t>
              </a:r>
              <a:r>
                <a:rPr lang="en-US" baseline="30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062865-18D2-7547-90C1-A26A423EC634}"/>
              </a:ext>
            </a:extLst>
          </p:cNvPr>
          <p:cNvGrpSpPr/>
          <p:nvPr/>
        </p:nvGrpSpPr>
        <p:grpSpPr>
          <a:xfrm>
            <a:off x="285829" y="2694469"/>
            <a:ext cx="8858171" cy="2550823"/>
            <a:chOff x="285829" y="2694469"/>
            <a:chExt cx="8858171" cy="25508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491330-9100-074B-BADE-96E677E10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747" t="5611" r="39216"/>
            <a:stretch/>
          </p:blipFill>
          <p:spPr>
            <a:xfrm rot="19241230" flipH="1">
              <a:off x="4560811" y="2694469"/>
              <a:ext cx="1318846" cy="25508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E3C2CC-363B-AE4A-A1B1-0020C3CB8AC7}"/>
                </a:ext>
              </a:extLst>
            </p:cNvPr>
            <p:cNvSpPr txBox="1"/>
            <p:nvPr/>
          </p:nvSpPr>
          <p:spPr>
            <a:xfrm>
              <a:off x="6425522" y="2875706"/>
              <a:ext cx="2718478" cy="18062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algn="l"/>
              <a:r>
                <a:rPr lang="en-US" sz="1800" b="1" dirty="0"/>
                <a:t>OST Concept 2: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Better  stray light protection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Can demonstrate shield deployment on the ground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B6B316-954D-3A46-96B1-AA2583219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24" r="24638"/>
            <a:stretch/>
          </p:blipFill>
          <p:spPr>
            <a:xfrm>
              <a:off x="693922" y="3229399"/>
              <a:ext cx="2057399" cy="14809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1169BC-CEA2-524D-A059-A847FB1A004C}"/>
                </a:ext>
              </a:extLst>
            </p:cNvPr>
            <p:cNvSpPr txBox="1"/>
            <p:nvPr/>
          </p:nvSpPr>
          <p:spPr>
            <a:xfrm>
              <a:off x="285829" y="2931783"/>
              <a:ext cx="933269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Spitzer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B4F3CA-7B5C-AE4F-9C2D-24F18D558977}"/>
                </a:ext>
              </a:extLst>
            </p:cNvPr>
            <p:cNvSpPr txBox="1"/>
            <p:nvPr/>
          </p:nvSpPr>
          <p:spPr>
            <a:xfrm>
              <a:off x="1767397" y="3042470"/>
              <a:ext cx="875561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0.5 m</a:t>
              </a:r>
              <a:r>
                <a:rPr lang="en-US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7C321540-E799-694F-8A3B-34CF7154588C}"/>
                </a:ext>
              </a:extLst>
            </p:cNvPr>
            <p:cNvSpPr/>
            <p:nvPr/>
          </p:nvSpPr>
          <p:spPr>
            <a:xfrm>
              <a:off x="2974254" y="3666812"/>
              <a:ext cx="799462" cy="303068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50000"/>
                  </a:srgb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040D5-E965-EA47-8FBC-84EDF5316E2A}"/>
                </a:ext>
              </a:extLst>
            </p:cNvPr>
            <p:cNvSpPr txBox="1"/>
            <p:nvPr/>
          </p:nvSpPr>
          <p:spPr>
            <a:xfrm>
              <a:off x="5434220" y="3009251"/>
              <a:ext cx="808235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25 m</a:t>
              </a:r>
              <a:r>
                <a:rPr lang="en-US" baseline="30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Architecture inspiration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AB1897-6B88-9A42-852B-C2517EB1D294}"/>
              </a:ext>
            </a:extLst>
          </p:cNvPr>
          <p:cNvGrpSpPr/>
          <p:nvPr/>
        </p:nvGrpSpPr>
        <p:grpSpPr>
          <a:xfrm>
            <a:off x="2270755" y="883215"/>
            <a:ext cx="3972718" cy="2569059"/>
            <a:chOff x="2270755" y="883215"/>
            <a:chExt cx="3972718" cy="256905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6074D5-2B51-C44F-B3BE-FA146D2B97E7}"/>
                </a:ext>
              </a:extLst>
            </p:cNvPr>
            <p:cNvSpPr/>
            <p:nvPr/>
          </p:nvSpPr>
          <p:spPr>
            <a:xfrm>
              <a:off x="2270755" y="883215"/>
              <a:ext cx="808235" cy="547303"/>
            </a:xfrm>
            <a:prstGeom prst="ellipse">
              <a:avLst/>
            </a:prstGeom>
            <a:noFill/>
            <a:ln w="50800" cap="flat">
              <a:solidFill>
                <a:srgbClr val="00B0F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D5BCEF-5482-0947-B4DF-336EC4ABD62C}"/>
                </a:ext>
              </a:extLst>
            </p:cNvPr>
            <p:cNvSpPr/>
            <p:nvPr/>
          </p:nvSpPr>
          <p:spPr>
            <a:xfrm>
              <a:off x="5435238" y="2904971"/>
              <a:ext cx="808235" cy="547303"/>
            </a:xfrm>
            <a:prstGeom prst="ellipse">
              <a:avLst/>
            </a:prstGeom>
            <a:noFill/>
            <a:ln w="50800" cap="flat">
              <a:solidFill>
                <a:srgbClr val="00B0F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86CE809-1BBF-B04A-9A01-8FF2C4AB8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0DA4F-4291-2148-BCAF-F333A1F384E6}"/>
              </a:ext>
            </a:extLst>
          </p:cNvPr>
          <p:cNvSpPr txBox="1"/>
          <p:nvPr/>
        </p:nvSpPr>
        <p:spPr>
          <a:xfrm>
            <a:off x="845074" y="4737778"/>
            <a:ext cx="7195879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US" sz="1800" dirty="0">
                <a:solidFill>
                  <a:srgbClr val="FFFF00"/>
                </a:solidFill>
              </a:rPr>
              <a:t>All concepts studied are cryo-cooled ~4 K (no expendable cryogen)</a:t>
            </a:r>
          </a:p>
        </p:txBody>
      </p:sp>
    </p:spTree>
    <p:extLst>
      <p:ext uri="{BB962C8B-B14F-4D97-AF65-F5344CB8AC3E}">
        <p14:creationId xmlns:p14="http://schemas.microsoft.com/office/powerpoint/2010/main" val="1199931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Major Architecture Trades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409"/>
            <a:ext cx="5829300" cy="4056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Telescope size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JWST collecting area to capture transit spectroscopy from enough exoplanets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Deployed vs. Non-deployed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Non-deployed optics for simplicity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SLS (or BFR) required, but viewed as less risky than deployment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On- vs. off-axis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On-axis for ease of packaging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Size of primary mirror segments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JWST size, but forming circular aperture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18 segments with only two prescriptions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Manufacturing facilities exist</a:t>
            </a:r>
          </a:p>
        </p:txBody>
      </p:sp>
      <p:pic>
        <p:nvPicPr>
          <p:cNvPr id="7" name="Picture 6" descr="OST in BF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382" r="57179"/>
          <a:stretch/>
        </p:blipFill>
        <p:spPr>
          <a:xfrm>
            <a:off x="7109421" y="1063229"/>
            <a:ext cx="1577379" cy="2991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t="10166" r="27561" b="1859"/>
          <a:stretch/>
        </p:blipFill>
        <p:spPr>
          <a:xfrm>
            <a:off x="5244122" y="2847976"/>
            <a:ext cx="2084755" cy="19751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DF2223-5052-F544-964C-00F2BEDDD6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582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628E8-20AA-9E49-A79D-6BC0795B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51" y="1663815"/>
            <a:ext cx="6956097" cy="3189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3C356-65AB-6F4E-9A68-82C80865244D}"/>
              </a:ext>
            </a:extLst>
          </p:cNvPr>
          <p:cNvSpPr txBox="1"/>
          <p:nvPr/>
        </p:nvSpPr>
        <p:spPr>
          <a:xfrm>
            <a:off x="1255047" y="857365"/>
            <a:ext cx="604973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285750" indent="-285750" algn="l" defTabSz="821531">
              <a:buFont typeface="Arial" panose="020B0604020202020204" pitchFamily="34" charset="0"/>
              <a:buChar char="•"/>
            </a:pPr>
            <a:r>
              <a:rPr lang="en-US" sz="1800" dirty="0"/>
              <a:t>Satisfies nearly all of the science team’s “</a:t>
            </a:r>
            <a:r>
              <a:rPr lang="en-US" sz="1800" dirty="0" err="1"/>
              <a:t>desirements</a:t>
            </a:r>
            <a:r>
              <a:rPr lang="en-US" sz="1800" dirty="0"/>
              <a:t>”</a:t>
            </a:r>
          </a:p>
          <a:p>
            <a:pPr marL="285750" indent="-285750" algn="l" defTabSz="821531">
              <a:buFont typeface="Arial" panose="020B0604020202020204" pitchFamily="34" charset="0"/>
              <a:buChar char="•"/>
            </a:pPr>
            <a:r>
              <a:rPr lang="en-US" sz="1800" dirty="0"/>
              <a:t>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 cost constraint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8B36E-99B8-2844-9847-E9FD8FDB754E}"/>
              </a:ext>
            </a:extLst>
          </p:cNvPr>
          <p:cNvSpPr txBox="1"/>
          <p:nvPr/>
        </p:nvSpPr>
        <p:spPr>
          <a:xfrm>
            <a:off x="1132050" y="1676515"/>
            <a:ext cx="2779550" cy="7906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9.1 m tip-to-tip hexagonal segmented primary mirror, unobstructed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3D732-EBDD-C14D-BD15-05A17FC173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4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Concept 1 stowed for launch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60008-1689-BC4A-93E5-64B76410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7"/>
          <a:stretch/>
        </p:blipFill>
        <p:spPr>
          <a:xfrm>
            <a:off x="4021388" y="1619870"/>
            <a:ext cx="2721232" cy="26109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1B8AD0-808B-E944-9AD3-8E9F7835941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487480" y="2136616"/>
            <a:ext cx="899572" cy="5131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DADB3D-FA43-5645-8954-9A04266439F4}"/>
              </a:ext>
            </a:extLst>
          </p:cNvPr>
          <p:cNvSpPr txBox="1"/>
          <p:nvPr/>
        </p:nvSpPr>
        <p:spPr>
          <a:xfrm>
            <a:off x="7387052" y="1844228"/>
            <a:ext cx="1030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/>
            <a:r>
              <a:rPr lang="en-US" sz="1600" dirty="0">
                <a:solidFill>
                  <a:schemeClr val="tx1"/>
                </a:solidFill>
              </a:rPr>
              <a:t>7.5-m fairing 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3419C3-4B8B-E640-BEEC-E748C7CDD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9"/>
          <a:stretch/>
        </p:blipFill>
        <p:spPr>
          <a:xfrm>
            <a:off x="2628900" y="1111397"/>
            <a:ext cx="1334109" cy="3559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58593-BFC0-F34F-BF55-59DBB668AAB3}"/>
              </a:ext>
            </a:extLst>
          </p:cNvPr>
          <p:cNvSpPr txBox="1"/>
          <p:nvPr/>
        </p:nvSpPr>
        <p:spPr>
          <a:xfrm>
            <a:off x="4455469" y="1119077"/>
            <a:ext cx="1853070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US" sz="2000" dirty="0">
                <a:solidFill>
                  <a:srgbClr val="FFFF00"/>
                </a:solidFill>
                <a:latin typeface="Calibri Light"/>
              </a:rPr>
              <a:t>8.4-m SLS fairing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3CC480-E63E-5844-862C-BFAD560F5C49}"/>
              </a:ext>
            </a:extLst>
          </p:cNvPr>
          <p:cNvCxnSpPr>
            <a:cxnSpLocks/>
          </p:cNvCxnSpPr>
          <p:nvPr/>
        </p:nvCxnSpPr>
        <p:spPr>
          <a:xfrm flipH="1" flipV="1">
            <a:off x="3620602" y="3268701"/>
            <a:ext cx="1052998" cy="113819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26B320-7AEE-BF4D-8FF8-32C285A1B41E}"/>
              </a:ext>
            </a:extLst>
          </p:cNvPr>
          <p:cNvSpPr txBox="1"/>
          <p:nvPr/>
        </p:nvSpPr>
        <p:spPr>
          <a:xfrm>
            <a:off x="4770851" y="4266903"/>
            <a:ext cx="414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/>
            <a:r>
              <a:rPr lang="en-US" sz="1800" dirty="0">
                <a:solidFill>
                  <a:schemeClr val="tx1"/>
                </a:solidFill>
              </a:rPr>
              <a:t>Primary mirror wraps around Instrument Accommodation Module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07C673-A888-A748-A92D-7500B3418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7287" y="950465"/>
            <a:ext cx="756096" cy="392707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4255D7-EDC3-7F47-848C-E01675563800}"/>
              </a:ext>
            </a:extLst>
          </p:cNvPr>
          <p:cNvCxnSpPr>
            <a:cxnSpLocks/>
          </p:cNvCxnSpPr>
          <p:nvPr/>
        </p:nvCxnSpPr>
        <p:spPr>
          <a:xfrm>
            <a:off x="1386031" y="2108200"/>
            <a:ext cx="1141269" cy="248186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310133-E112-EB4A-9A85-50108D336BD6}"/>
              </a:ext>
            </a:extLst>
          </p:cNvPr>
          <p:cNvCxnSpPr>
            <a:cxnSpLocks/>
          </p:cNvCxnSpPr>
          <p:nvPr/>
        </p:nvCxnSpPr>
        <p:spPr>
          <a:xfrm>
            <a:off x="1362265" y="1189633"/>
            <a:ext cx="110979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11C4-6B27-C74D-A58B-E4696D1716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62285" y="4688744"/>
            <a:ext cx="428962" cy="430885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74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OST Concept 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8B9188-5632-6048-BB7C-49BE6622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32" y="1013935"/>
            <a:ext cx="2834368" cy="3758485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26697-7B18-7F41-BFAE-70DE21D44C7C}"/>
              </a:ext>
            </a:extLst>
          </p:cNvPr>
          <p:cNvSpPr txBox="1"/>
          <p:nvPr/>
        </p:nvSpPr>
        <p:spPr>
          <a:xfrm>
            <a:off x="4279900" y="1052493"/>
            <a:ext cx="4055208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 defTabSz="821531"/>
            <a:r>
              <a:rPr lang="en-US" sz="2400" dirty="0">
                <a:solidFill>
                  <a:srgbClr val="FFFF00"/>
                </a:solidFill>
                <a:latin typeface="Calibri Light"/>
              </a:rPr>
              <a:t>Concept 1 is described in the OST Interim Report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C1E41-30B7-0249-82AB-F64F6905C22A}"/>
              </a:ext>
            </a:extLst>
          </p:cNvPr>
          <p:cNvSpPr txBox="1"/>
          <p:nvPr/>
        </p:nvSpPr>
        <p:spPr>
          <a:xfrm>
            <a:off x="4371254" y="2095077"/>
            <a:ext cx="4315546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Available on our website https://asd.gsfc.nasa.gov/firs/docs/ or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https://</a:t>
            </a:r>
            <a:r>
              <a:rPr lang="en-US" sz="1800" dirty="0" err="1"/>
              <a:t>arxiv.org</a:t>
            </a:r>
            <a:r>
              <a:rPr lang="en-US" sz="1800" dirty="0"/>
              <a:t>/abs/1809.09702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23C4A-8228-4543-99FD-B5076AED88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78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21E-5412-4146-85CC-FD0BF50C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22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Science drivers for OST C2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D0E30-9180-4549-84DB-E2FBCEE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932" y="957354"/>
            <a:ext cx="7322420" cy="372798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tx1"/>
                </a:solidFill>
                <a:latin typeface="Helvetica" pitchFamily="2" charset="0"/>
              </a:rPr>
              <a:t>OST is a mid- and far-IR observatory whose design is driven by community-prioritized science to answer three questions: </a:t>
            </a:r>
          </a:p>
          <a:p>
            <a:pPr marL="463550" indent="-231775">
              <a:spcBef>
                <a:spcPts val="1400"/>
              </a:spcBef>
              <a:buFont typeface="+mj-lt"/>
              <a:buAutoNum type="arabicPeriod"/>
            </a:pPr>
            <a:r>
              <a:rPr lang="en-US" sz="2300" dirty="0">
                <a:solidFill>
                  <a:srgbClr val="FFFF00"/>
                </a:solidFill>
                <a:latin typeface="+mj-lt"/>
              </a:rPr>
              <a:t>How common are life-bearing planets orbiting M dwarf stars?</a:t>
            </a:r>
          </a:p>
          <a:p>
            <a:pPr marL="804863" lvl="1" indent="-233363">
              <a:buFont typeface="Wingdings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Biosignatures in the mid-infrared</a:t>
            </a:r>
          </a:p>
          <a:p>
            <a:pPr marL="463550" indent="-231775">
              <a:spcBef>
                <a:spcPts val="1400"/>
              </a:spcBef>
              <a:buFont typeface="+mj-lt"/>
              <a:buAutoNum type="arabicPeriod"/>
            </a:pPr>
            <a:r>
              <a:rPr lang="en-US" sz="2300" dirty="0">
                <a:solidFill>
                  <a:srgbClr val="FFFF00"/>
                </a:solidFill>
                <a:latin typeface="+mj-lt"/>
              </a:rPr>
              <a:t>How do the conditions for habitability develop during the process of planet formation?</a:t>
            </a:r>
          </a:p>
          <a:p>
            <a:pPr marL="804863" lvl="1" indent="-233363">
              <a:buFont typeface="Wingdings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Follow the trail of water (vapor and ice) from the interstellar medium to nascent planets</a:t>
            </a:r>
          </a:p>
          <a:p>
            <a:pPr marL="463550" indent="-231775">
              <a:spcBef>
                <a:spcPts val="1400"/>
              </a:spcBef>
              <a:buFont typeface="+mj-lt"/>
              <a:buAutoNum type="arabicPeriod"/>
            </a:pPr>
            <a:r>
              <a:rPr lang="en-US" sz="2300" dirty="0">
                <a:solidFill>
                  <a:srgbClr val="FFFF00"/>
                </a:solidFill>
                <a:latin typeface="+mj-lt"/>
              </a:rPr>
              <a:t>How do galaxies form stars, grow their central supermassive black holes, and make heavy elements over time?</a:t>
            </a:r>
          </a:p>
          <a:p>
            <a:pPr marL="804863" lvl="1" indent="-233363">
              <a:buFont typeface="Wingdings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Probe the universe deeply in key diagnostic spectral lines without the adverse effect of dust extinction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AF1F1-04C4-A548-9C52-6D3A4D909629}"/>
              </a:ext>
            </a:extLst>
          </p:cNvPr>
          <p:cNvSpPr/>
          <p:nvPr/>
        </p:nvSpPr>
        <p:spPr>
          <a:xfrm rot="16200000">
            <a:off x="-378558" y="2776384"/>
            <a:ext cx="21916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Design drivers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60AF43-69C5-4F44-854C-25C9EFE286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69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0" id="{E718A753-E7BA-EE43-BD6D-1E9E0D90FC8C}" vid="{64A88347-A50B-854C-8A67-7D86B9FDD18D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</Template>
  <TotalTime>5450</TotalTime>
  <Words>1099</Words>
  <Application>Microsoft Macintosh PowerPoint</Application>
  <PresentationFormat>On-screen Show (16:9)</PresentationFormat>
  <Paragraphs>174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Avenir Light</vt:lpstr>
      <vt:lpstr>Avenir Medium</vt:lpstr>
      <vt:lpstr>Calibri</vt:lpstr>
      <vt:lpstr>Calibri Light</vt:lpstr>
      <vt:lpstr>Helvetica</vt:lpstr>
      <vt:lpstr>Helvetica Light</vt:lpstr>
      <vt:lpstr>Helvetica Neue</vt:lpstr>
      <vt:lpstr>Symbol</vt:lpstr>
      <vt:lpstr>Wingdings</vt:lpstr>
      <vt:lpstr>Black</vt:lpstr>
      <vt:lpstr>OST Mission Concept</vt:lpstr>
      <vt:lpstr>Study approach</vt:lpstr>
      <vt:lpstr>Architecture evolution</vt:lpstr>
      <vt:lpstr>Architecture inspiration</vt:lpstr>
      <vt:lpstr>Major Architecture Trades</vt:lpstr>
      <vt:lpstr>OST Concept 1</vt:lpstr>
      <vt:lpstr>Concept 1 stowed for launch</vt:lpstr>
      <vt:lpstr>OST Concept 1</vt:lpstr>
      <vt:lpstr>Science drivers for OST C2</vt:lpstr>
      <vt:lpstr>Derived requirements</vt:lpstr>
      <vt:lpstr>OST concept comparison</vt:lpstr>
      <vt:lpstr>OST instruments by concept</vt:lpstr>
      <vt:lpstr>OST Concept 2 telescope</vt:lpstr>
      <vt:lpstr>Primary mirror segments</vt:lpstr>
      <vt:lpstr>3 dof segment actuation</vt:lpstr>
      <vt:lpstr>OST Concept 2 error budget</vt:lpstr>
      <vt:lpstr>OST Concept 2</vt:lpstr>
      <vt:lpstr>Baseline mission concept</vt:lpstr>
      <vt:lpstr>PowerPoint Presentation</vt:lpstr>
      <vt:lpstr>PowerPoint Presentation</vt:lpstr>
      <vt:lpstr>PowerPoint Presentation</vt:lpstr>
      <vt:lpstr>OST spectral resolution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Origins Space telescope: mission concept overview </dc:title>
  <dc:creator>David Leisawitz</dc:creator>
  <cp:lastModifiedBy>David Leisawitz</cp:lastModifiedBy>
  <cp:revision>301</cp:revision>
  <dcterms:created xsi:type="dcterms:W3CDTF">2018-06-09T19:52:15Z</dcterms:created>
  <dcterms:modified xsi:type="dcterms:W3CDTF">2018-10-02T19:08:15Z</dcterms:modified>
</cp:coreProperties>
</file>