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3" r:id="rId2"/>
    <p:sldId id="269" r:id="rId3"/>
    <p:sldId id="270" r:id="rId4"/>
    <p:sldId id="262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519" autoAdjust="0"/>
  </p:normalViewPr>
  <p:slideViewPr>
    <p:cSldViewPr snapToGrid="0" snapToObjects="1">
      <p:cViewPr varScale="1">
        <p:scale>
          <a:sx n="135" d="100"/>
          <a:sy n="135" d="100"/>
        </p:scale>
        <p:origin x="-104" y="-2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F21F6-96FD-FE4B-8E95-D4CB7CF6DFF5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AA72C-1C71-F140-9499-87BEA765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32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0C268-24C1-FF47-8526-3AA5C97ED908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61693-6435-7D40-9FAB-B32F7CE5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4B87-C7A3-E24A-9008-3C37C9B3993F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5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CC1C-1B95-F94A-8CF9-D058BC557418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40B55-32A2-644D-ABB6-763C075A8611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8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08E5-D8EE-4946-9673-A6865CFE7E88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6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B79AE-1145-6642-8CB8-3132FF5A5FFE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AD57-B613-C941-A9E2-1274BB7D5E73}" type="datetime1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4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7F04-BFA5-C44A-BF43-15E4FA5B1E31}" type="datetime1">
              <a:rPr lang="en-US" smtClean="0"/>
              <a:t>10/1/18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5CA4-BFBF-2F47-B27A-706C870F9CAD}" type="datetime1">
              <a:rPr lang="en-US" smtClean="0"/>
              <a:t>10/1/18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2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E93E2-4D82-2C44-B15F-3115148EAF44}" type="datetime1">
              <a:rPr lang="en-US" smtClean="0"/>
              <a:t>10/1/18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6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45B1-1AD2-F942-91D6-70D0F8858E3B}" type="datetime1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1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B48B-F346-B848-B29F-9A0AB4D60322}" type="datetime1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2670-C543-BC4A-8F17-A6E2B8EB0D15}" type="datetime1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FC54-2455-F745-9624-E4B3E4D0DB5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6" y="275983"/>
            <a:ext cx="1162016" cy="302690"/>
          </a:xfrm>
          <a:prstGeom prst="rect">
            <a:avLst/>
          </a:prstGeom>
        </p:spPr>
      </p:pic>
      <p:pic>
        <p:nvPicPr>
          <p:cNvPr id="8" name="Picture 18" descr="meatball bes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322" y="224137"/>
            <a:ext cx="608218" cy="473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907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Cryogenic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4553"/>
            <a:ext cx="7886700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Staged cryogenic system provides immunity to external disturbances</a:t>
            </a:r>
          </a:p>
          <a:p>
            <a:pPr lvl="1"/>
            <a:r>
              <a:rPr lang="en-US" dirty="0"/>
              <a:t>2 layer sunshield (~140 K)</a:t>
            </a:r>
          </a:p>
          <a:p>
            <a:pPr lvl="1"/>
            <a:r>
              <a:rPr lang="en-US" dirty="0"/>
              <a:t>Deep space radiator (35 K)</a:t>
            </a:r>
          </a:p>
          <a:p>
            <a:pPr lvl="1"/>
            <a:r>
              <a:rPr lang="en-US" dirty="0"/>
              <a:t>3 stage </a:t>
            </a:r>
            <a:r>
              <a:rPr lang="en-US" dirty="0" err="1"/>
              <a:t>cryocooler</a:t>
            </a:r>
            <a:r>
              <a:rPr lang="en-US" dirty="0"/>
              <a:t> (70 K, 20 K, 4.5 K)</a:t>
            </a:r>
          </a:p>
          <a:p>
            <a:pPr lvl="2"/>
            <a:r>
              <a:rPr lang="en-US" dirty="0"/>
              <a:t>5 TRL4-5 </a:t>
            </a:r>
            <a:r>
              <a:rPr lang="en-US" dirty="0" err="1"/>
              <a:t>cryocoolers</a:t>
            </a:r>
            <a:r>
              <a:rPr lang="en-US" dirty="0"/>
              <a:t> in parallel gives 100% margin over current heat loads</a:t>
            </a:r>
          </a:p>
          <a:p>
            <a:pPr lvl="2"/>
            <a:r>
              <a:rPr lang="en-US" dirty="0"/>
              <a:t>Higher TRL chosen over larger, somewhat more efficient </a:t>
            </a:r>
            <a:r>
              <a:rPr lang="en-US" dirty="0" err="1"/>
              <a:t>cryocoolers</a:t>
            </a:r>
            <a:endParaRPr lang="en-US" dirty="0"/>
          </a:p>
          <a:p>
            <a:pPr lvl="3"/>
            <a:r>
              <a:rPr lang="en-US" dirty="0"/>
              <a:t>NASA has 20 years of technology development in this kind of </a:t>
            </a:r>
            <a:r>
              <a:rPr lang="en-US" dirty="0" err="1"/>
              <a:t>cryocooler</a:t>
            </a:r>
            <a:endParaRPr lang="en-US" dirty="0"/>
          </a:p>
          <a:p>
            <a:pPr lvl="3"/>
            <a:r>
              <a:rPr lang="en-US" dirty="0">
                <a:solidFill>
                  <a:srgbClr val="FF0000"/>
                </a:solidFill>
              </a:rPr>
              <a:t>Jitter requirement is met with standard soft-mount techniques</a:t>
            </a:r>
          </a:p>
          <a:p>
            <a:pPr lvl="1"/>
            <a:r>
              <a:rPr lang="en-US" dirty="0"/>
              <a:t>Nothing warmer on the colder side of a shield</a:t>
            </a:r>
          </a:p>
          <a:p>
            <a:pPr lvl="2"/>
            <a:r>
              <a:rPr lang="en-US" dirty="0"/>
              <a:t>Thermal analysis is simpler and more amenable to back-of-the-envelope calculations</a:t>
            </a:r>
          </a:p>
          <a:p>
            <a:pPr lvl="1"/>
            <a:r>
              <a:rPr lang="en-US" dirty="0"/>
              <a:t>Use cold amplifiers to bring low level signals to room temperature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6869" y="4448057"/>
            <a:ext cx="6309164" cy="369332"/>
          </a:xfrm>
          <a:prstGeom prst="rect">
            <a:avLst/>
          </a:prstGeom>
          <a:solidFill>
            <a:srgbClr val="BDD7EE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Thermal analysis shows &gt; factor of 2 margin at each cooling stage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6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Mid IR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Require: 5 ppm stability over 1-2 hours</a:t>
            </a:r>
          </a:p>
          <a:p>
            <a:r>
              <a:rPr lang="en-US" dirty="0"/>
              <a:t>SOA: </a:t>
            </a:r>
          </a:p>
          <a:p>
            <a:pPr lvl="1"/>
            <a:r>
              <a:rPr lang="en-US" dirty="0"/>
              <a:t>30 ppm (JWST/MIRI), </a:t>
            </a:r>
          </a:p>
          <a:p>
            <a:pPr lvl="1"/>
            <a:r>
              <a:rPr lang="en-US" dirty="0" err="1"/>
              <a:t>HgCdTe</a:t>
            </a:r>
            <a:r>
              <a:rPr lang="en-US" dirty="0"/>
              <a:t> tests show </a:t>
            </a:r>
            <a:r>
              <a:rPr lang="en-US"/>
              <a:t>good dark </a:t>
            </a:r>
            <a:r>
              <a:rPr lang="en-US" dirty="0"/>
              <a:t>stability</a:t>
            </a:r>
          </a:p>
          <a:p>
            <a:r>
              <a:rPr lang="en-US" dirty="0"/>
              <a:t>Path to get there: More </a:t>
            </a:r>
            <a:r>
              <a:rPr lang="en-US" dirty="0" err="1"/>
              <a:t>HgCdTe</a:t>
            </a:r>
            <a:r>
              <a:rPr lang="en-US" dirty="0"/>
              <a:t> testing, develop calibration sources with required stability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798" y="4289677"/>
            <a:ext cx="49757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Excellent background stability measured in </a:t>
            </a:r>
            <a:r>
              <a:rPr lang="en-US" dirty="0" err="1"/>
              <a:t>HgCdTe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9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4.5 K </a:t>
            </a:r>
            <a:r>
              <a:rPr lang="en-US" dirty="0" err="1"/>
              <a:t>Cryocoolers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1600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Require: 200 </a:t>
            </a:r>
            <a:r>
              <a:rPr lang="en-US" dirty="0" err="1"/>
              <a:t>mW</a:t>
            </a:r>
            <a:r>
              <a:rPr lang="en-US" dirty="0"/>
              <a:t> cooling at 4.5 K + 400 </a:t>
            </a:r>
            <a:r>
              <a:rPr lang="en-US" dirty="0" err="1"/>
              <a:t>mW</a:t>
            </a:r>
            <a:r>
              <a:rPr lang="en-US" dirty="0"/>
              <a:t> cooling at 20 K + 20 W cooling at 70 K with input power of 2250 W</a:t>
            </a:r>
          </a:p>
          <a:p>
            <a:pPr lvl="1"/>
            <a:r>
              <a:rPr lang="en-US" dirty="0"/>
              <a:t>Includes 100% margin</a:t>
            </a:r>
          </a:p>
          <a:p>
            <a:pPr lvl="1"/>
            <a:r>
              <a:rPr lang="en-US" dirty="0"/>
              <a:t>Note that expected </a:t>
            </a:r>
            <a:r>
              <a:rPr lang="en-US" dirty="0" err="1"/>
              <a:t>cryocooler</a:t>
            </a:r>
            <a:r>
              <a:rPr lang="en-US" dirty="0"/>
              <a:t>-induced jitter has been shown to be not an issue even for the most sensitive instrument, MISC</a:t>
            </a:r>
          </a:p>
          <a:p>
            <a:r>
              <a:rPr lang="en-US" dirty="0"/>
              <a:t>SOA: MIRI cooler has 65 </a:t>
            </a:r>
            <a:r>
              <a:rPr lang="en-US" dirty="0" err="1"/>
              <a:t>mW</a:t>
            </a:r>
            <a:r>
              <a:rPr lang="en-US" dirty="0"/>
              <a:t> cooling at 6 K + 203 </a:t>
            </a:r>
            <a:r>
              <a:rPr lang="en-US" dirty="0" err="1"/>
              <a:t>mW</a:t>
            </a:r>
            <a:r>
              <a:rPr lang="en-US" dirty="0"/>
              <a:t> cooling at 18 K 425 W input power</a:t>
            </a:r>
          </a:p>
          <a:p>
            <a:pPr lvl="1"/>
            <a:r>
              <a:rPr lang="en-US" dirty="0"/>
              <a:t>SHI 4.5 K </a:t>
            </a:r>
            <a:r>
              <a:rPr lang="en-US" dirty="0" err="1"/>
              <a:t>Cryocoolers</a:t>
            </a:r>
            <a:r>
              <a:rPr lang="en-US" dirty="0"/>
              <a:t> have flown on </a:t>
            </a:r>
            <a:r>
              <a:rPr lang="en-US" dirty="0" err="1"/>
              <a:t>Hitomi</a:t>
            </a:r>
            <a:r>
              <a:rPr lang="en-US" dirty="0"/>
              <a:t> (2106)</a:t>
            </a:r>
          </a:p>
          <a:p>
            <a:r>
              <a:rPr lang="en-US" dirty="0"/>
              <a:t>Path to Get There: use 4 MIRI coolers with </a:t>
            </a:r>
            <a:r>
              <a:rPr lang="en-US" baseline="30000" dirty="0"/>
              <a:t>3</a:t>
            </a:r>
            <a:r>
              <a:rPr lang="en-US" dirty="0"/>
              <a:t>He as working fluid (to reach 4.5 K) or use Ball, Lockheed, or </a:t>
            </a:r>
            <a:r>
              <a:rPr lang="en-US" dirty="0" err="1"/>
              <a:t>Creare</a:t>
            </a:r>
            <a:r>
              <a:rPr lang="en-US" dirty="0"/>
              <a:t> coolers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316" y="4428953"/>
            <a:ext cx="755890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Multiple manufacturers with TRL 4+ technology offer multiple paths to success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1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Sub-Kelvin Coolers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576" y="1188756"/>
            <a:ext cx="4186627" cy="3263504"/>
          </a:xfrm>
        </p:spPr>
        <p:txBody>
          <a:bodyPr/>
          <a:lstStyle/>
          <a:p>
            <a:r>
              <a:rPr lang="en-US" sz="2000" dirty="0"/>
              <a:t>Require: 6 µW of cooling power at 50 </a:t>
            </a:r>
            <a:r>
              <a:rPr lang="en-US" sz="2000" dirty="0" err="1"/>
              <a:t>mK</a:t>
            </a:r>
            <a:endParaRPr lang="en-US" sz="2000" dirty="0"/>
          </a:p>
          <a:p>
            <a:r>
              <a:rPr lang="en-US" sz="2000" dirty="0"/>
              <a:t>SOA: </a:t>
            </a:r>
            <a:r>
              <a:rPr lang="en-US" sz="1600" dirty="0"/>
              <a:t>0.4 µW@ 50 </a:t>
            </a:r>
            <a:r>
              <a:rPr lang="en-US" sz="1600" dirty="0" err="1"/>
              <a:t>mK</a:t>
            </a:r>
            <a:r>
              <a:rPr lang="en-US" sz="1600" dirty="0"/>
              <a:t> demonstrated on orbit by </a:t>
            </a:r>
            <a:r>
              <a:rPr lang="en-US" sz="1600" dirty="0" err="1"/>
              <a:t>Hitomi</a:t>
            </a:r>
            <a:r>
              <a:rPr lang="en-US" sz="1600" dirty="0"/>
              <a:t>. Lab demo 6 µW@50 </a:t>
            </a:r>
            <a:r>
              <a:rPr lang="en-US" sz="1600" dirty="0" err="1"/>
              <a:t>mK</a:t>
            </a:r>
            <a:r>
              <a:rPr lang="en-US" sz="1600" dirty="0"/>
              <a:t> of cooling power at TRL4. Electronics at TRL 6 (same cards have flown)</a:t>
            </a:r>
            <a:endParaRPr lang="en-US" sz="2000" dirty="0"/>
          </a:p>
          <a:p>
            <a:r>
              <a:rPr lang="en-US" sz="2000" dirty="0"/>
              <a:t>Path to Get There: </a:t>
            </a:r>
            <a:r>
              <a:rPr lang="en-US" sz="1600" dirty="0"/>
              <a:t>SAT-funded development to achieve TRL 6 for a continuous ADR cooling to 50 </a:t>
            </a:r>
            <a:r>
              <a:rPr lang="en-US" sz="1600" dirty="0" err="1"/>
              <a:t>mK</a:t>
            </a:r>
            <a:r>
              <a:rPr lang="en-US" sz="1600" dirty="0"/>
              <a:t> with 6 µW of cooling power. Use same electronics as </a:t>
            </a:r>
            <a:r>
              <a:rPr lang="en-US" sz="1600" dirty="0" err="1"/>
              <a:t>Hitomi</a:t>
            </a:r>
            <a:r>
              <a:rPr lang="en-US" sz="1600" dirty="0"/>
              <a:t>.</a:t>
            </a:r>
            <a:endParaRPr lang="en-US" sz="20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4155825"/>
            <a:ext cx="791800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TRL 4 demonstrated, TRL 6 funded for 2019 demonstration.  High cooling power at </a:t>
            </a:r>
          </a:p>
          <a:p>
            <a:r>
              <a:rPr lang="en-US" dirty="0"/>
              <a:t>lower T also provides another path for meeting Far IR NEP resolution in TES.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51466" y="1323734"/>
            <a:ext cx="4702754" cy="2751845"/>
            <a:chOff x="543426" y="1491055"/>
            <a:chExt cx="8520123" cy="545775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8898" y="2023483"/>
              <a:ext cx="3188513" cy="4396152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>
              <a:off x="6264371" y="1701029"/>
              <a:ext cx="1701209" cy="41943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199863" y="1549567"/>
              <a:ext cx="2330424" cy="7922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20481920">
              <a:off x="3671906" y="1491055"/>
              <a:ext cx="1266952" cy="549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255 mm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86802" y="3238945"/>
              <a:ext cx="1266952" cy="549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486 mm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56207" y="2504941"/>
              <a:ext cx="2125827" cy="549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50 </a:t>
              </a:r>
              <a:r>
                <a:rPr lang="en-US" sz="1200" dirty="0" err="1"/>
                <a:t>mK</a:t>
              </a:r>
              <a:r>
                <a:rPr lang="en-US" sz="1200" dirty="0"/>
                <a:t> interface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03324" y="2254751"/>
              <a:ext cx="1900659" cy="549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~ 1K interface</a:t>
              </a:r>
            </a:p>
          </p:txBody>
        </p:sp>
        <p:cxnSp>
          <p:nvCxnSpPr>
            <p:cNvPr id="37" name="Straight Arrow Connector 36"/>
            <p:cNvCxnSpPr>
              <a:stCxn id="35" idx="3"/>
            </p:cNvCxnSpPr>
            <p:nvPr/>
          </p:nvCxnSpPr>
          <p:spPr>
            <a:xfrm flipV="1">
              <a:off x="3682034" y="2644754"/>
              <a:ext cx="240264" cy="1348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5182987" y="2475951"/>
              <a:ext cx="1875991" cy="2053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/>
            <p:nvPr/>
          </p:nvPicPr>
          <p:blipFill rotWithShape="1">
            <a:blip r:embed="rId3"/>
            <a:srcRect l="40385" t="25656" r="33173" b="10775"/>
            <a:stretch/>
          </p:blipFill>
          <p:spPr bwMode="auto">
            <a:xfrm>
              <a:off x="543426" y="3091567"/>
              <a:ext cx="2422024" cy="33280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6816699" y="6033183"/>
              <a:ext cx="2246850" cy="915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Superconducting</a:t>
              </a:r>
            </a:p>
            <a:p>
              <a:r>
                <a:rPr lang="en-US" sz="1200" dirty="0"/>
                <a:t> </a:t>
              </a:r>
              <a:r>
                <a:rPr lang="en-US" sz="1200" dirty="0" err="1"/>
                <a:t>Nb</a:t>
              </a:r>
              <a:r>
                <a:rPr lang="en-US" sz="1200" dirty="0"/>
                <a:t> Shield</a:t>
              </a:r>
            </a:p>
          </p:txBody>
        </p:sp>
        <p:cxnSp>
          <p:nvCxnSpPr>
            <p:cNvPr id="41" name="Straight Arrow Connector 40"/>
            <p:cNvCxnSpPr>
              <a:stCxn id="40" idx="1"/>
            </p:cNvCxnSpPr>
            <p:nvPr/>
          </p:nvCxnSpPr>
          <p:spPr>
            <a:xfrm flipH="1" flipV="1">
              <a:off x="5654843" y="5240428"/>
              <a:ext cx="1161856" cy="1250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965451" y="5465723"/>
              <a:ext cx="1705351" cy="549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4K Interface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3698898" y="4705684"/>
              <a:ext cx="378470" cy="6817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9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OST’s architecture is simple, and is “test-as-you-fly”</a:t>
            </a:r>
          </a:p>
          <a:p>
            <a:r>
              <a:rPr lang="en-US" dirty="0"/>
              <a:t>Cooling technology has rapidly evolved and will be ready by 2020</a:t>
            </a:r>
          </a:p>
          <a:p>
            <a:r>
              <a:rPr lang="en-US" dirty="0"/>
              <a:t>Detector technology has a clear path to be ready by 2025 based on previous development progress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67565" y="205979"/>
            <a:ext cx="540026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Thermal Zones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69" y="963230"/>
            <a:ext cx="7639321" cy="3994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655" y="536507"/>
            <a:ext cx="21635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Single Stage Radiator</a:t>
            </a:r>
          </a:p>
          <a:p>
            <a:r>
              <a:rPr lang="en-US" dirty="0"/>
              <a:t>30-35 K, 1.5-2.9W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2632121"/>
            <a:ext cx="134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Outer Barrel</a:t>
            </a:r>
          </a:p>
          <a:p>
            <a:r>
              <a:rPr lang="en-US" dirty="0"/>
              <a:t>32-35 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719" y="1822569"/>
            <a:ext cx="169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Inner Baffle (4K)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9422" y="4319286"/>
            <a:ext cx="117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Sunshields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6767543" y="2304686"/>
            <a:ext cx="3536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Room Temperature </a:t>
            </a:r>
          </a:p>
          <a:p>
            <a:r>
              <a:rPr lang="en-US" dirty="0"/>
              <a:t>(Spacecraft, Instrument electronics)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26999" y="2150695"/>
            <a:ext cx="602289" cy="12766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63989" y="2770620"/>
            <a:ext cx="1741403" cy="157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61366" y="2347106"/>
            <a:ext cx="34042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6960" y="1111744"/>
            <a:ext cx="2618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51539" y="1063228"/>
            <a:ext cx="903434" cy="576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829765" y="3427364"/>
            <a:ext cx="382790" cy="392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009804" y="4458519"/>
            <a:ext cx="1529619" cy="137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454974" y="3820185"/>
            <a:ext cx="1084449" cy="7761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2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Sunshield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Very simple deployment with 4 actuators and spring-loaded mechanisms similar to those used in other missions</a:t>
            </a:r>
          </a:p>
          <a:p>
            <a:r>
              <a:rPr lang="en-US" dirty="0"/>
              <a:t>Sunshield design minimizes distance between center of pressure and observatory center of mass</a:t>
            </a:r>
          </a:p>
          <a:p>
            <a:pPr lvl="1"/>
            <a:r>
              <a:rPr lang="en-US" dirty="0"/>
              <a:t>Decrease fuel and overhead required for momentum unloading</a:t>
            </a:r>
          </a:p>
          <a:p>
            <a:r>
              <a:rPr lang="en-US" dirty="0"/>
              <a:t>Deployment can be demonstrated on the ground</a:t>
            </a:r>
          </a:p>
          <a:p>
            <a:pPr lvl="1"/>
            <a:r>
              <a:rPr lang="en-US" dirty="0"/>
              <a:t>Test-as-you-fly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2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Testing/Verification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0" y="1294262"/>
            <a:ext cx="5648570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JSC Chamber A, which was used for JWST, is large enough and cold enough to thoroughly test OST</a:t>
            </a:r>
          </a:p>
          <a:p>
            <a:r>
              <a:rPr lang="en-US" dirty="0"/>
              <a:t>Full sunshield deployment will also be tested on ground</a:t>
            </a:r>
          </a:p>
          <a:p>
            <a:r>
              <a:rPr lang="en-US" dirty="0"/>
              <a:t>Full end-to-end test of entire observatory in thermal/</a:t>
            </a:r>
            <a:r>
              <a:rPr lang="en-US" dirty="0" err="1"/>
              <a:t>vac</a:t>
            </a:r>
            <a:r>
              <a:rPr lang="en-US" dirty="0"/>
              <a:t> is planned </a:t>
            </a:r>
            <a:r>
              <a:rPr lang="mr-IN" dirty="0"/>
              <a:t>–</a:t>
            </a:r>
            <a:r>
              <a:rPr lang="en-US" dirty="0"/>
              <a:t> “test-as-you-fly”</a:t>
            </a:r>
          </a:p>
          <a:p>
            <a:r>
              <a:rPr lang="en-US" dirty="0"/>
              <a:t>Shorter I&amp;T overall than JWST because intermediate ISIM step is not needed</a:t>
            </a:r>
          </a:p>
        </p:txBody>
      </p:sp>
      <p:pic>
        <p:nvPicPr>
          <p:cNvPr id="6" name="Picture 5" descr="JWST at Chamber 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425431" y="983881"/>
            <a:ext cx="2110593" cy="273135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5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Enabling Technologies for 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Far IR Detectors -- FIP, OSS</a:t>
            </a:r>
          </a:p>
          <a:p>
            <a:r>
              <a:rPr lang="en-US" sz="2400" dirty="0"/>
              <a:t>Mid IR Detectors -- MISC transit channel</a:t>
            </a:r>
          </a:p>
          <a:p>
            <a:r>
              <a:rPr lang="en-US" sz="2400" dirty="0"/>
              <a:t>4.5 K </a:t>
            </a:r>
            <a:r>
              <a:rPr lang="en-US" sz="2400" dirty="0" err="1"/>
              <a:t>Cryocoolers</a:t>
            </a:r>
            <a:r>
              <a:rPr lang="en-US" sz="2400" dirty="0"/>
              <a:t> -- FIP, OSS, HERO, telescope</a:t>
            </a:r>
          </a:p>
          <a:p>
            <a:pPr lvl="1"/>
            <a:r>
              <a:rPr lang="en-US" sz="2000" dirty="0"/>
              <a:t>Several qualified vendors (NGAS, Ball, </a:t>
            </a:r>
            <a:r>
              <a:rPr lang="en-US" sz="2000" dirty="0" err="1"/>
              <a:t>Lockheed,and</a:t>
            </a:r>
            <a:r>
              <a:rPr lang="en-US" sz="2000" dirty="0"/>
              <a:t> </a:t>
            </a:r>
            <a:r>
              <a:rPr lang="en-US" sz="2000" dirty="0" err="1"/>
              <a:t>Creare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SHI 4.5 K </a:t>
            </a:r>
            <a:r>
              <a:rPr lang="en-US" sz="2000" dirty="0" err="1"/>
              <a:t>cryocooler</a:t>
            </a:r>
            <a:r>
              <a:rPr lang="en-US" sz="2000" dirty="0"/>
              <a:t> with required specs has flown on </a:t>
            </a:r>
            <a:r>
              <a:rPr lang="en-US" sz="2000" dirty="0" err="1"/>
              <a:t>Hitomi</a:t>
            </a:r>
            <a:endParaRPr lang="en-US" sz="2000" dirty="0"/>
          </a:p>
          <a:p>
            <a:r>
              <a:rPr lang="en-US" sz="2400" dirty="0" err="1"/>
              <a:t>SubKelvin</a:t>
            </a:r>
            <a:r>
              <a:rPr lang="en-US" sz="2400" dirty="0"/>
              <a:t> Coolers -- FIP, OSS</a:t>
            </a:r>
          </a:p>
          <a:p>
            <a:pPr lvl="1"/>
            <a:r>
              <a:rPr lang="en-US" sz="2000" dirty="0"/>
              <a:t>Ongoing SAT to develop continuous ADR from TRL 4-&gt;6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2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Far IR Detectors-1</a:t>
            </a:r>
            <a:br>
              <a:rPr lang="en-US" dirty="0"/>
            </a:br>
            <a:r>
              <a:rPr lang="en-US" sz="2700" dirty="0"/>
              <a:t>Focal Plane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5973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Require</a:t>
            </a:r>
          </a:p>
          <a:p>
            <a:pPr lvl="1"/>
            <a:r>
              <a:rPr lang="en-US" dirty="0"/>
              <a:t>10</a:t>
            </a:r>
            <a:r>
              <a:rPr lang="en-US" sz="2600" baseline="30000" dirty="0"/>
              <a:t>4</a:t>
            </a:r>
            <a:r>
              <a:rPr lang="en-US" dirty="0"/>
              <a:t> scalable to 10</a:t>
            </a:r>
            <a:r>
              <a:rPr lang="en-US" baseline="30000" dirty="0"/>
              <a:t>6</a:t>
            </a:r>
            <a:r>
              <a:rPr lang="en-US" dirty="0"/>
              <a:t> pixels with &lt;3x10</a:t>
            </a:r>
            <a:r>
              <a:rPr lang="en-US" baseline="30000" dirty="0"/>
              <a:t>-19</a:t>
            </a:r>
            <a:r>
              <a:rPr lang="en-US" dirty="0"/>
              <a:t> W/√Hz NEP (imaging) (10</a:t>
            </a:r>
            <a:r>
              <a:rPr lang="en-US" baseline="30000" dirty="0"/>
              <a:t>4</a:t>
            </a:r>
            <a:r>
              <a:rPr lang="en-US" dirty="0"/>
              <a:t> pixels is enabling)</a:t>
            </a:r>
          </a:p>
          <a:p>
            <a:pPr lvl="2"/>
            <a:r>
              <a:rPr lang="en-US" dirty="0"/>
              <a:t>Reduce readout frequencies / electronics power dissipation</a:t>
            </a:r>
          </a:p>
          <a:p>
            <a:pPr lvl="1"/>
            <a:r>
              <a:rPr lang="en-US" dirty="0"/>
              <a:t>&lt;3x10</a:t>
            </a:r>
            <a:r>
              <a:rPr lang="en-US" baseline="30000" dirty="0"/>
              <a:t>-20</a:t>
            </a:r>
            <a:r>
              <a:rPr lang="en-US" dirty="0"/>
              <a:t> W/√Hz NEP (spectroscopy) (enabling, OSS) with 3x10</a:t>
            </a:r>
            <a:r>
              <a:rPr lang="en-US" baseline="30000" dirty="0"/>
              <a:t>-21</a:t>
            </a:r>
            <a:r>
              <a:rPr lang="en-US" dirty="0"/>
              <a:t> background limited detection (enhancing)</a:t>
            </a:r>
          </a:p>
          <a:p>
            <a:pPr lvl="1"/>
            <a:r>
              <a:rPr lang="en-US" dirty="0"/>
              <a:t>Reaching enabling numbers decreases the observing time by factor of ~100 and increases areal coverage by 10-100 times</a:t>
            </a:r>
          </a:p>
          <a:p>
            <a:r>
              <a:rPr lang="en-US" dirty="0"/>
              <a:t>SOA</a:t>
            </a:r>
          </a:p>
          <a:p>
            <a:pPr lvl="1"/>
            <a:r>
              <a:rPr lang="en-US" dirty="0"/>
              <a:t>325 bolometers with 4x10</a:t>
            </a:r>
            <a:r>
              <a:rPr lang="en-US" baseline="30000" dirty="0"/>
              <a:t>-17</a:t>
            </a:r>
            <a:r>
              <a:rPr lang="en-US" dirty="0"/>
              <a:t> W/√Hz NEP (TRL9 Herschel/SPIRE)</a:t>
            </a:r>
          </a:p>
          <a:p>
            <a:pPr lvl="1"/>
            <a:r>
              <a:rPr lang="en-US" dirty="0"/>
              <a:t>5120 pixels with low x10</a:t>
            </a:r>
            <a:r>
              <a:rPr lang="en-US" baseline="30000" dirty="0"/>
              <a:t>-16</a:t>
            </a:r>
            <a:r>
              <a:rPr lang="en-US" dirty="0"/>
              <a:t> W/√Hz NEP (TRL 5 SCUBA 2)</a:t>
            </a:r>
          </a:p>
          <a:p>
            <a:pPr lvl="1"/>
            <a:r>
              <a:rPr lang="en-US" dirty="0"/>
              <a:t>Sensitive (NEP low 10</a:t>
            </a:r>
            <a:r>
              <a:rPr lang="en-US" baseline="30000" dirty="0"/>
              <a:t>-19</a:t>
            </a:r>
            <a:r>
              <a:rPr lang="en-US" dirty="0"/>
              <a:t> W/√Hz), fast detectors (TES bolometers, and MKIDs in kilo pixel arrays) are at TRL 3.</a:t>
            </a:r>
          </a:p>
          <a:p>
            <a:r>
              <a:rPr lang="en-US" dirty="0"/>
              <a:t>Path to get there: Develop MKID, TES, and QCD detector technologies in parallel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428953"/>
            <a:ext cx="7401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Three technologies offer multiple paths to required resolution and array size.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State-of-the-art NEP and Array Size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0" y="1109177"/>
            <a:ext cx="7402690" cy="376385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4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Far IR Detectors-2</a:t>
            </a:r>
            <a:br>
              <a:rPr lang="en-US" dirty="0"/>
            </a:br>
            <a:r>
              <a:rPr lang="en-US" sz="2700" dirty="0"/>
              <a:t>Multiplexing and 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5973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Require</a:t>
            </a:r>
          </a:p>
          <a:p>
            <a:pPr lvl="1"/>
            <a:r>
              <a:rPr lang="en-US" dirty="0"/>
              <a:t>4 GHz Bandwidth per 2000 pixels</a:t>
            </a:r>
          </a:p>
          <a:p>
            <a:pPr lvl="2"/>
            <a:r>
              <a:rPr lang="en-US" dirty="0"/>
              <a:t>Microwave SQUIDs and/or discreet resonators for frequency domain multiplexing</a:t>
            </a:r>
          </a:p>
          <a:p>
            <a:pPr lvl="1"/>
            <a:r>
              <a:rPr lang="en-US" dirty="0"/>
              <a:t>Low dissipation at 4 K (0.3 </a:t>
            </a:r>
            <a:r>
              <a:rPr lang="en-US" dirty="0" err="1"/>
              <a:t>mW</a:t>
            </a:r>
            <a:r>
              <a:rPr lang="en-US" dirty="0"/>
              <a:t> per 2000 pixel amplifier)</a:t>
            </a:r>
          </a:p>
          <a:p>
            <a:r>
              <a:rPr lang="en-US" dirty="0"/>
              <a:t>SOA</a:t>
            </a:r>
          </a:p>
          <a:p>
            <a:pPr lvl="1"/>
            <a:r>
              <a:rPr lang="en-US" dirty="0"/>
              <a:t>LNF HEMT is commercial part</a:t>
            </a:r>
          </a:p>
          <a:p>
            <a:pPr lvl="1"/>
            <a:r>
              <a:rPr lang="en-US" dirty="0"/>
              <a:t>SQUIDs under development at NIST and SRON have demonstrated necessary resonator spacing but for smaller total numbers (&lt;200)</a:t>
            </a:r>
          </a:p>
          <a:p>
            <a:pPr lvl="1"/>
            <a:r>
              <a:rPr lang="en-US" dirty="0"/>
              <a:t>LNF HEMT shows proper noise and gain for 0.3 </a:t>
            </a:r>
            <a:r>
              <a:rPr lang="en-US" dirty="0" err="1"/>
              <a:t>mW</a:t>
            </a:r>
            <a:r>
              <a:rPr lang="en-US" dirty="0"/>
              <a:t>/channel</a:t>
            </a:r>
          </a:p>
          <a:p>
            <a:r>
              <a:rPr lang="en-US" dirty="0"/>
              <a:t>Path to get there</a:t>
            </a:r>
          </a:p>
          <a:p>
            <a:pPr lvl="1"/>
            <a:r>
              <a:rPr lang="en-US" dirty="0"/>
              <a:t>Continue testing SQUID multiplexers and LNF HEMTs</a:t>
            </a:r>
          </a:p>
          <a:p>
            <a:pPr lvl="1"/>
            <a:r>
              <a:rPr lang="en-US" dirty="0"/>
              <a:t>X-ray </a:t>
            </a:r>
            <a:r>
              <a:rPr lang="en-US" dirty="0" err="1"/>
              <a:t>microcalorimeters</a:t>
            </a:r>
            <a:r>
              <a:rPr lang="en-US" dirty="0"/>
              <a:t> for Athena and Lynx require similar technology advances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428953"/>
            <a:ext cx="69848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Follow x-ray </a:t>
            </a:r>
            <a:r>
              <a:rPr lang="en-US" dirty="0" err="1"/>
              <a:t>microcalorimeter</a:t>
            </a:r>
            <a:r>
              <a:rPr lang="en-US" dirty="0"/>
              <a:t> SQUID developments and test LNF HEMTs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8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Far IR Detectors-3</a:t>
            </a:r>
            <a:br>
              <a:rPr lang="en-US" dirty="0"/>
            </a:br>
            <a:r>
              <a:rPr lang="en-US" sz="2700" dirty="0"/>
              <a:t>Room Temperature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059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Require</a:t>
            </a:r>
          </a:p>
          <a:p>
            <a:pPr lvl="1"/>
            <a:r>
              <a:rPr lang="en-US" dirty="0"/>
              <a:t>Low dissipation at per readout channel</a:t>
            </a:r>
          </a:p>
          <a:p>
            <a:r>
              <a:rPr lang="en-US" dirty="0"/>
              <a:t>SOA</a:t>
            </a:r>
          </a:p>
          <a:p>
            <a:pPr lvl="1"/>
            <a:r>
              <a:rPr lang="en-US" dirty="0"/>
              <a:t>FPGA requires 40 W per channel</a:t>
            </a:r>
          </a:p>
          <a:p>
            <a:pPr lvl="1"/>
            <a:r>
              <a:rPr lang="en-US" dirty="0"/>
              <a:t>Emerging </a:t>
            </a:r>
            <a:r>
              <a:rPr lang="en-US" dirty="0" err="1"/>
              <a:t>RFSoCs</a:t>
            </a:r>
            <a:r>
              <a:rPr lang="en-US" dirty="0"/>
              <a:t> (specialized FPGAs) need ~10 W (mobile phone 5G technology)</a:t>
            </a:r>
          </a:p>
          <a:p>
            <a:r>
              <a:rPr lang="en-US" dirty="0"/>
              <a:t>Path to get there</a:t>
            </a:r>
          </a:p>
          <a:p>
            <a:pPr lvl="1"/>
            <a:r>
              <a:rPr lang="en-US" dirty="0"/>
              <a:t>Hardware </a:t>
            </a:r>
            <a:r>
              <a:rPr lang="en-US" dirty="0" err="1"/>
              <a:t>RFSoC</a:t>
            </a:r>
            <a:r>
              <a:rPr lang="en-US" dirty="0"/>
              <a:t> codes adapted for our use</a:t>
            </a:r>
          </a:p>
          <a:p>
            <a:pPr lvl="1"/>
            <a:r>
              <a:rPr lang="en-US" dirty="0"/>
              <a:t>Follow with ASICs to lower power by another &gt;factor of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428953"/>
            <a:ext cx="533905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Leverage 5G technology to lower input power required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OST ASD Colloquium 2-Oct-2018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BFC54-2455-F745-9624-E4B3E4D0DB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9541"/>
      </p:ext>
    </p:extLst>
  </p:cSld>
  <p:clrMapOvr>
    <a:masterClrMapping/>
  </p:clrMapOvr>
</p:sld>
</file>

<file path=ppt/theme/theme1.xml><?xml version="1.0" encoding="utf-8"?>
<a:theme xmlns:a="http://schemas.openxmlformats.org/drawingml/2006/main" name="Origins-wide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Origins-wide-template.pptx</Template>
  <TotalTime>667</TotalTime>
  <Words>1067</Words>
  <Application>Microsoft Macintosh PowerPoint</Application>
  <PresentationFormat>On-screen Show (16:9)</PresentationFormat>
  <Paragraphs>135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Origins-wide-template</vt:lpstr>
      <vt:lpstr>Cryogenic Design</vt:lpstr>
      <vt:lpstr>PowerPoint Presentation</vt:lpstr>
      <vt:lpstr>Sunshield</vt:lpstr>
      <vt:lpstr>Testing/Verification</vt:lpstr>
      <vt:lpstr>Enabling Technologies for OST</vt:lpstr>
      <vt:lpstr>Far IR Detectors-1 Focal Plane Array</vt:lpstr>
      <vt:lpstr>State-of-the-art NEP and Array Size</vt:lpstr>
      <vt:lpstr>Far IR Detectors-2 Multiplexing and Amplification</vt:lpstr>
      <vt:lpstr>Far IR Detectors-3 Room Temperature Readout</vt:lpstr>
      <vt:lpstr>Mid IR Detectors</vt:lpstr>
      <vt:lpstr>4.5 K Cryocoolers</vt:lpstr>
      <vt:lpstr>Sub-Kelvin Coolers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 Blue Team Review Prep</dc:title>
  <dc:creator>   </dc:creator>
  <cp:lastModifiedBy>David Leisawitz</cp:lastModifiedBy>
  <cp:revision>57</cp:revision>
  <dcterms:created xsi:type="dcterms:W3CDTF">2018-08-15T16:58:15Z</dcterms:created>
  <dcterms:modified xsi:type="dcterms:W3CDTF">2018-10-01T23:36:33Z</dcterms:modified>
</cp:coreProperties>
</file>