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75" r:id="rId2"/>
  </p:sldMasterIdLst>
  <p:notesMasterIdLst>
    <p:notesMasterId r:id="rId27"/>
  </p:notesMasterIdLst>
  <p:sldIdLst>
    <p:sldId id="383" r:id="rId3"/>
    <p:sldId id="452" r:id="rId4"/>
    <p:sldId id="473" r:id="rId5"/>
    <p:sldId id="475" r:id="rId6"/>
    <p:sldId id="456" r:id="rId7"/>
    <p:sldId id="455" r:id="rId8"/>
    <p:sldId id="477" r:id="rId9"/>
    <p:sldId id="476" r:id="rId10"/>
    <p:sldId id="478" r:id="rId11"/>
    <p:sldId id="462" r:id="rId12"/>
    <p:sldId id="480" r:id="rId13"/>
    <p:sldId id="481" r:id="rId14"/>
    <p:sldId id="482" r:id="rId15"/>
    <p:sldId id="483" r:id="rId16"/>
    <p:sldId id="485" r:id="rId17"/>
    <p:sldId id="463" r:id="rId18"/>
    <p:sldId id="484" r:id="rId19"/>
    <p:sldId id="487" r:id="rId20"/>
    <p:sldId id="472" r:id="rId21"/>
    <p:sldId id="486" r:id="rId22"/>
    <p:sldId id="489" r:id="rId23"/>
    <p:sldId id="488" r:id="rId24"/>
    <p:sldId id="469" r:id="rId25"/>
    <p:sldId id="470" r:id="rId26"/>
  </p:sldIdLst>
  <p:sldSz cx="9144000" cy="6858000" type="screen4x3"/>
  <p:notesSz cx="6858000" cy="9144000"/>
  <p:defaultTextStyle>
    <a:defPPr>
      <a:defRPr lang="en-US"/>
    </a:defPPr>
    <a:lvl1pPr algn="l" rtl="0" eaLnBrk="0" fontAlgn="base" hangingPunct="0">
      <a:spcBef>
        <a:spcPct val="20000"/>
      </a:spcBef>
      <a:spcAft>
        <a:spcPct val="0"/>
      </a:spcAft>
      <a:buChar char="•"/>
      <a:defRPr kumimoji="1" sz="3000" kern="1200">
        <a:solidFill>
          <a:srgbClr val="FFFF00"/>
        </a:solidFill>
        <a:latin typeface="Arial" charset="0"/>
        <a:ea typeface="ＭＳ Ｐゴシック" charset="0"/>
        <a:cs typeface="+mn-cs"/>
      </a:defRPr>
    </a:lvl1pPr>
    <a:lvl2pPr marL="457200" algn="l" rtl="0" eaLnBrk="0" fontAlgn="base" hangingPunct="0">
      <a:spcBef>
        <a:spcPct val="20000"/>
      </a:spcBef>
      <a:spcAft>
        <a:spcPct val="0"/>
      </a:spcAft>
      <a:buChar char="•"/>
      <a:defRPr kumimoji="1" sz="3000" kern="1200">
        <a:solidFill>
          <a:srgbClr val="FFFF00"/>
        </a:solidFill>
        <a:latin typeface="Arial" charset="0"/>
        <a:ea typeface="ＭＳ Ｐゴシック" charset="0"/>
        <a:cs typeface="+mn-cs"/>
      </a:defRPr>
    </a:lvl2pPr>
    <a:lvl3pPr marL="914400" algn="l" rtl="0" eaLnBrk="0" fontAlgn="base" hangingPunct="0">
      <a:spcBef>
        <a:spcPct val="20000"/>
      </a:spcBef>
      <a:spcAft>
        <a:spcPct val="0"/>
      </a:spcAft>
      <a:buChar char="•"/>
      <a:defRPr kumimoji="1" sz="3000" kern="1200">
        <a:solidFill>
          <a:srgbClr val="FFFF00"/>
        </a:solidFill>
        <a:latin typeface="Arial" charset="0"/>
        <a:ea typeface="ＭＳ Ｐゴシック" charset="0"/>
        <a:cs typeface="+mn-cs"/>
      </a:defRPr>
    </a:lvl3pPr>
    <a:lvl4pPr marL="1371600" algn="l" rtl="0" eaLnBrk="0" fontAlgn="base" hangingPunct="0">
      <a:spcBef>
        <a:spcPct val="20000"/>
      </a:spcBef>
      <a:spcAft>
        <a:spcPct val="0"/>
      </a:spcAft>
      <a:buChar char="•"/>
      <a:defRPr kumimoji="1" sz="3000" kern="1200">
        <a:solidFill>
          <a:srgbClr val="FFFF00"/>
        </a:solidFill>
        <a:latin typeface="Arial" charset="0"/>
        <a:ea typeface="ＭＳ Ｐゴシック" charset="0"/>
        <a:cs typeface="+mn-cs"/>
      </a:defRPr>
    </a:lvl4pPr>
    <a:lvl5pPr marL="1828800" algn="l" rtl="0" eaLnBrk="0" fontAlgn="base" hangingPunct="0">
      <a:spcBef>
        <a:spcPct val="20000"/>
      </a:spcBef>
      <a:spcAft>
        <a:spcPct val="0"/>
      </a:spcAft>
      <a:buChar char="•"/>
      <a:defRPr kumimoji="1" sz="3000" kern="1200">
        <a:solidFill>
          <a:srgbClr val="FFFF00"/>
        </a:solidFill>
        <a:latin typeface="Arial" charset="0"/>
        <a:ea typeface="ＭＳ Ｐゴシック" charset="0"/>
        <a:cs typeface="+mn-cs"/>
      </a:defRPr>
    </a:lvl5pPr>
    <a:lvl6pPr marL="2286000" algn="l" defTabSz="457200" rtl="0" eaLnBrk="1" latinLnBrk="0" hangingPunct="1">
      <a:defRPr kumimoji="1" sz="3000" kern="1200">
        <a:solidFill>
          <a:srgbClr val="FFFF00"/>
        </a:solidFill>
        <a:latin typeface="Arial" charset="0"/>
        <a:ea typeface="ＭＳ Ｐゴシック" charset="0"/>
        <a:cs typeface="+mn-cs"/>
      </a:defRPr>
    </a:lvl6pPr>
    <a:lvl7pPr marL="2743200" algn="l" defTabSz="457200" rtl="0" eaLnBrk="1" latinLnBrk="0" hangingPunct="1">
      <a:defRPr kumimoji="1" sz="3000" kern="1200">
        <a:solidFill>
          <a:srgbClr val="FFFF00"/>
        </a:solidFill>
        <a:latin typeface="Arial" charset="0"/>
        <a:ea typeface="ＭＳ Ｐゴシック" charset="0"/>
        <a:cs typeface="+mn-cs"/>
      </a:defRPr>
    </a:lvl7pPr>
    <a:lvl8pPr marL="3200400" algn="l" defTabSz="457200" rtl="0" eaLnBrk="1" latinLnBrk="0" hangingPunct="1">
      <a:defRPr kumimoji="1" sz="3000" kern="1200">
        <a:solidFill>
          <a:srgbClr val="FFFF00"/>
        </a:solidFill>
        <a:latin typeface="Arial" charset="0"/>
        <a:ea typeface="ＭＳ Ｐゴシック" charset="0"/>
        <a:cs typeface="+mn-cs"/>
      </a:defRPr>
    </a:lvl8pPr>
    <a:lvl9pPr marL="3657600" algn="l" defTabSz="457200" rtl="0" eaLnBrk="1" latinLnBrk="0" hangingPunct="1">
      <a:defRPr kumimoji="1" sz="3000" kern="1200">
        <a:solidFill>
          <a:srgbClr val="FFFF00"/>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FF"/>
    <a:srgbClr val="65FF2D"/>
    <a:srgbClr val="48A500"/>
    <a:srgbClr val="FF9999"/>
    <a:srgbClr val="66FF33"/>
    <a:srgbClr val="FFFF00"/>
    <a:srgbClr val="CC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ferSingleView="1">
    <p:restoredLeft sz="32787"/>
    <p:restoredTop sz="90929"/>
  </p:normalViewPr>
  <p:slideViewPr>
    <p:cSldViewPr>
      <p:cViewPr>
        <p:scale>
          <a:sx n="94" d="100"/>
          <a:sy n="94" d="100"/>
        </p:scale>
        <p:origin x="-1496" y="8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3" d="100"/>
          <a:sy n="83" d="100"/>
        </p:scale>
        <p:origin x="-220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71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771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771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771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71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771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2CA76DB2-DD82-A04C-82DB-648144CC0749}" type="slidenum">
              <a:rPr lang="en-US"/>
              <a:pPr/>
              <a:t>‹#›</a:t>
            </a:fld>
            <a:endParaRPr lang="en-US"/>
          </a:p>
        </p:txBody>
      </p:sp>
    </p:spTree>
    <p:extLst>
      <p:ext uri="{BB962C8B-B14F-4D97-AF65-F5344CB8AC3E}">
        <p14:creationId xmlns:p14="http://schemas.microsoft.com/office/powerpoint/2010/main" val="2033484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38FBA-9AC5-B545-9AFB-EB678568BDFC}" type="slidenum">
              <a:rPr lang="en-US"/>
              <a:pPr/>
              <a:t>1</a:t>
            </a:fld>
            <a:endParaRPr lang="en-US"/>
          </a:p>
        </p:txBody>
      </p:sp>
      <p:sp>
        <p:nvSpPr>
          <p:cNvPr id="599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9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931170-F04C-6E47-8A5F-4BC0CC5D950B}" type="slidenum">
              <a:rPr lang="en-US"/>
              <a:pPr/>
              <a:t>2</a:t>
            </a:fld>
            <a:endParaRPr lang="en-US"/>
          </a:p>
        </p:txBody>
      </p:sp>
      <p:sp>
        <p:nvSpPr>
          <p:cNvPr id="839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0C1D94-083E-C445-91A1-43003C6044FC}" type="slidenum">
              <a:rPr lang="en-US"/>
              <a:pPr/>
              <a:t>5</a:t>
            </a:fld>
            <a:endParaRPr lang="en-US"/>
          </a:p>
        </p:txBody>
      </p:sp>
      <p:sp>
        <p:nvSpPr>
          <p:cNvPr id="843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30185-566D-E54C-A808-830A2491B64E}" type="slidenum">
              <a:rPr lang="en-US"/>
              <a:pPr/>
              <a:t>6</a:t>
            </a:fld>
            <a:endParaRPr lang="en-US"/>
          </a:p>
        </p:txBody>
      </p:sp>
      <p:sp>
        <p:nvSpPr>
          <p:cNvPr id="842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xfrm>
            <a:off x="1143000" y="685800"/>
            <a:ext cx="4572000" cy="3429000"/>
          </a:xfrm>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charset="0"/>
                <a:ea typeface="ＭＳ Ｐゴシック" charset="0"/>
                <a:cs typeface="ＭＳ Ｐゴシック" charset="0"/>
              </a:defRPr>
            </a:lvl1pPr>
            <a:lvl2pPr marL="742950" indent="-285750">
              <a:defRPr sz="1600">
                <a:solidFill>
                  <a:schemeClr val="tx1"/>
                </a:solidFill>
                <a:latin typeface="Times" charset="0"/>
                <a:ea typeface="ＭＳ Ｐゴシック" charset="0"/>
              </a:defRPr>
            </a:lvl2pPr>
            <a:lvl3pPr marL="1143000" indent="-228600">
              <a:defRPr sz="1600">
                <a:solidFill>
                  <a:schemeClr val="tx1"/>
                </a:solidFill>
                <a:latin typeface="Times" charset="0"/>
                <a:ea typeface="ＭＳ Ｐゴシック" charset="0"/>
              </a:defRPr>
            </a:lvl3pPr>
            <a:lvl4pPr marL="1600200" indent="-228600">
              <a:defRPr sz="1600">
                <a:solidFill>
                  <a:schemeClr val="tx1"/>
                </a:solidFill>
                <a:latin typeface="Times" charset="0"/>
                <a:ea typeface="ＭＳ Ｐゴシック" charset="0"/>
              </a:defRPr>
            </a:lvl4pPr>
            <a:lvl5pPr marL="2057400" indent="-228600">
              <a:defRPr sz="1600">
                <a:solidFill>
                  <a:schemeClr val="tx1"/>
                </a:solidFill>
                <a:latin typeface="Times" charset="0"/>
                <a:ea typeface="ＭＳ Ｐゴシック" charset="0"/>
              </a:defRPr>
            </a:lvl5pPr>
            <a:lvl6pPr marL="2514600" indent="-228600" eaLnBrk="0" fontAlgn="base" hangingPunct="0">
              <a:spcBef>
                <a:spcPct val="0"/>
              </a:spcBef>
              <a:spcAft>
                <a:spcPct val="0"/>
              </a:spcAft>
              <a:defRPr sz="1600">
                <a:solidFill>
                  <a:schemeClr val="tx1"/>
                </a:solidFill>
                <a:latin typeface="Times" charset="0"/>
                <a:ea typeface="ＭＳ Ｐゴシック" charset="0"/>
              </a:defRPr>
            </a:lvl6pPr>
            <a:lvl7pPr marL="2971800" indent="-228600" eaLnBrk="0" fontAlgn="base" hangingPunct="0">
              <a:spcBef>
                <a:spcPct val="0"/>
              </a:spcBef>
              <a:spcAft>
                <a:spcPct val="0"/>
              </a:spcAft>
              <a:defRPr sz="1600">
                <a:solidFill>
                  <a:schemeClr val="tx1"/>
                </a:solidFill>
                <a:latin typeface="Times" charset="0"/>
                <a:ea typeface="ＭＳ Ｐゴシック" charset="0"/>
              </a:defRPr>
            </a:lvl7pPr>
            <a:lvl8pPr marL="3429000" indent="-228600" eaLnBrk="0" fontAlgn="base" hangingPunct="0">
              <a:spcBef>
                <a:spcPct val="0"/>
              </a:spcBef>
              <a:spcAft>
                <a:spcPct val="0"/>
              </a:spcAft>
              <a:defRPr sz="1600">
                <a:solidFill>
                  <a:schemeClr val="tx1"/>
                </a:solidFill>
                <a:latin typeface="Times" charset="0"/>
                <a:ea typeface="ＭＳ Ｐゴシック" charset="0"/>
              </a:defRPr>
            </a:lvl8pPr>
            <a:lvl9pPr marL="3886200" indent="-228600" eaLnBrk="0" fontAlgn="base" hangingPunct="0">
              <a:spcBef>
                <a:spcPct val="0"/>
              </a:spcBef>
              <a:spcAft>
                <a:spcPct val="0"/>
              </a:spcAft>
              <a:defRPr sz="1600">
                <a:solidFill>
                  <a:schemeClr val="tx1"/>
                </a:solidFill>
                <a:latin typeface="Times" charset="0"/>
                <a:ea typeface="ＭＳ Ｐゴシック" charset="0"/>
              </a:defRPr>
            </a:lvl9pPr>
          </a:lstStyle>
          <a:p>
            <a:fld id="{F659F74F-5EE6-4D4C-98BD-D5A0A29786F6}" type="slidenum">
              <a:rPr lang="en-US" sz="1200">
                <a:solidFill>
                  <a:prstClr val="black"/>
                </a:solidFill>
              </a:rPr>
              <a:pPr/>
              <a:t>15</a:t>
            </a:fld>
            <a:endParaRPr 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5BCF7B-D231-2347-962A-810FC67C9B65}"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916411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81785-B8F2-0140-9244-159904341014}" type="slidenum">
              <a:rPr lang="en-US"/>
              <a:pPr/>
              <a:t>22</a:t>
            </a:fld>
            <a:endParaRPr lang="en-US" dirty="0"/>
          </a:p>
        </p:txBody>
      </p:sp>
      <p:sp>
        <p:nvSpPr>
          <p:cNvPr id="7127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127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188F3-3240-47B6-8586-460F69B696B8}" type="slidenum">
              <a:rPr lang="en-US"/>
              <a:pPr/>
              <a:t>23</a:t>
            </a:fld>
            <a:endParaRPr lang="en-US"/>
          </a:p>
        </p:txBody>
      </p:sp>
      <p:sp>
        <p:nvSpPr>
          <p:cNvPr id="10242" name="Placeholder 2"/>
          <p:cNvSpPr>
            <a:spLocks noGrp="1" noRot="1" noChangeAspect="1" noChangeArrowheads="1" noTextEdit="1"/>
          </p:cNvSpPr>
          <p:nvPr>
            <p:ph type="sldImg"/>
          </p:nvPr>
        </p:nvSpPr>
        <p:spPr>
          <a:ln/>
        </p:spPr>
      </p:sp>
      <p:sp>
        <p:nvSpPr>
          <p:cNvPr id="1024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188F3-3240-47B6-8586-460F69B696B8}" type="slidenum">
              <a:rPr lang="en-US"/>
              <a:pPr/>
              <a:t>24</a:t>
            </a:fld>
            <a:endParaRPr lang="en-US"/>
          </a:p>
        </p:txBody>
      </p:sp>
      <p:sp>
        <p:nvSpPr>
          <p:cNvPr id="10242" name="Placeholder 2"/>
          <p:cNvSpPr>
            <a:spLocks noGrp="1" noRot="1" noChangeAspect="1" noChangeArrowheads="1" noTextEdit="1"/>
          </p:cNvSpPr>
          <p:nvPr>
            <p:ph type="sldImg"/>
          </p:nvPr>
        </p:nvSpPr>
        <p:spPr>
          <a:ln/>
        </p:spPr>
      </p:sp>
      <p:sp>
        <p:nvSpPr>
          <p:cNvPr id="10243" name="Placeholder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3C4B0D8F-C5B5-6B43-87F7-D6602687FD19}" type="slidenum">
              <a:rPr lang="en-US"/>
              <a:pPr/>
              <a:t>‹#›</a:t>
            </a:fld>
            <a:endParaRPr lang="en-US"/>
          </a:p>
        </p:txBody>
      </p:sp>
    </p:spTree>
    <p:extLst>
      <p:ext uri="{BB962C8B-B14F-4D97-AF65-F5344CB8AC3E}">
        <p14:creationId xmlns:p14="http://schemas.microsoft.com/office/powerpoint/2010/main" val="3176058304"/>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5464EFA-09D9-5D44-BC03-87EF5CEB3085}" type="slidenum">
              <a:rPr lang="en-US"/>
              <a:pPr/>
              <a:t>‹#›</a:t>
            </a:fld>
            <a:endParaRPr lang="en-US"/>
          </a:p>
        </p:txBody>
      </p:sp>
    </p:spTree>
    <p:extLst>
      <p:ext uri="{BB962C8B-B14F-4D97-AF65-F5344CB8AC3E}">
        <p14:creationId xmlns:p14="http://schemas.microsoft.com/office/powerpoint/2010/main" val="199184781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ADE6F13-BE41-BE42-BF9D-5A92B5BB1805}" type="slidenum">
              <a:rPr lang="en-US"/>
              <a:pPr/>
              <a:t>‹#›</a:t>
            </a:fld>
            <a:endParaRPr lang="en-US"/>
          </a:p>
        </p:txBody>
      </p:sp>
    </p:spTree>
    <p:extLst>
      <p:ext uri="{BB962C8B-B14F-4D97-AF65-F5344CB8AC3E}">
        <p14:creationId xmlns:p14="http://schemas.microsoft.com/office/powerpoint/2010/main" val="3632695353"/>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524000"/>
            <a:ext cx="3810000" cy="4572000"/>
          </a:xfrm>
        </p:spPr>
        <p:txBody>
          <a:bodyPr/>
          <a:lstStyle/>
          <a:p>
            <a:endParaRPr lang="en-US"/>
          </a:p>
        </p:txBody>
      </p:sp>
      <p:sp>
        <p:nvSpPr>
          <p:cNvPr id="5" name="Slide Number Placeholder 4"/>
          <p:cNvSpPr>
            <a:spLocks noGrp="1"/>
          </p:cNvSpPr>
          <p:nvPr>
            <p:ph type="sldNum" sz="quarter" idx="10"/>
          </p:nvPr>
        </p:nvSpPr>
        <p:spPr>
          <a:xfrm>
            <a:off x="7239000" y="6400800"/>
            <a:ext cx="1905000" cy="457200"/>
          </a:xfrm>
        </p:spPr>
        <p:txBody>
          <a:bodyPr/>
          <a:lstStyle>
            <a:lvl1pPr>
              <a:defRPr/>
            </a:lvl1pPr>
          </a:lstStyle>
          <a:p>
            <a:fld id="{950FD6CA-83D3-C840-A32C-1752F868A75F}" type="slidenum">
              <a:rPr lang="en-US"/>
              <a:pPr/>
              <a:t>‹#›</a:t>
            </a:fld>
            <a:endParaRPr lang="en-US"/>
          </a:p>
        </p:txBody>
      </p:sp>
    </p:spTree>
    <p:extLst>
      <p:ext uri="{BB962C8B-B14F-4D97-AF65-F5344CB8AC3E}">
        <p14:creationId xmlns:p14="http://schemas.microsoft.com/office/powerpoint/2010/main" val="4085920713"/>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524000"/>
            <a:ext cx="3810000" cy="4572000"/>
          </a:xfrm>
        </p:spPr>
        <p:txBody>
          <a:bodyPr/>
          <a:lstStyle/>
          <a:p>
            <a:endParaRPr lang="en-US"/>
          </a:p>
        </p:txBody>
      </p:sp>
      <p:sp>
        <p:nvSpPr>
          <p:cNvPr id="5" name="Slide Number Placeholder 4"/>
          <p:cNvSpPr>
            <a:spLocks noGrp="1"/>
          </p:cNvSpPr>
          <p:nvPr>
            <p:ph type="sldNum" sz="quarter" idx="10"/>
          </p:nvPr>
        </p:nvSpPr>
        <p:spPr>
          <a:xfrm>
            <a:off x="7239000" y="6400800"/>
            <a:ext cx="1905000" cy="457200"/>
          </a:xfrm>
        </p:spPr>
        <p:txBody>
          <a:bodyPr/>
          <a:lstStyle>
            <a:lvl1pPr>
              <a:defRPr/>
            </a:lvl1pPr>
          </a:lstStyle>
          <a:p>
            <a:fld id="{B9A63CEF-CD64-EF45-A63E-355AB2663486}" type="slidenum">
              <a:rPr lang="en-US"/>
              <a:pPr/>
              <a:t>‹#›</a:t>
            </a:fld>
            <a:endParaRPr lang="en-US"/>
          </a:p>
        </p:txBody>
      </p:sp>
    </p:spTree>
    <p:extLst>
      <p:ext uri="{BB962C8B-B14F-4D97-AF65-F5344CB8AC3E}">
        <p14:creationId xmlns:p14="http://schemas.microsoft.com/office/powerpoint/2010/main" val="2820024253"/>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49446342"/>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3048140"/>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4354420"/>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3011962"/>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089163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8109806"/>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4FAA40F-C2AE-1046-8A5A-D0FEE302B79A}" type="slidenum">
              <a:rPr lang="en-US"/>
              <a:pPr/>
              <a:t>‹#›</a:t>
            </a:fld>
            <a:endParaRPr lang="en-US"/>
          </a:p>
        </p:txBody>
      </p:sp>
    </p:spTree>
    <p:extLst>
      <p:ext uri="{BB962C8B-B14F-4D97-AF65-F5344CB8AC3E}">
        <p14:creationId xmlns:p14="http://schemas.microsoft.com/office/powerpoint/2010/main" val="2267554451"/>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047405"/>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710844"/>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5854077"/>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282394"/>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788156"/>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0426161"/>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143000"/>
            <a:ext cx="38100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38100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r>
              <a:rPr lang="en-US" sz="2800" b="1" smtClean="0">
                <a:latin typeface="Times New Roman" pitchFamily="-107" charset="0"/>
                <a:ea typeface="+mn-ea"/>
              </a:rPr>
              <a:t>4 January 2015</a:t>
            </a:r>
            <a:endParaRPr lang="en-US" sz="2800" b="1">
              <a:latin typeface="Times New Roman" pitchFamily="-107" charset="0"/>
              <a:ea typeface="+mn-ea"/>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sz="2800" b="1" smtClean="0">
                <a:latin typeface="Times New Roman" pitchFamily="-107" charset="0"/>
                <a:ea typeface="+mn-ea"/>
              </a:rPr>
              <a:t>COPAG meeting AAS 225 </a:t>
            </a:r>
            <a:endParaRPr lang="en-US" sz="2800" b="1">
              <a:latin typeface="Times New Roman" pitchFamily="-107" charset="0"/>
              <a:ea typeface="+mn-ea"/>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10A4E17F-59CB-6A48-B791-C414798607D4}" type="slidenum">
              <a:rPr lang="en-US" sz="2800" b="1">
                <a:latin typeface="Times New Roman" pitchFamily="-107" charset="0"/>
                <a:ea typeface="+mn-ea"/>
              </a:rPr>
              <a:pPr>
                <a:defRPr/>
              </a:pPr>
              <a:t>‹#›</a:t>
            </a:fld>
            <a:endParaRPr lang="en-US" sz="2800" b="1">
              <a:ea typeface="+mn-ea"/>
            </a:endParaRPr>
          </a:p>
        </p:txBody>
      </p:sp>
      <p:sp>
        <p:nvSpPr>
          <p:cNvPr id="8" name="Content Placeholder 2"/>
          <p:cNvSpPr>
            <a:spLocks noGrp="1"/>
          </p:cNvSpPr>
          <p:nvPr>
            <p:ph sz="half" idx="13"/>
          </p:nvPr>
        </p:nvSpPr>
        <p:spPr>
          <a:xfrm>
            <a:off x="685800" y="3657600"/>
            <a:ext cx="38100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14"/>
          </p:nvPr>
        </p:nvSpPr>
        <p:spPr>
          <a:xfrm>
            <a:off x="4648200" y="3657600"/>
            <a:ext cx="38100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0251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BE0F9B8-6736-9B4E-8358-E669662900D6}" type="slidenum">
              <a:rPr lang="en-US"/>
              <a:pPr/>
              <a:t>‹#›</a:t>
            </a:fld>
            <a:endParaRPr lang="en-US"/>
          </a:p>
        </p:txBody>
      </p:sp>
    </p:spTree>
    <p:extLst>
      <p:ext uri="{BB962C8B-B14F-4D97-AF65-F5344CB8AC3E}">
        <p14:creationId xmlns:p14="http://schemas.microsoft.com/office/powerpoint/2010/main" val="2857854290"/>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C0E94FF-2D9E-DF48-9F90-EBA9D50BB162}" type="slidenum">
              <a:rPr lang="en-US"/>
              <a:pPr/>
              <a:t>‹#›</a:t>
            </a:fld>
            <a:endParaRPr lang="en-US"/>
          </a:p>
        </p:txBody>
      </p:sp>
    </p:spTree>
    <p:extLst>
      <p:ext uri="{BB962C8B-B14F-4D97-AF65-F5344CB8AC3E}">
        <p14:creationId xmlns:p14="http://schemas.microsoft.com/office/powerpoint/2010/main" val="259925520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C964075-7A80-7C48-9F02-1258DBCCB816}" type="slidenum">
              <a:rPr lang="en-US"/>
              <a:pPr/>
              <a:t>‹#›</a:t>
            </a:fld>
            <a:endParaRPr lang="en-US"/>
          </a:p>
        </p:txBody>
      </p:sp>
    </p:spTree>
    <p:extLst>
      <p:ext uri="{BB962C8B-B14F-4D97-AF65-F5344CB8AC3E}">
        <p14:creationId xmlns:p14="http://schemas.microsoft.com/office/powerpoint/2010/main" val="422530847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ED8A879-E90C-604E-A5FA-503F4860ECCC}" type="slidenum">
              <a:rPr lang="en-US"/>
              <a:pPr/>
              <a:t>‹#›</a:t>
            </a:fld>
            <a:endParaRPr lang="en-US"/>
          </a:p>
        </p:txBody>
      </p:sp>
    </p:spTree>
    <p:extLst>
      <p:ext uri="{BB962C8B-B14F-4D97-AF65-F5344CB8AC3E}">
        <p14:creationId xmlns:p14="http://schemas.microsoft.com/office/powerpoint/2010/main" val="3929534545"/>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68005F5-4FEB-984D-AF19-F1B972BF5B7F}" type="slidenum">
              <a:rPr lang="en-US"/>
              <a:pPr/>
              <a:t>‹#›</a:t>
            </a:fld>
            <a:endParaRPr lang="en-US"/>
          </a:p>
        </p:txBody>
      </p:sp>
    </p:spTree>
    <p:extLst>
      <p:ext uri="{BB962C8B-B14F-4D97-AF65-F5344CB8AC3E}">
        <p14:creationId xmlns:p14="http://schemas.microsoft.com/office/powerpoint/2010/main" val="224312776"/>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3F56259-A6AC-3248-AB3D-641F79DB4BAB}" type="slidenum">
              <a:rPr lang="en-US"/>
              <a:pPr/>
              <a:t>‹#›</a:t>
            </a:fld>
            <a:endParaRPr lang="en-US"/>
          </a:p>
        </p:txBody>
      </p:sp>
    </p:spTree>
    <p:extLst>
      <p:ext uri="{BB962C8B-B14F-4D97-AF65-F5344CB8AC3E}">
        <p14:creationId xmlns:p14="http://schemas.microsoft.com/office/powerpoint/2010/main" val="3533080403"/>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42D3923-3441-DB4C-9075-B2B15F18326E}" type="slidenum">
              <a:rPr lang="en-US"/>
              <a:pPr/>
              <a:t>‹#›</a:t>
            </a:fld>
            <a:endParaRPr lang="en-US"/>
          </a:p>
        </p:txBody>
      </p:sp>
    </p:spTree>
    <p:extLst>
      <p:ext uri="{BB962C8B-B14F-4D97-AF65-F5344CB8AC3E}">
        <p14:creationId xmlns:p14="http://schemas.microsoft.com/office/powerpoint/2010/main" val="197623433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chemeClr val="bg1"/>
            </a:gs>
            <a:gs pos="100000">
              <a:schemeClr val="bg1">
                <a:gamma/>
                <a:shade val="46275"/>
                <a:invGamma/>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bwMode="auto">
          <a:xfrm>
            <a:off x="685800" y="1524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4787" name="Rectangle 3"/>
          <p:cNvSpPr>
            <a:spLocks noGrp="1" noChangeArrowheads="1"/>
          </p:cNvSpPr>
          <p:nvPr>
            <p:ph type="body" idx="1"/>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4798" name="Text Box 14"/>
          <p:cNvSpPr txBox="1">
            <a:spLocks noChangeArrowheads="1"/>
          </p:cNvSpPr>
          <p:nvPr/>
        </p:nvSpPr>
        <p:spPr bwMode="auto">
          <a:xfrm>
            <a:off x="2438400" y="152400"/>
            <a:ext cx="3810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Tx/>
              <a:buNone/>
            </a:pPr>
            <a:endParaRPr kumimoji="0" lang="en-US" sz="1200" i="1">
              <a:solidFill>
                <a:schemeClr val="tx1"/>
              </a:solidFill>
            </a:endParaRPr>
          </a:p>
        </p:txBody>
      </p:sp>
      <p:sp>
        <p:nvSpPr>
          <p:cNvPr id="374799" name="Rectangle 15"/>
          <p:cNvSpPr>
            <a:spLocks noChangeArrowheads="1"/>
          </p:cNvSpPr>
          <p:nvPr/>
        </p:nvSpPr>
        <p:spPr bwMode="auto">
          <a:xfrm>
            <a:off x="990600" y="6583363"/>
            <a:ext cx="7391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0"/>
              </a:spcBef>
              <a:buFontTx/>
              <a:buNone/>
            </a:pPr>
            <a:r>
              <a:rPr kumimoji="0" lang="en-US" sz="1200" i="1" dirty="0" smtClean="0">
                <a:solidFill>
                  <a:schemeClr val="tx1"/>
                </a:solidFill>
              </a:rPr>
              <a:t>SIG</a:t>
            </a:r>
            <a:r>
              <a:rPr kumimoji="0" lang="en-US" sz="1200" i="1" baseline="0" dirty="0" smtClean="0">
                <a:solidFill>
                  <a:schemeClr val="tx1"/>
                </a:solidFill>
              </a:rPr>
              <a:t> workshop GSFC June2015</a:t>
            </a:r>
            <a:r>
              <a:rPr kumimoji="0" lang="en-US" sz="1200" i="1" dirty="0" smtClean="0">
                <a:solidFill>
                  <a:schemeClr val="tx1"/>
                </a:solidFill>
              </a:rPr>
              <a:t>, </a:t>
            </a:r>
            <a:r>
              <a:rPr kumimoji="0" lang="en-US" sz="1200" i="1" dirty="0">
                <a:solidFill>
                  <a:schemeClr val="tx1"/>
                </a:solidFill>
              </a:rPr>
              <a:t>John Vallerga, </a:t>
            </a:r>
            <a:r>
              <a:rPr kumimoji="0" lang="en-US" sz="1200" i="1" dirty="0" err="1">
                <a:solidFill>
                  <a:schemeClr val="tx1"/>
                </a:solidFill>
              </a:rPr>
              <a:t>jvv@ssl.berkeley.edu</a:t>
            </a:r>
            <a:endParaRPr kumimoji="0" lang="en-US" sz="1200" i="1" dirty="0">
              <a:solidFill>
                <a:schemeClr val="tx1"/>
              </a:solidFill>
            </a:endParaRPr>
          </a:p>
        </p:txBody>
      </p:sp>
      <p:sp>
        <p:nvSpPr>
          <p:cNvPr id="374804" name="Rectangle 20"/>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kumimoji="0" sz="1400">
                <a:solidFill>
                  <a:schemeClr val="tx1"/>
                </a:solidFill>
              </a:defRPr>
            </a:lvl1pPr>
          </a:lstStyle>
          <a:p>
            <a:fld id="{522A28CE-F26F-764C-AD72-74B8265F707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xmlns:p14="http://schemas.microsoft.com/office/powerpoint/2010/main"/>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charset="0"/>
        </a:defRPr>
      </a:lvl5pPr>
      <a:lvl6pPr marL="457200" algn="ctr" rtl="0" eaLnBrk="0" fontAlgn="base" hangingPunct="0">
        <a:spcBef>
          <a:spcPct val="0"/>
        </a:spcBef>
        <a:spcAft>
          <a:spcPct val="0"/>
        </a:spcAft>
        <a:defRPr sz="3600">
          <a:solidFill>
            <a:schemeClr val="tx2"/>
          </a:solidFill>
          <a:latin typeface="Arial" charset="0"/>
          <a:ea typeface="ＭＳ Ｐゴシック" charset="0"/>
        </a:defRPr>
      </a:lvl6pPr>
      <a:lvl7pPr marL="914400" algn="ctr" rtl="0" eaLnBrk="0" fontAlgn="base" hangingPunct="0">
        <a:spcBef>
          <a:spcPct val="0"/>
        </a:spcBef>
        <a:spcAft>
          <a:spcPct val="0"/>
        </a:spcAft>
        <a:defRPr sz="3600">
          <a:solidFill>
            <a:schemeClr val="tx2"/>
          </a:solidFill>
          <a:latin typeface="Arial" charset="0"/>
          <a:ea typeface="ＭＳ Ｐゴシック" charset="0"/>
        </a:defRPr>
      </a:lvl7pPr>
      <a:lvl8pPr marL="1371600" algn="ctr" rtl="0" eaLnBrk="0" fontAlgn="base" hangingPunct="0">
        <a:spcBef>
          <a:spcPct val="0"/>
        </a:spcBef>
        <a:spcAft>
          <a:spcPct val="0"/>
        </a:spcAft>
        <a:defRPr sz="3600">
          <a:solidFill>
            <a:schemeClr val="tx2"/>
          </a:solidFill>
          <a:latin typeface="Arial" charset="0"/>
          <a:ea typeface="ＭＳ Ｐゴシック" charset="0"/>
        </a:defRPr>
      </a:lvl8pPr>
      <a:lvl9pPr marL="1828800" algn="ctr" rtl="0" eaLnBrk="0" fontAlgn="base" hangingPunct="0">
        <a:spcBef>
          <a:spcPct val="0"/>
        </a:spcBef>
        <a:spcAft>
          <a:spcPct val="0"/>
        </a:spcAft>
        <a:defRPr sz="3600">
          <a:solidFill>
            <a:schemeClr val="tx2"/>
          </a:solidFill>
          <a:latin typeface="Arial" charset="0"/>
          <a:ea typeface="ＭＳ Ｐゴシック" charset="0"/>
        </a:defRPr>
      </a:lvl9pPr>
    </p:titleStyle>
    <p:bodyStyle>
      <a:lvl1pPr marL="342900" indent="-342900" algn="l" rtl="0" eaLnBrk="0" fontAlgn="base" hangingPunct="0">
        <a:lnSpc>
          <a:spcPts val="32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chemeClr val="bg1"/>
            </a:gs>
            <a:gs pos="100000">
              <a:schemeClr val="bg1">
                <a:gamma/>
                <a:shade val="46275"/>
                <a:invGamma/>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bwMode="auto">
          <a:xfrm>
            <a:off x="685800" y="609600"/>
            <a:ext cx="7772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4787" name="Rectangle 3"/>
          <p:cNvSpPr>
            <a:spLocks noGrp="1" noChangeArrowheads="1"/>
          </p:cNvSpPr>
          <p:nvPr>
            <p:ph type="body" idx="1"/>
          </p:nvPr>
        </p:nvSpPr>
        <p:spPr bwMode="auto">
          <a:xfrm>
            <a:off x="685800" y="1524000"/>
            <a:ext cx="7772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4798" name="Text Box 14"/>
          <p:cNvSpPr txBox="1">
            <a:spLocks noChangeArrowheads="1"/>
          </p:cNvSpPr>
          <p:nvPr/>
        </p:nvSpPr>
        <p:spPr bwMode="auto">
          <a:xfrm>
            <a:off x="2438400" y="152400"/>
            <a:ext cx="3810000" cy="274638"/>
          </a:xfrm>
          <a:prstGeom prst="rect">
            <a:avLst/>
          </a:prstGeom>
          <a:noFill/>
          <a:ln w="9525">
            <a:noFill/>
            <a:miter lim="800000"/>
            <a:headEnd/>
            <a:tailEnd/>
          </a:ln>
          <a:effectLst/>
        </p:spPr>
        <p:txBody>
          <a:bodyPr>
            <a:prstTxWarp prst="textNoShape">
              <a:avLst/>
            </a:prstTxWarp>
            <a:spAutoFit/>
          </a:bodyPr>
          <a:lstStyle/>
          <a:p>
            <a:pPr algn="ctr">
              <a:spcBef>
                <a:spcPct val="50000"/>
              </a:spcBef>
              <a:buFontTx/>
              <a:buNone/>
            </a:pPr>
            <a:endParaRPr kumimoji="0" lang="en-US" sz="1200" i="1">
              <a:solidFill>
                <a:srgbClr val="FFFFFF"/>
              </a:solidFill>
              <a:latin typeface="Arial" pitchFamily="-107" charset="0"/>
              <a:ea typeface="+mn-ea"/>
            </a:endParaRPr>
          </a:p>
        </p:txBody>
      </p:sp>
    </p:spTree>
    <p:extLst>
      <p:ext uri="{BB962C8B-B14F-4D97-AF65-F5344CB8AC3E}">
        <p14:creationId xmlns:p14="http://schemas.microsoft.com/office/powerpoint/2010/main" val="723703576"/>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xmlns:p14="http://schemas.microsoft.com/office/powerpoint/2010/main"/>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pitchFamily="-107" charset="0"/>
        </a:defRPr>
      </a:lvl2pPr>
      <a:lvl3pPr algn="ctr" rtl="0" eaLnBrk="0" fontAlgn="base" hangingPunct="0">
        <a:spcBef>
          <a:spcPct val="0"/>
        </a:spcBef>
        <a:spcAft>
          <a:spcPct val="0"/>
        </a:spcAft>
        <a:defRPr sz="3600">
          <a:solidFill>
            <a:schemeClr val="tx2"/>
          </a:solidFill>
          <a:latin typeface="Times" pitchFamily="-107" charset="0"/>
        </a:defRPr>
      </a:lvl3pPr>
      <a:lvl4pPr algn="ctr" rtl="0" eaLnBrk="0" fontAlgn="base" hangingPunct="0">
        <a:spcBef>
          <a:spcPct val="0"/>
        </a:spcBef>
        <a:spcAft>
          <a:spcPct val="0"/>
        </a:spcAft>
        <a:defRPr sz="3600">
          <a:solidFill>
            <a:schemeClr val="tx2"/>
          </a:solidFill>
          <a:latin typeface="Times" pitchFamily="-107" charset="0"/>
        </a:defRPr>
      </a:lvl4pPr>
      <a:lvl5pPr algn="ctr" rtl="0" eaLnBrk="0" fontAlgn="base" hangingPunct="0">
        <a:spcBef>
          <a:spcPct val="0"/>
        </a:spcBef>
        <a:spcAft>
          <a:spcPct val="0"/>
        </a:spcAft>
        <a:defRPr sz="3600">
          <a:solidFill>
            <a:schemeClr val="tx2"/>
          </a:solidFill>
          <a:latin typeface="Times" pitchFamily="-107" charset="0"/>
        </a:defRPr>
      </a:lvl5pPr>
      <a:lvl6pPr marL="457200" algn="ctr" rtl="0" eaLnBrk="0" fontAlgn="base" hangingPunct="0">
        <a:spcBef>
          <a:spcPct val="0"/>
        </a:spcBef>
        <a:spcAft>
          <a:spcPct val="0"/>
        </a:spcAft>
        <a:defRPr sz="3600">
          <a:solidFill>
            <a:schemeClr val="tx2"/>
          </a:solidFill>
          <a:latin typeface="Times" pitchFamily="-107" charset="0"/>
        </a:defRPr>
      </a:lvl6pPr>
      <a:lvl7pPr marL="914400" algn="ctr" rtl="0" eaLnBrk="0" fontAlgn="base" hangingPunct="0">
        <a:spcBef>
          <a:spcPct val="0"/>
        </a:spcBef>
        <a:spcAft>
          <a:spcPct val="0"/>
        </a:spcAft>
        <a:defRPr sz="3600">
          <a:solidFill>
            <a:schemeClr val="tx2"/>
          </a:solidFill>
          <a:latin typeface="Times" pitchFamily="-107" charset="0"/>
        </a:defRPr>
      </a:lvl7pPr>
      <a:lvl8pPr marL="1371600" algn="ctr" rtl="0" eaLnBrk="0" fontAlgn="base" hangingPunct="0">
        <a:spcBef>
          <a:spcPct val="0"/>
        </a:spcBef>
        <a:spcAft>
          <a:spcPct val="0"/>
        </a:spcAft>
        <a:defRPr sz="3600">
          <a:solidFill>
            <a:schemeClr val="tx2"/>
          </a:solidFill>
          <a:latin typeface="Times" pitchFamily="-107" charset="0"/>
        </a:defRPr>
      </a:lvl8pPr>
      <a:lvl9pPr marL="1828800" algn="ctr" rtl="0" eaLnBrk="0" fontAlgn="base" hangingPunct="0">
        <a:spcBef>
          <a:spcPct val="0"/>
        </a:spcBef>
        <a:spcAft>
          <a:spcPct val="0"/>
        </a:spcAft>
        <a:defRPr sz="3600">
          <a:solidFill>
            <a:schemeClr val="tx2"/>
          </a:solidFill>
          <a:latin typeface="Times" pitchFamily="-107" charset="0"/>
        </a:defRPr>
      </a:lvl9pPr>
    </p:titleStyle>
    <p:bodyStyle>
      <a:lvl1pPr marL="342900" indent="-342900" algn="l" rtl="0" eaLnBrk="0" fontAlgn="base" hangingPunct="0">
        <a:lnSpc>
          <a:spcPts val="32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 TargetMode="External"/><Relationship Id="rId5" Type="http://schemas.openxmlformats.org/officeDocument/2006/relationships/image" Target="../media/image22.emf"/><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25.jpeg"/><Relationship Id="rId6" Type="http://schemas.openxmlformats.org/officeDocument/2006/relationships/image" Target="../media/image26.emf"/><Relationship Id="rId7" Type="http://schemas.openxmlformats.org/officeDocument/2006/relationships/image" Target="../media/image27.png"/><Relationship Id="rId8" Type="http://schemas.openxmlformats.org/officeDocument/2006/relationships/image" Target="../media/image28.jpeg"/><Relationship Id="rId9"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jpeg"/><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emf"/><Relationship Id="rId6" Type="http://schemas.openxmlformats.org/officeDocument/2006/relationships/image" Target="../media/image40.jpeg"/><Relationship Id="rId7" Type="http://schemas.openxmlformats.org/officeDocument/2006/relationships/image" Target="../media/image41.jpeg"/><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88802" name="Rectangle 2"/>
          <p:cNvSpPr>
            <a:spLocks noGrp="1" noChangeArrowheads="1"/>
          </p:cNvSpPr>
          <p:nvPr>
            <p:ph type="ctrTitle"/>
          </p:nvPr>
        </p:nvSpPr>
        <p:spPr>
          <a:xfrm>
            <a:off x="762000" y="762000"/>
            <a:ext cx="7772400" cy="1143000"/>
          </a:xfrm>
        </p:spPr>
        <p:txBody>
          <a:bodyPr/>
          <a:lstStyle/>
          <a:p>
            <a:r>
              <a:rPr lang="en-US" dirty="0" smtClean="0">
                <a:solidFill>
                  <a:srgbClr val="000000"/>
                </a:solidFill>
              </a:rPr>
              <a:t>Enabling Detector Technologies for a Flagship UVOIR mission</a:t>
            </a:r>
            <a:endParaRPr lang="en-US" dirty="0">
              <a:solidFill>
                <a:srgbClr val="000000"/>
              </a:solidFill>
            </a:endParaRPr>
          </a:p>
        </p:txBody>
      </p:sp>
      <p:sp>
        <p:nvSpPr>
          <p:cNvPr id="588803" name="Rectangle 3"/>
          <p:cNvSpPr>
            <a:spLocks noGrp="1" noChangeArrowheads="1"/>
          </p:cNvSpPr>
          <p:nvPr>
            <p:ph type="subTitle" idx="1"/>
          </p:nvPr>
        </p:nvSpPr>
        <p:spPr>
          <a:xfrm>
            <a:off x="685800" y="2286000"/>
            <a:ext cx="7924800" cy="1752600"/>
          </a:xfrm>
        </p:spPr>
        <p:txBody>
          <a:bodyPr/>
          <a:lstStyle/>
          <a:p>
            <a:pPr>
              <a:lnSpc>
                <a:spcPts val="2400"/>
              </a:lnSpc>
              <a:spcBef>
                <a:spcPct val="0"/>
              </a:spcBef>
            </a:pPr>
            <a:r>
              <a:rPr lang="en-US" sz="2400" i="1" dirty="0">
                <a:solidFill>
                  <a:schemeClr val="bg2"/>
                </a:solidFill>
              </a:rPr>
              <a:t>John </a:t>
            </a:r>
            <a:r>
              <a:rPr lang="en-US" sz="2400" i="1" dirty="0" smtClean="0">
                <a:solidFill>
                  <a:schemeClr val="bg2"/>
                </a:solidFill>
              </a:rPr>
              <a:t>Vallerga</a:t>
            </a:r>
          </a:p>
          <a:p>
            <a:pPr>
              <a:lnSpc>
                <a:spcPts val="2400"/>
              </a:lnSpc>
              <a:spcBef>
                <a:spcPct val="0"/>
              </a:spcBef>
            </a:pPr>
            <a:endParaRPr lang="en-US" sz="2400" i="1" dirty="0" smtClean="0">
              <a:solidFill>
                <a:schemeClr val="bg2"/>
              </a:solidFill>
            </a:endParaRPr>
          </a:p>
          <a:p>
            <a:pPr>
              <a:lnSpc>
                <a:spcPts val="2400"/>
              </a:lnSpc>
              <a:spcBef>
                <a:spcPct val="0"/>
              </a:spcBef>
            </a:pPr>
            <a:r>
              <a:rPr lang="en-US" sz="2400" i="1" dirty="0" smtClean="0">
                <a:solidFill>
                  <a:schemeClr val="bg2"/>
                </a:solidFill>
              </a:rPr>
              <a:t>Space </a:t>
            </a:r>
            <a:r>
              <a:rPr lang="en-US" sz="2400" i="1" dirty="0">
                <a:solidFill>
                  <a:schemeClr val="bg2"/>
                </a:solidFill>
              </a:rPr>
              <a:t>Sciences Laboratory</a:t>
            </a:r>
          </a:p>
          <a:p>
            <a:pPr>
              <a:lnSpc>
                <a:spcPts val="2400"/>
              </a:lnSpc>
            </a:pPr>
            <a:r>
              <a:rPr lang="en-US" sz="2400" i="1" dirty="0">
                <a:solidFill>
                  <a:schemeClr val="bg2"/>
                </a:solidFill>
              </a:rPr>
              <a:t>University of California, Berkeley</a:t>
            </a:r>
            <a:endParaRPr lang="en-US" sz="2000" dirty="0">
              <a:solidFill>
                <a:schemeClr val="bg2"/>
              </a:solidFill>
            </a:endParaRPr>
          </a:p>
          <a:p>
            <a:pPr>
              <a:lnSpc>
                <a:spcPts val="2400"/>
              </a:lnSpc>
              <a:spcBef>
                <a:spcPct val="0"/>
              </a:spcBef>
            </a:pPr>
            <a:endParaRPr lang="en-US" sz="2000" dirty="0">
              <a:solidFill>
                <a:schemeClr val="bg2"/>
              </a:solidFill>
            </a:endParaRPr>
          </a:p>
        </p:txBody>
      </p:sp>
      <p:pic>
        <p:nvPicPr>
          <p:cNvPr id="4"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510540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cm borosilicate glass ALD MCP</a:t>
            </a:r>
            <a:endParaRPr lang="en-US" dirty="0"/>
          </a:p>
        </p:txBody>
      </p:sp>
      <p:sp>
        <p:nvSpPr>
          <p:cNvPr id="5" name="Rectangle 2"/>
          <p:cNvSpPr>
            <a:spLocks noChangeArrowheads="1"/>
          </p:cNvSpPr>
          <p:nvPr/>
        </p:nvSpPr>
        <p:spPr bwMode="auto">
          <a:xfrm>
            <a:off x="869568" y="1205045"/>
            <a:ext cx="3175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3000" b="0">
              <a:solidFill>
                <a:srgbClr val="00FFFF"/>
              </a:solidFill>
              <a:latin typeface="Arial" charset="0"/>
            </a:endParaRPr>
          </a:p>
        </p:txBody>
      </p:sp>
      <p:pic>
        <p:nvPicPr>
          <p:cNvPr id="7" name="Picture 8" descr="40um det_0291.jpg"/>
          <p:cNvPicPr>
            <a:picLocks noChangeAspect="1"/>
          </p:cNvPicPr>
          <p:nvPr/>
        </p:nvPicPr>
        <p:blipFill>
          <a:blip r:embed="rId2" cstate="print">
            <a:lum bright="16000" contrast="22000"/>
            <a:extLst>
              <a:ext uri="{28A0092B-C50C-407E-A947-70E740481C1C}">
                <a14:useLocalDpi xmlns:a14="http://schemas.microsoft.com/office/drawing/2010/main"/>
              </a:ext>
            </a:extLst>
          </a:blip>
          <a:srcRect/>
          <a:stretch>
            <a:fillRect/>
          </a:stretch>
        </p:blipFill>
        <p:spPr bwMode="auto">
          <a:xfrm>
            <a:off x="228600" y="1981200"/>
            <a:ext cx="3310782" cy="2483369"/>
          </a:xfrm>
          <a:prstGeom prst="rect">
            <a:avLst/>
          </a:prstGeom>
          <a:noFill/>
          <a:ln w="9525">
            <a:noFill/>
            <a:miter lim="800000"/>
            <a:headEnd/>
            <a:tailEnd/>
          </a:ln>
        </p:spPr>
      </p:pic>
      <p:sp>
        <p:nvSpPr>
          <p:cNvPr id="9" name="Rectangle 5"/>
          <p:cNvSpPr>
            <a:spLocks noChangeArrowheads="1"/>
          </p:cNvSpPr>
          <p:nvPr/>
        </p:nvSpPr>
        <p:spPr bwMode="auto">
          <a:xfrm>
            <a:off x="0" y="4572000"/>
            <a:ext cx="4068371" cy="584776"/>
          </a:xfrm>
          <a:prstGeom prst="rect">
            <a:avLst/>
          </a:prstGeom>
          <a:noFill/>
          <a:ln w="9525">
            <a:noFill/>
            <a:miter lim="800000"/>
            <a:headEnd/>
            <a:tailEnd/>
          </a:ln>
        </p:spPr>
        <p:txBody>
          <a:bodyPr wrap="square">
            <a:prstTxWarp prst="textNoShape">
              <a:avLst/>
            </a:prstTxWarp>
            <a:spAutoFit/>
          </a:bodyPr>
          <a:lstStyle/>
          <a:p>
            <a:pPr>
              <a:buNone/>
            </a:pPr>
            <a:r>
              <a:rPr lang="en-US" sz="1600" dirty="0">
                <a:solidFill>
                  <a:srgbClr val="00FFFF"/>
                </a:solidFill>
                <a:latin typeface="Calibri"/>
                <a:cs typeface="Calibri"/>
              </a:rPr>
              <a:t>20cm ALD 20µm pore MCP pair in detector</a:t>
            </a:r>
            <a:r>
              <a:rPr lang="en-US" sz="1600" dirty="0" smtClean="0">
                <a:solidFill>
                  <a:srgbClr val="00FFFF"/>
                </a:solidFill>
                <a:latin typeface="Calibri"/>
                <a:cs typeface="Calibri"/>
              </a:rPr>
              <a:t> with </a:t>
            </a:r>
            <a:r>
              <a:rPr lang="en-US" sz="1600" dirty="0">
                <a:solidFill>
                  <a:srgbClr val="00FFFF"/>
                </a:solidFill>
                <a:latin typeface="Calibri"/>
                <a:cs typeface="Calibri"/>
              </a:rPr>
              <a:t>a cross delay line imaging readout. </a:t>
            </a:r>
          </a:p>
        </p:txBody>
      </p:sp>
      <p:sp>
        <p:nvSpPr>
          <p:cNvPr id="11" name="TextBox 10"/>
          <p:cNvSpPr txBox="1"/>
          <p:nvPr/>
        </p:nvSpPr>
        <p:spPr>
          <a:xfrm>
            <a:off x="5562600" y="6019800"/>
            <a:ext cx="3360816" cy="584776"/>
          </a:xfrm>
          <a:prstGeom prst="rect">
            <a:avLst/>
          </a:prstGeom>
          <a:noFill/>
        </p:spPr>
        <p:txBody>
          <a:bodyPr wrap="none" rtlCol="0">
            <a:spAutoFit/>
          </a:bodyPr>
          <a:lstStyle/>
          <a:p>
            <a:pPr>
              <a:buNone/>
            </a:pPr>
            <a:r>
              <a:rPr lang="en-US" sz="1600" dirty="0" smtClean="0">
                <a:solidFill>
                  <a:srgbClr val="00FFFF"/>
                </a:solidFill>
                <a:latin typeface="Calibri"/>
                <a:cs typeface="Calibri"/>
              </a:rPr>
              <a:t>20cm MCP pair background, 2000 sec, </a:t>
            </a:r>
            <a:br>
              <a:rPr lang="en-US" sz="1600" dirty="0" smtClean="0">
                <a:solidFill>
                  <a:srgbClr val="00FFFF"/>
                </a:solidFill>
                <a:latin typeface="Calibri"/>
                <a:cs typeface="Calibri"/>
              </a:rPr>
            </a:br>
            <a:r>
              <a:rPr lang="en-US" sz="1600" dirty="0" smtClean="0">
                <a:solidFill>
                  <a:srgbClr val="00FFFF"/>
                </a:solidFill>
                <a:latin typeface="Calibri"/>
                <a:cs typeface="Calibri"/>
              </a:rPr>
              <a:t>0.055 </a:t>
            </a:r>
            <a:r>
              <a:rPr lang="en-US" sz="1600" dirty="0" err="1" smtClean="0">
                <a:solidFill>
                  <a:srgbClr val="00FFFF"/>
                </a:solidFill>
                <a:latin typeface="Calibri"/>
                <a:cs typeface="Calibri"/>
              </a:rPr>
              <a:t>cnts</a:t>
            </a:r>
            <a:r>
              <a:rPr lang="en-US" sz="1600" dirty="0" smtClean="0">
                <a:solidFill>
                  <a:srgbClr val="00FFFF"/>
                </a:solidFill>
                <a:latin typeface="Calibri"/>
                <a:cs typeface="Calibri"/>
              </a:rPr>
              <a:t> sec</a:t>
            </a:r>
            <a:r>
              <a:rPr lang="en-US" sz="1600" baseline="30000" dirty="0" smtClean="0">
                <a:solidFill>
                  <a:srgbClr val="00FFFF"/>
                </a:solidFill>
                <a:latin typeface="Calibri"/>
                <a:cs typeface="Calibri"/>
              </a:rPr>
              <a:t>-1</a:t>
            </a:r>
            <a:r>
              <a:rPr lang="en-US" sz="1600" dirty="0" smtClean="0">
                <a:solidFill>
                  <a:srgbClr val="00FFFF"/>
                </a:solidFill>
                <a:latin typeface="Calibri"/>
                <a:cs typeface="Calibri"/>
              </a:rPr>
              <a:t> cm</a:t>
            </a:r>
            <a:r>
              <a:rPr lang="en-US" sz="1600" baseline="30000" dirty="0" smtClean="0">
                <a:solidFill>
                  <a:srgbClr val="00FFFF"/>
                </a:solidFill>
                <a:latin typeface="Calibri"/>
                <a:cs typeface="Calibri"/>
              </a:rPr>
              <a:t>-2</a:t>
            </a:r>
            <a:r>
              <a:rPr lang="en-US" sz="1600" dirty="0" smtClean="0">
                <a:solidFill>
                  <a:srgbClr val="00FFFF"/>
                </a:solidFill>
                <a:latin typeface="Calibri"/>
                <a:cs typeface="Calibri"/>
              </a:rPr>
              <a:t>.</a:t>
            </a:r>
            <a:r>
              <a:rPr lang="en-US" sz="1600" baseline="30000" dirty="0" smtClean="0">
                <a:solidFill>
                  <a:srgbClr val="00FFFF"/>
                </a:solidFill>
                <a:latin typeface="Calibri"/>
                <a:cs typeface="Calibri"/>
              </a:rPr>
              <a:t> </a:t>
            </a:r>
            <a:r>
              <a:rPr lang="en-US" sz="1600" dirty="0" smtClean="0">
                <a:solidFill>
                  <a:srgbClr val="00FFFF"/>
                </a:solidFill>
                <a:latin typeface="Calibri"/>
                <a:cs typeface="Calibri"/>
              </a:rPr>
              <a:t>2k </a:t>
            </a:r>
            <a:r>
              <a:rPr lang="en-US" sz="1600" dirty="0" err="1" smtClean="0">
                <a:solidFill>
                  <a:srgbClr val="00FFFF"/>
                </a:solidFill>
                <a:latin typeface="Calibri"/>
                <a:cs typeface="Calibri"/>
              </a:rPr>
              <a:t>x</a:t>
            </a:r>
            <a:r>
              <a:rPr lang="en-US" sz="1600" dirty="0" smtClean="0">
                <a:solidFill>
                  <a:srgbClr val="00FFFF"/>
                </a:solidFill>
                <a:latin typeface="Calibri"/>
                <a:cs typeface="Calibri"/>
              </a:rPr>
              <a:t> 2k imaging.</a:t>
            </a:r>
            <a:endParaRPr lang="en-US" sz="1600" baseline="30000" dirty="0">
              <a:solidFill>
                <a:srgbClr val="00FFFF"/>
              </a:solidFill>
              <a:latin typeface="Calibri"/>
              <a:cs typeface="Calibri"/>
            </a:endParaRPr>
          </a:p>
        </p:txBody>
      </p:sp>
      <p:pic>
        <p:nvPicPr>
          <p:cNvPr id="12" name="Picture 11" descr=":Figures:Publish:2100_200_1000_100 deepbkg2.jpg"/>
          <p:cNvPicPr/>
          <p:nvPr/>
        </p:nvPicPr>
        <p:blipFill>
          <a:blip r:embed="rId3" cstate="print">
            <a:lum bright="32000" contrast="44000"/>
            <a:extLst>
              <a:ext uri="{28A0092B-C50C-407E-A947-70E740481C1C}">
                <a14:useLocalDpi xmlns:a14="http://schemas.microsoft.com/office/drawing/2010/main"/>
              </a:ext>
            </a:extLst>
          </a:blip>
          <a:srcRect/>
          <a:stretch>
            <a:fillRect/>
          </a:stretch>
        </p:blipFill>
        <p:spPr bwMode="auto">
          <a:xfrm>
            <a:off x="6400800" y="3276600"/>
            <a:ext cx="2546231" cy="2766463"/>
          </a:xfrm>
          <a:prstGeom prst="rect">
            <a:avLst/>
          </a:prstGeom>
          <a:noFill/>
          <a:ln w="9525">
            <a:noFill/>
            <a:miter lim="800000"/>
            <a:headEnd/>
            <a:tailEnd/>
          </a:ln>
        </p:spPr>
      </p:pic>
      <p:sp>
        <p:nvSpPr>
          <p:cNvPr id="13" name="TextBox 12"/>
          <p:cNvSpPr txBox="1"/>
          <p:nvPr/>
        </p:nvSpPr>
        <p:spPr>
          <a:xfrm>
            <a:off x="4038600" y="4648200"/>
            <a:ext cx="2362200" cy="1175963"/>
          </a:xfrm>
          <a:prstGeom prst="rect">
            <a:avLst/>
          </a:prstGeom>
          <a:noFill/>
        </p:spPr>
        <p:txBody>
          <a:bodyPr wrap="square" rtlCol="0">
            <a:spAutoFit/>
          </a:bodyPr>
          <a:lstStyle/>
          <a:p>
            <a:pPr>
              <a:lnSpc>
                <a:spcPts val="2100"/>
              </a:lnSpc>
              <a:buNone/>
            </a:pPr>
            <a:r>
              <a:rPr lang="en-US" sz="2000" i="1" dirty="0" smtClean="0">
                <a:solidFill>
                  <a:srgbClr val="FFFFFF"/>
                </a:solidFill>
                <a:latin typeface="Calibri"/>
                <a:cs typeface="Calibri"/>
              </a:rPr>
              <a:t>Overall background ~5x better than standard glass </a:t>
            </a:r>
            <a:r>
              <a:rPr lang="en-US" sz="2000" i="1" dirty="0" err="1" smtClean="0">
                <a:solidFill>
                  <a:srgbClr val="FFFFFF"/>
                </a:solidFill>
                <a:latin typeface="Calibri"/>
                <a:cs typeface="Calibri"/>
              </a:rPr>
              <a:t>MCPs</a:t>
            </a:r>
            <a:r>
              <a:rPr lang="en-US" sz="2000" i="1" dirty="0" smtClean="0">
                <a:solidFill>
                  <a:srgbClr val="FFFFFF"/>
                </a:solidFill>
                <a:latin typeface="Calibri"/>
                <a:cs typeface="Calibri"/>
              </a:rPr>
              <a:t> (&lt;K</a:t>
            </a:r>
            <a:r>
              <a:rPr lang="en-US" sz="2000" i="1" baseline="30000" dirty="0" smtClean="0">
                <a:solidFill>
                  <a:srgbClr val="FFFFFF"/>
                </a:solidFill>
                <a:latin typeface="Calibri"/>
                <a:cs typeface="Calibri"/>
              </a:rPr>
              <a:t>40</a:t>
            </a:r>
            <a:r>
              <a:rPr lang="en-US" sz="2000" i="1" dirty="0" smtClean="0">
                <a:solidFill>
                  <a:srgbClr val="FFFFFF"/>
                </a:solidFill>
                <a:latin typeface="Calibri"/>
                <a:cs typeface="Calibri"/>
              </a:rPr>
              <a:t>)</a:t>
            </a:r>
            <a:endParaRPr lang="en-US" sz="2000" i="1" dirty="0">
              <a:solidFill>
                <a:srgbClr val="FFFFFF"/>
              </a:solidFill>
              <a:latin typeface="Calibri"/>
              <a:cs typeface="Calibri"/>
            </a:endParaRPr>
          </a:p>
        </p:txBody>
      </p:sp>
      <p:sp>
        <p:nvSpPr>
          <p:cNvPr id="14" name="TextBox 13"/>
          <p:cNvSpPr txBox="1"/>
          <p:nvPr/>
        </p:nvSpPr>
        <p:spPr>
          <a:xfrm>
            <a:off x="6721754" y="1300498"/>
            <a:ext cx="2453614" cy="1569660"/>
          </a:xfrm>
          <a:prstGeom prst="rect">
            <a:avLst/>
          </a:prstGeom>
          <a:noFill/>
        </p:spPr>
        <p:txBody>
          <a:bodyPr wrap="square" rtlCol="0">
            <a:spAutoFit/>
          </a:bodyPr>
          <a:lstStyle/>
          <a:p>
            <a:pPr>
              <a:buNone/>
            </a:pPr>
            <a:r>
              <a:rPr lang="en-US" sz="1600" b="1" dirty="0" smtClean="0">
                <a:solidFill>
                  <a:srgbClr val="00FFFF"/>
                </a:solidFill>
                <a:latin typeface="Calibri"/>
                <a:cs typeface="Calibri"/>
              </a:rPr>
              <a:t>Average gain image “map” has &lt;15% overall variation. </a:t>
            </a:r>
            <a:r>
              <a:rPr lang="en-US" sz="1600" dirty="0" smtClean="0">
                <a:solidFill>
                  <a:srgbClr val="00FFFF"/>
                </a:solidFill>
                <a:latin typeface="Calibri"/>
                <a:cs typeface="Calibri"/>
              </a:rPr>
              <a:t>20cm MCP pair, average gain map image 20µm pore, 60:1 </a:t>
            </a:r>
            <a:br>
              <a:rPr lang="en-US" sz="1600" dirty="0" smtClean="0">
                <a:solidFill>
                  <a:srgbClr val="00FFFF"/>
                </a:solidFill>
                <a:latin typeface="Calibri"/>
                <a:cs typeface="Calibri"/>
              </a:rPr>
            </a:br>
            <a:r>
              <a:rPr lang="en-US" sz="1600" dirty="0" smtClean="0">
                <a:solidFill>
                  <a:srgbClr val="00FFFF"/>
                </a:solidFill>
                <a:latin typeface="Calibri"/>
                <a:cs typeface="Calibri"/>
              </a:rPr>
              <a:t>L/</a:t>
            </a:r>
            <a:r>
              <a:rPr lang="en-US" sz="1600" dirty="0" err="1" smtClean="0">
                <a:solidFill>
                  <a:srgbClr val="00FFFF"/>
                </a:solidFill>
                <a:latin typeface="Calibri"/>
                <a:cs typeface="Calibri"/>
              </a:rPr>
              <a:t>d</a:t>
            </a:r>
            <a:r>
              <a:rPr lang="en-US" sz="1600" dirty="0" smtClean="0">
                <a:solidFill>
                  <a:srgbClr val="00FFFF"/>
                </a:solidFill>
                <a:latin typeface="Calibri"/>
                <a:cs typeface="Calibri"/>
              </a:rPr>
              <a:t> ALD-MCP</a:t>
            </a:r>
            <a:endParaRPr lang="en-US" sz="1600" b="1" dirty="0">
              <a:solidFill>
                <a:srgbClr val="00FFFF"/>
              </a:solidFill>
              <a:latin typeface="Calibri"/>
              <a:cs typeface="Calibri"/>
            </a:endParaRPr>
          </a:p>
        </p:txBody>
      </p:sp>
      <p:pic>
        <p:nvPicPr>
          <p:cNvPr id="15" name="Picture 14" descr=":Figures:2350-200-1100-100 FF-1.pdf"/>
          <p:cNvPicPr/>
          <p:nvPr/>
        </p:nvPicPr>
        <p:blipFill>
          <a:blip r:embed="rId4" cstate="print">
            <a:extLst>
              <a:ext uri="{28A0092B-C50C-407E-A947-70E740481C1C}">
                <a14:useLocalDpi xmlns:a14="http://schemas.microsoft.com/office/drawing/2010/main"/>
              </a:ext>
            </a:extLst>
          </a:blip>
          <a:srcRect/>
          <a:stretch>
            <a:fillRect/>
          </a:stretch>
        </p:blipFill>
        <p:spPr bwMode="auto">
          <a:xfrm>
            <a:off x="4114800" y="886622"/>
            <a:ext cx="2586673" cy="2657004"/>
          </a:xfrm>
          <a:prstGeom prst="rect">
            <a:avLst/>
          </a:prstGeom>
          <a:noFill/>
          <a:ln w="9525">
            <a:noFill/>
            <a:miter lim="800000"/>
            <a:headEnd/>
            <a:tailEnd/>
          </a:ln>
        </p:spPr>
      </p:pic>
    </p:spTree>
    <p:extLst>
      <p:ext uri="{BB962C8B-B14F-4D97-AF65-F5344CB8AC3E}">
        <p14:creationId xmlns:p14="http://schemas.microsoft.com/office/powerpoint/2010/main" val="16238513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MCP </a:t>
            </a:r>
            <a:r>
              <a:rPr lang="en-US" dirty="0"/>
              <a:t>r</a:t>
            </a:r>
            <a:r>
              <a:rPr lang="en-US" dirty="0" smtClean="0"/>
              <a:t>eadout improvements</a:t>
            </a:r>
            <a:endParaRPr lang="en-US" dirty="0"/>
          </a:p>
        </p:txBody>
      </p:sp>
      <p:sp>
        <p:nvSpPr>
          <p:cNvPr id="5" name="TextBox 4"/>
          <p:cNvSpPr txBox="1"/>
          <p:nvPr/>
        </p:nvSpPr>
        <p:spPr>
          <a:xfrm>
            <a:off x="304800" y="914400"/>
            <a:ext cx="7737214" cy="4985980"/>
          </a:xfrm>
          <a:prstGeom prst="rect">
            <a:avLst/>
          </a:prstGeom>
          <a:noFill/>
        </p:spPr>
        <p:txBody>
          <a:bodyPr wrap="square" rtlCol="0">
            <a:spAutoFit/>
          </a:bodyPr>
          <a:lstStyle/>
          <a:p>
            <a:pPr>
              <a:buNone/>
            </a:pPr>
            <a:r>
              <a:rPr lang="en-US" dirty="0" smtClean="0">
                <a:solidFill>
                  <a:schemeClr val="tx1"/>
                </a:solidFill>
                <a:latin typeface="Calibri"/>
                <a:cs typeface="Calibri"/>
              </a:rPr>
              <a:t>Cross Strip (SAT development to TRL 6)</a:t>
            </a:r>
          </a:p>
          <a:p>
            <a:pPr lvl="1">
              <a:buNone/>
            </a:pPr>
            <a:r>
              <a:rPr lang="en-US" i="1" dirty="0">
                <a:solidFill>
                  <a:srgbClr val="00FFFF"/>
                </a:solidFill>
                <a:latin typeface="Calibri"/>
                <a:cs typeface="Calibri"/>
              </a:rPr>
              <a:t>50 mm </a:t>
            </a:r>
            <a:r>
              <a:rPr lang="en-US" i="1" dirty="0" smtClean="0">
                <a:solidFill>
                  <a:srgbClr val="00FFFF"/>
                </a:solidFill>
                <a:latin typeface="Calibri"/>
                <a:cs typeface="Calibri"/>
              </a:rPr>
              <a:t>detector, ASIC low power electronics</a:t>
            </a:r>
            <a:endParaRPr lang="en-US" i="1" dirty="0">
              <a:solidFill>
                <a:srgbClr val="00FFFF"/>
              </a:solidFill>
              <a:latin typeface="Calibri"/>
              <a:cs typeface="Calibri"/>
            </a:endParaRPr>
          </a:p>
          <a:p>
            <a:pPr lvl="1">
              <a:buNone/>
            </a:pPr>
            <a:r>
              <a:rPr lang="en-US" i="1" dirty="0" smtClean="0">
                <a:solidFill>
                  <a:srgbClr val="00FFFF"/>
                </a:solidFill>
                <a:latin typeface="Calibri"/>
                <a:cs typeface="Calibri"/>
              </a:rPr>
              <a:t>5 MHz global rate, 50 kHz local rate</a:t>
            </a:r>
          </a:p>
          <a:p>
            <a:pPr lvl="1">
              <a:buNone/>
            </a:pPr>
            <a:r>
              <a:rPr lang="en-US" i="1" dirty="0" smtClean="0">
                <a:solidFill>
                  <a:srgbClr val="00FFFF"/>
                </a:solidFill>
                <a:latin typeface="Calibri"/>
                <a:cs typeface="Calibri"/>
              </a:rPr>
              <a:t>15µm FWHM spatial resolution</a:t>
            </a:r>
          </a:p>
          <a:p>
            <a:pPr lvl="1">
              <a:buNone/>
            </a:pPr>
            <a:r>
              <a:rPr lang="en-US" i="1" dirty="0" smtClean="0">
                <a:solidFill>
                  <a:srgbClr val="00FFFF"/>
                </a:solidFill>
                <a:latin typeface="Calibri"/>
                <a:cs typeface="Calibri"/>
              </a:rPr>
              <a:t>10</a:t>
            </a:r>
            <a:r>
              <a:rPr lang="en-US" i="1" baseline="30000" dirty="0" smtClean="0">
                <a:solidFill>
                  <a:srgbClr val="00FFFF"/>
                </a:solidFill>
                <a:latin typeface="Calibri"/>
                <a:cs typeface="Calibri"/>
              </a:rPr>
              <a:t>6</a:t>
            </a:r>
            <a:r>
              <a:rPr lang="en-US" i="1" dirty="0" smtClean="0">
                <a:solidFill>
                  <a:srgbClr val="00FFFF"/>
                </a:solidFill>
                <a:latin typeface="Calibri"/>
                <a:cs typeface="Calibri"/>
              </a:rPr>
              <a:t> Gain,  HV=2500V</a:t>
            </a:r>
          </a:p>
          <a:p>
            <a:pPr>
              <a:buNone/>
            </a:pPr>
            <a:r>
              <a:rPr lang="en-US" dirty="0" smtClean="0">
                <a:solidFill>
                  <a:schemeClr val="tx1"/>
                </a:solidFill>
                <a:latin typeface="Calibri"/>
                <a:cs typeface="Calibri"/>
              </a:rPr>
              <a:t>Timepix </a:t>
            </a:r>
            <a:r>
              <a:rPr lang="en-US" dirty="0" err="1" smtClean="0">
                <a:solidFill>
                  <a:schemeClr val="tx1"/>
                </a:solidFill>
                <a:latin typeface="Calibri"/>
                <a:cs typeface="Calibri"/>
              </a:rPr>
              <a:t>pixellated</a:t>
            </a:r>
            <a:r>
              <a:rPr lang="en-US" dirty="0" smtClean="0">
                <a:solidFill>
                  <a:schemeClr val="tx1"/>
                </a:solidFill>
                <a:latin typeface="Calibri"/>
                <a:cs typeface="Calibri"/>
              </a:rPr>
              <a:t> ROIC (with CERN)</a:t>
            </a:r>
          </a:p>
          <a:p>
            <a:pPr lvl="1">
              <a:buNone/>
            </a:pPr>
            <a:r>
              <a:rPr lang="en-US" i="1" dirty="0" smtClean="0">
                <a:solidFill>
                  <a:srgbClr val="00FFFF"/>
                </a:solidFill>
                <a:latin typeface="Calibri"/>
                <a:cs typeface="Calibri"/>
              </a:rPr>
              <a:t>10</a:t>
            </a:r>
            <a:r>
              <a:rPr lang="en-US" i="1" baseline="30000" dirty="0" smtClean="0">
                <a:solidFill>
                  <a:srgbClr val="00FFFF"/>
                </a:solidFill>
                <a:latin typeface="Calibri"/>
                <a:cs typeface="Calibri"/>
              </a:rPr>
              <a:t>4</a:t>
            </a:r>
            <a:r>
              <a:rPr lang="en-US" i="1" dirty="0" smtClean="0">
                <a:solidFill>
                  <a:srgbClr val="00FFFF"/>
                </a:solidFill>
                <a:latin typeface="Calibri"/>
                <a:cs typeface="Calibri"/>
              </a:rPr>
              <a:t> Gain</a:t>
            </a:r>
          </a:p>
          <a:p>
            <a:pPr lvl="1">
              <a:buNone/>
            </a:pPr>
            <a:r>
              <a:rPr lang="en-US" i="1" dirty="0">
                <a:solidFill>
                  <a:srgbClr val="00FFFF"/>
                </a:solidFill>
                <a:latin typeface="Calibri"/>
                <a:cs typeface="Calibri"/>
              </a:rPr>
              <a:t>4</a:t>
            </a:r>
            <a:r>
              <a:rPr lang="en-US" i="1" dirty="0" smtClean="0">
                <a:solidFill>
                  <a:srgbClr val="00FFFF"/>
                </a:solidFill>
                <a:latin typeface="Calibri"/>
                <a:cs typeface="Calibri"/>
              </a:rPr>
              <a:t>0 MHz cm</a:t>
            </a:r>
            <a:r>
              <a:rPr lang="en-US" i="1" baseline="30000" dirty="0" smtClean="0">
                <a:solidFill>
                  <a:srgbClr val="00FFFF"/>
                </a:solidFill>
                <a:latin typeface="Calibri"/>
                <a:cs typeface="Calibri"/>
              </a:rPr>
              <a:t>-2</a:t>
            </a:r>
            <a:r>
              <a:rPr lang="en-US" i="1" dirty="0" smtClean="0">
                <a:solidFill>
                  <a:srgbClr val="00FFFF"/>
                </a:solidFill>
                <a:latin typeface="Calibri"/>
                <a:cs typeface="Calibri"/>
              </a:rPr>
              <a:t> global rate, 100kHz local</a:t>
            </a:r>
          </a:p>
          <a:p>
            <a:pPr lvl="1">
              <a:buNone/>
            </a:pPr>
            <a:r>
              <a:rPr lang="en-US" i="1" dirty="0" smtClean="0">
                <a:solidFill>
                  <a:srgbClr val="00FFFF"/>
                </a:solidFill>
                <a:latin typeface="Calibri"/>
                <a:cs typeface="Calibri"/>
              </a:rPr>
              <a:t>4 side </a:t>
            </a:r>
            <a:r>
              <a:rPr lang="en-US" i="1" dirty="0" err="1" smtClean="0">
                <a:solidFill>
                  <a:srgbClr val="00FFFF"/>
                </a:solidFill>
                <a:latin typeface="Calibri"/>
                <a:cs typeface="Calibri"/>
              </a:rPr>
              <a:t>buttable</a:t>
            </a:r>
            <a:r>
              <a:rPr lang="en-US" i="1" dirty="0" smtClean="0">
                <a:solidFill>
                  <a:srgbClr val="00FFFF"/>
                </a:solidFill>
                <a:latin typeface="Calibri"/>
                <a:cs typeface="Calibri"/>
              </a:rPr>
              <a:t> – can tile anode plane</a:t>
            </a:r>
          </a:p>
        </p:txBody>
      </p:sp>
      <p:grpSp>
        <p:nvGrpSpPr>
          <p:cNvPr id="110" name="Group 109"/>
          <p:cNvGrpSpPr/>
          <p:nvPr/>
        </p:nvGrpSpPr>
        <p:grpSpPr>
          <a:xfrm>
            <a:off x="6705600" y="2057400"/>
            <a:ext cx="1905000" cy="1793240"/>
            <a:chOff x="6629400" y="1981200"/>
            <a:chExt cx="2159000" cy="2174240"/>
          </a:xfrm>
        </p:grpSpPr>
        <p:grpSp>
          <p:nvGrpSpPr>
            <p:cNvPr id="7" name="Group 4"/>
            <p:cNvGrpSpPr>
              <a:grpSpLocks/>
            </p:cNvGrpSpPr>
            <p:nvPr/>
          </p:nvGrpSpPr>
          <p:grpSpPr bwMode="auto">
            <a:xfrm>
              <a:off x="6749601" y="1981200"/>
              <a:ext cx="1559149" cy="1748067"/>
              <a:chOff x="3168" y="432"/>
              <a:chExt cx="5616" cy="5904"/>
            </a:xfrm>
            <a:solidFill>
              <a:srgbClr val="FF0000"/>
            </a:solidFill>
          </p:grpSpPr>
          <p:sp>
            <p:nvSpPr>
              <p:cNvPr id="100" name="Rectangle 5" descr="Newsprint"/>
              <p:cNvSpPr>
                <a:spLocks noChangeArrowheads="1"/>
              </p:cNvSpPr>
              <p:nvPr/>
            </p:nvSpPr>
            <p:spPr bwMode="auto">
              <a:xfrm>
                <a:off x="3168" y="432"/>
                <a:ext cx="432" cy="5904"/>
              </a:xfrm>
              <a:prstGeom prst="rect">
                <a:avLst/>
              </a:prstGeom>
              <a:grpFill/>
              <a:ln w="9525">
                <a:solidFill>
                  <a:srgbClr val="000000"/>
                </a:solidFill>
                <a:miter lim="800000"/>
                <a:headEnd/>
                <a:tailEnd/>
              </a:ln>
            </p:spPr>
            <p:txBody>
              <a:bodyPr>
                <a:prstTxWarp prst="textNoShape">
                  <a:avLst/>
                </a:prstTxWarp>
              </a:bodyPr>
              <a:lstStyle/>
              <a:p>
                <a:endParaRPr lang="en-US">
                  <a:solidFill>
                    <a:srgbClr val="0000FF"/>
                  </a:solidFill>
                </a:endParaRPr>
              </a:p>
            </p:txBody>
          </p:sp>
          <p:sp>
            <p:nvSpPr>
              <p:cNvPr id="101" name="Rectangle 6" descr="Newsprint"/>
              <p:cNvSpPr>
                <a:spLocks noChangeArrowheads="1"/>
              </p:cNvSpPr>
              <p:nvPr/>
            </p:nvSpPr>
            <p:spPr bwMode="auto">
              <a:xfrm>
                <a:off x="3744" y="432"/>
                <a:ext cx="432" cy="5904"/>
              </a:xfrm>
              <a:prstGeom prst="rect">
                <a:avLst/>
              </a:prstGeom>
              <a:grpFill/>
              <a:ln w="9525">
                <a:solidFill>
                  <a:srgbClr val="000000"/>
                </a:solidFill>
                <a:miter lim="800000"/>
                <a:headEnd/>
                <a:tailEnd/>
              </a:ln>
            </p:spPr>
            <p:txBody>
              <a:bodyPr>
                <a:prstTxWarp prst="textNoShape">
                  <a:avLst/>
                </a:prstTxWarp>
              </a:bodyPr>
              <a:lstStyle/>
              <a:p>
                <a:endParaRPr lang="en-US">
                  <a:solidFill>
                    <a:srgbClr val="0000FF"/>
                  </a:solidFill>
                </a:endParaRPr>
              </a:p>
            </p:txBody>
          </p:sp>
          <p:sp>
            <p:nvSpPr>
              <p:cNvPr id="102" name="Rectangle 7" descr="Newsprint"/>
              <p:cNvSpPr>
                <a:spLocks noChangeArrowheads="1"/>
              </p:cNvSpPr>
              <p:nvPr/>
            </p:nvSpPr>
            <p:spPr bwMode="auto">
              <a:xfrm>
                <a:off x="4320" y="432"/>
                <a:ext cx="432" cy="5904"/>
              </a:xfrm>
              <a:prstGeom prst="rect">
                <a:avLst/>
              </a:prstGeom>
              <a:grpFill/>
              <a:ln w="9525">
                <a:solidFill>
                  <a:srgbClr val="000000"/>
                </a:solidFill>
                <a:miter lim="800000"/>
                <a:headEnd/>
                <a:tailEnd/>
              </a:ln>
            </p:spPr>
            <p:txBody>
              <a:bodyPr>
                <a:prstTxWarp prst="textNoShape">
                  <a:avLst/>
                </a:prstTxWarp>
              </a:bodyPr>
              <a:lstStyle/>
              <a:p>
                <a:endParaRPr lang="en-US">
                  <a:solidFill>
                    <a:srgbClr val="0000FF"/>
                  </a:solidFill>
                </a:endParaRPr>
              </a:p>
            </p:txBody>
          </p:sp>
          <p:sp>
            <p:nvSpPr>
              <p:cNvPr id="103" name="Rectangle 8" descr="Newsprint"/>
              <p:cNvSpPr>
                <a:spLocks noChangeArrowheads="1"/>
              </p:cNvSpPr>
              <p:nvPr/>
            </p:nvSpPr>
            <p:spPr bwMode="auto">
              <a:xfrm>
                <a:off x="4896" y="432"/>
                <a:ext cx="432" cy="5904"/>
              </a:xfrm>
              <a:prstGeom prst="rect">
                <a:avLst/>
              </a:prstGeom>
              <a:grpFill/>
              <a:ln w="9525">
                <a:solidFill>
                  <a:srgbClr val="000000"/>
                </a:solidFill>
                <a:miter lim="800000"/>
                <a:headEnd/>
                <a:tailEnd/>
              </a:ln>
            </p:spPr>
            <p:txBody>
              <a:bodyPr>
                <a:prstTxWarp prst="textNoShape">
                  <a:avLst/>
                </a:prstTxWarp>
              </a:bodyPr>
              <a:lstStyle/>
              <a:p>
                <a:endParaRPr lang="en-US">
                  <a:solidFill>
                    <a:srgbClr val="0000FF"/>
                  </a:solidFill>
                </a:endParaRPr>
              </a:p>
            </p:txBody>
          </p:sp>
          <p:sp>
            <p:nvSpPr>
              <p:cNvPr id="104" name="Rectangle 9" descr="Newsprint"/>
              <p:cNvSpPr>
                <a:spLocks noChangeArrowheads="1"/>
              </p:cNvSpPr>
              <p:nvPr/>
            </p:nvSpPr>
            <p:spPr bwMode="auto">
              <a:xfrm>
                <a:off x="5472" y="432"/>
                <a:ext cx="432" cy="5904"/>
              </a:xfrm>
              <a:prstGeom prst="rect">
                <a:avLst/>
              </a:prstGeom>
              <a:grpFill/>
              <a:ln w="9525">
                <a:solidFill>
                  <a:srgbClr val="000000"/>
                </a:solidFill>
                <a:miter lim="800000"/>
                <a:headEnd/>
                <a:tailEnd/>
              </a:ln>
            </p:spPr>
            <p:txBody>
              <a:bodyPr>
                <a:prstTxWarp prst="textNoShape">
                  <a:avLst/>
                </a:prstTxWarp>
              </a:bodyPr>
              <a:lstStyle/>
              <a:p>
                <a:endParaRPr lang="en-US">
                  <a:solidFill>
                    <a:srgbClr val="0000FF"/>
                  </a:solidFill>
                </a:endParaRPr>
              </a:p>
            </p:txBody>
          </p:sp>
          <p:sp>
            <p:nvSpPr>
              <p:cNvPr id="105" name="Rectangle 10" descr="Newsprint"/>
              <p:cNvSpPr>
                <a:spLocks noChangeArrowheads="1"/>
              </p:cNvSpPr>
              <p:nvPr/>
            </p:nvSpPr>
            <p:spPr bwMode="auto">
              <a:xfrm>
                <a:off x="6624" y="432"/>
                <a:ext cx="432" cy="5904"/>
              </a:xfrm>
              <a:prstGeom prst="rect">
                <a:avLst/>
              </a:prstGeom>
              <a:grpFill/>
              <a:ln w="9525">
                <a:solidFill>
                  <a:srgbClr val="000000"/>
                </a:solidFill>
                <a:miter lim="800000"/>
                <a:headEnd/>
                <a:tailEnd/>
              </a:ln>
            </p:spPr>
            <p:txBody>
              <a:bodyPr>
                <a:prstTxWarp prst="textNoShape">
                  <a:avLst/>
                </a:prstTxWarp>
              </a:bodyPr>
              <a:lstStyle/>
              <a:p>
                <a:endParaRPr lang="en-US">
                  <a:solidFill>
                    <a:srgbClr val="0000FF"/>
                  </a:solidFill>
                </a:endParaRPr>
              </a:p>
            </p:txBody>
          </p:sp>
          <p:sp>
            <p:nvSpPr>
              <p:cNvPr id="106" name="Rectangle 11" descr="Newsprint"/>
              <p:cNvSpPr>
                <a:spLocks noChangeArrowheads="1"/>
              </p:cNvSpPr>
              <p:nvPr/>
            </p:nvSpPr>
            <p:spPr bwMode="auto">
              <a:xfrm>
                <a:off x="7200" y="432"/>
                <a:ext cx="432" cy="5904"/>
              </a:xfrm>
              <a:prstGeom prst="rect">
                <a:avLst/>
              </a:prstGeom>
              <a:grpFill/>
              <a:ln w="9525">
                <a:solidFill>
                  <a:srgbClr val="000000"/>
                </a:solidFill>
                <a:miter lim="800000"/>
                <a:headEnd/>
                <a:tailEnd/>
              </a:ln>
            </p:spPr>
            <p:txBody>
              <a:bodyPr>
                <a:prstTxWarp prst="textNoShape">
                  <a:avLst/>
                </a:prstTxWarp>
              </a:bodyPr>
              <a:lstStyle/>
              <a:p>
                <a:endParaRPr lang="en-US">
                  <a:solidFill>
                    <a:srgbClr val="0000FF"/>
                  </a:solidFill>
                </a:endParaRPr>
              </a:p>
            </p:txBody>
          </p:sp>
          <p:sp>
            <p:nvSpPr>
              <p:cNvPr id="107" name="Rectangle 12" descr="Newsprint"/>
              <p:cNvSpPr>
                <a:spLocks noChangeArrowheads="1"/>
              </p:cNvSpPr>
              <p:nvPr/>
            </p:nvSpPr>
            <p:spPr bwMode="auto">
              <a:xfrm>
                <a:off x="7776" y="432"/>
                <a:ext cx="432" cy="5904"/>
              </a:xfrm>
              <a:prstGeom prst="rect">
                <a:avLst/>
              </a:prstGeom>
              <a:grpFill/>
              <a:ln w="9525">
                <a:solidFill>
                  <a:srgbClr val="000000"/>
                </a:solidFill>
                <a:miter lim="800000"/>
                <a:headEnd/>
                <a:tailEnd/>
              </a:ln>
            </p:spPr>
            <p:txBody>
              <a:bodyPr>
                <a:prstTxWarp prst="textNoShape">
                  <a:avLst/>
                </a:prstTxWarp>
              </a:bodyPr>
              <a:lstStyle/>
              <a:p>
                <a:endParaRPr lang="en-US">
                  <a:solidFill>
                    <a:srgbClr val="0000FF"/>
                  </a:solidFill>
                </a:endParaRPr>
              </a:p>
            </p:txBody>
          </p:sp>
          <p:sp>
            <p:nvSpPr>
              <p:cNvPr id="108" name="Rectangle 13" descr="Newsprint"/>
              <p:cNvSpPr>
                <a:spLocks noChangeArrowheads="1"/>
              </p:cNvSpPr>
              <p:nvPr/>
            </p:nvSpPr>
            <p:spPr bwMode="auto">
              <a:xfrm>
                <a:off x="8352" y="432"/>
                <a:ext cx="432" cy="5904"/>
              </a:xfrm>
              <a:prstGeom prst="rect">
                <a:avLst/>
              </a:prstGeom>
              <a:grpFill/>
              <a:ln w="9525">
                <a:solidFill>
                  <a:srgbClr val="000000"/>
                </a:solidFill>
                <a:miter lim="800000"/>
                <a:headEnd/>
                <a:tailEnd/>
              </a:ln>
            </p:spPr>
            <p:txBody>
              <a:bodyPr>
                <a:prstTxWarp prst="textNoShape">
                  <a:avLst/>
                </a:prstTxWarp>
              </a:bodyPr>
              <a:lstStyle/>
              <a:p>
                <a:endParaRPr lang="en-US">
                  <a:solidFill>
                    <a:srgbClr val="0000FF"/>
                  </a:solidFill>
                </a:endParaRPr>
              </a:p>
            </p:txBody>
          </p:sp>
          <p:sp>
            <p:nvSpPr>
              <p:cNvPr id="109" name="Rectangle 14" descr="Newsprint"/>
              <p:cNvSpPr>
                <a:spLocks noChangeArrowheads="1"/>
              </p:cNvSpPr>
              <p:nvPr/>
            </p:nvSpPr>
            <p:spPr bwMode="auto">
              <a:xfrm>
                <a:off x="6048" y="432"/>
                <a:ext cx="432" cy="5904"/>
              </a:xfrm>
              <a:prstGeom prst="rect">
                <a:avLst/>
              </a:prstGeom>
              <a:grpFill/>
              <a:ln w="9525">
                <a:solidFill>
                  <a:srgbClr val="000000"/>
                </a:solidFill>
                <a:miter lim="800000"/>
                <a:headEnd/>
                <a:tailEnd/>
              </a:ln>
            </p:spPr>
            <p:txBody>
              <a:bodyPr>
                <a:prstTxWarp prst="textNoShape">
                  <a:avLst/>
                </a:prstTxWarp>
              </a:bodyPr>
              <a:lstStyle/>
              <a:p>
                <a:endParaRPr lang="en-US">
                  <a:solidFill>
                    <a:srgbClr val="0000FF"/>
                  </a:solidFill>
                </a:endParaRPr>
              </a:p>
            </p:txBody>
          </p:sp>
        </p:grpSp>
        <p:grpSp>
          <p:nvGrpSpPr>
            <p:cNvPr id="8" name="Group 15"/>
            <p:cNvGrpSpPr>
              <a:grpSpLocks/>
            </p:cNvGrpSpPr>
            <p:nvPr/>
          </p:nvGrpSpPr>
          <p:grpSpPr bwMode="auto">
            <a:xfrm>
              <a:off x="6751913" y="3729267"/>
              <a:ext cx="277388" cy="426173"/>
              <a:chOff x="3177" y="6336"/>
              <a:chExt cx="999" cy="1440"/>
            </a:xfrm>
          </p:grpSpPr>
          <p:grpSp>
            <p:nvGrpSpPr>
              <p:cNvPr id="94" name="Group 16"/>
              <p:cNvGrpSpPr>
                <a:grpSpLocks/>
              </p:cNvGrpSpPr>
              <p:nvPr/>
            </p:nvGrpSpPr>
            <p:grpSpPr bwMode="auto">
              <a:xfrm>
                <a:off x="3177" y="6336"/>
                <a:ext cx="432" cy="1440"/>
                <a:chOff x="3177" y="6336"/>
                <a:chExt cx="432" cy="1440"/>
              </a:xfrm>
            </p:grpSpPr>
            <p:sp>
              <p:nvSpPr>
                <p:cNvPr id="98" name="Line 17"/>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99" name="AutoShape 18"/>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nvGrpSpPr>
              <p:cNvPr id="95" name="Group 19"/>
              <p:cNvGrpSpPr>
                <a:grpSpLocks/>
              </p:cNvGrpSpPr>
              <p:nvPr/>
            </p:nvGrpSpPr>
            <p:grpSpPr bwMode="auto">
              <a:xfrm>
                <a:off x="3744" y="6336"/>
                <a:ext cx="432" cy="1440"/>
                <a:chOff x="3177" y="6336"/>
                <a:chExt cx="432" cy="1440"/>
              </a:xfrm>
            </p:grpSpPr>
            <p:sp>
              <p:nvSpPr>
                <p:cNvPr id="96" name="Line 20"/>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97" name="AutoShape 21"/>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grpSp>
          <p:nvGrpSpPr>
            <p:cNvPr id="9" name="Group 22"/>
            <p:cNvGrpSpPr>
              <a:grpSpLocks/>
            </p:cNvGrpSpPr>
            <p:nvPr/>
          </p:nvGrpSpPr>
          <p:grpSpPr bwMode="auto">
            <a:xfrm>
              <a:off x="6751913" y="3729267"/>
              <a:ext cx="120201" cy="426173"/>
              <a:chOff x="3177" y="6336"/>
              <a:chExt cx="432" cy="1440"/>
            </a:xfrm>
          </p:grpSpPr>
          <p:sp>
            <p:nvSpPr>
              <p:cNvPr id="92" name="Line 23"/>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93" name="AutoShape 24"/>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nvGrpSpPr>
            <p:cNvPr id="10" name="Group 25"/>
            <p:cNvGrpSpPr>
              <a:grpSpLocks/>
            </p:cNvGrpSpPr>
            <p:nvPr/>
          </p:nvGrpSpPr>
          <p:grpSpPr bwMode="auto">
            <a:xfrm>
              <a:off x="7072064" y="3729267"/>
              <a:ext cx="277388" cy="426173"/>
              <a:chOff x="3177" y="6336"/>
              <a:chExt cx="999" cy="1440"/>
            </a:xfrm>
          </p:grpSpPr>
          <p:grpSp>
            <p:nvGrpSpPr>
              <p:cNvPr id="86" name="Group 26"/>
              <p:cNvGrpSpPr>
                <a:grpSpLocks/>
              </p:cNvGrpSpPr>
              <p:nvPr/>
            </p:nvGrpSpPr>
            <p:grpSpPr bwMode="auto">
              <a:xfrm>
                <a:off x="3177" y="6336"/>
                <a:ext cx="432" cy="1440"/>
                <a:chOff x="3177" y="6336"/>
                <a:chExt cx="432" cy="1440"/>
              </a:xfrm>
            </p:grpSpPr>
            <p:sp>
              <p:nvSpPr>
                <p:cNvPr id="90" name="Line 27"/>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91" name="AutoShape 28"/>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nvGrpSpPr>
              <p:cNvPr id="87" name="Group 29"/>
              <p:cNvGrpSpPr>
                <a:grpSpLocks/>
              </p:cNvGrpSpPr>
              <p:nvPr/>
            </p:nvGrpSpPr>
            <p:grpSpPr bwMode="auto">
              <a:xfrm>
                <a:off x="3744" y="6336"/>
                <a:ext cx="432" cy="1440"/>
                <a:chOff x="3177" y="6336"/>
                <a:chExt cx="432" cy="1440"/>
              </a:xfrm>
            </p:grpSpPr>
            <p:sp>
              <p:nvSpPr>
                <p:cNvPr id="88" name="Line 30"/>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89" name="AutoShape 31"/>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grpSp>
          <p:nvGrpSpPr>
            <p:cNvPr id="11" name="Group 32"/>
            <p:cNvGrpSpPr>
              <a:grpSpLocks/>
            </p:cNvGrpSpPr>
            <p:nvPr/>
          </p:nvGrpSpPr>
          <p:grpSpPr bwMode="auto">
            <a:xfrm>
              <a:off x="7072064" y="3729267"/>
              <a:ext cx="120201" cy="426173"/>
              <a:chOff x="3177" y="6336"/>
              <a:chExt cx="432" cy="1440"/>
            </a:xfrm>
          </p:grpSpPr>
          <p:sp>
            <p:nvSpPr>
              <p:cNvPr id="84" name="Line 33"/>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85" name="AutoShape 34"/>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nvGrpSpPr>
            <p:cNvPr id="12" name="Group 35"/>
            <p:cNvGrpSpPr>
              <a:grpSpLocks/>
            </p:cNvGrpSpPr>
            <p:nvPr/>
          </p:nvGrpSpPr>
          <p:grpSpPr bwMode="auto">
            <a:xfrm>
              <a:off x="7392216" y="3729267"/>
              <a:ext cx="277388" cy="426173"/>
              <a:chOff x="3177" y="6336"/>
              <a:chExt cx="999" cy="1440"/>
            </a:xfrm>
          </p:grpSpPr>
          <p:grpSp>
            <p:nvGrpSpPr>
              <p:cNvPr id="78" name="Group 36"/>
              <p:cNvGrpSpPr>
                <a:grpSpLocks/>
              </p:cNvGrpSpPr>
              <p:nvPr/>
            </p:nvGrpSpPr>
            <p:grpSpPr bwMode="auto">
              <a:xfrm>
                <a:off x="3177" y="6336"/>
                <a:ext cx="432" cy="1440"/>
                <a:chOff x="3177" y="6336"/>
                <a:chExt cx="432" cy="1440"/>
              </a:xfrm>
            </p:grpSpPr>
            <p:sp>
              <p:nvSpPr>
                <p:cNvPr id="82" name="Line 37"/>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83" name="AutoShape 38"/>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nvGrpSpPr>
              <p:cNvPr id="79" name="Group 39"/>
              <p:cNvGrpSpPr>
                <a:grpSpLocks/>
              </p:cNvGrpSpPr>
              <p:nvPr/>
            </p:nvGrpSpPr>
            <p:grpSpPr bwMode="auto">
              <a:xfrm>
                <a:off x="3744" y="6336"/>
                <a:ext cx="432" cy="1440"/>
                <a:chOff x="3177" y="6336"/>
                <a:chExt cx="432" cy="1440"/>
              </a:xfrm>
            </p:grpSpPr>
            <p:sp>
              <p:nvSpPr>
                <p:cNvPr id="80" name="Line 40"/>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81" name="AutoShape 41"/>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grpSp>
          <p:nvGrpSpPr>
            <p:cNvPr id="13" name="Group 42"/>
            <p:cNvGrpSpPr>
              <a:grpSpLocks/>
            </p:cNvGrpSpPr>
            <p:nvPr/>
          </p:nvGrpSpPr>
          <p:grpSpPr bwMode="auto">
            <a:xfrm>
              <a:off x="7392216" y="3729267"/>
              <a:ext cx="119046" cy="426173"/>
              <a:chOff x="3177" y="6336"/>
              <a:chExt cx="432" cy="1440"/>
            </a:xfrm>
          </p:grpSpPr>
          <p:sp>
            <p:nvSpPr>
              <p:cNvPr id="76" name="Line 43"/>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77" name="AutoShape 44"/>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nvGrpSpPr>
            <p:cNvPr id="14" name="Group 45"/>
            <p:cNvGrpSpPr>
              <a:grpSpLocks/>
            </p:cNvGrpSpPr>
            <p:nvPr/>
          </p:nvGrpSpPr>
          <p:grpSpPr bwMode="auto">
            <a:xfrm>
              <a:off x="7711212" y="3729267"/>
              <a:ext cx="277388" cy="426173"/>
              <a:chOff x="3177" y="6336"/>
              <a:chExt cx="999" cy="1440"/>
            </a:xfrm>
          </p:grpSpPr>
          <p:grpSp>
            <p:nvGrpSpPr>
              <p:cNvPr id="70" name="Group 46"/>
              <p:cNvGrpSpPr>
                <a:grpSpLocks/>
              </p:cNvGrpSpPr>
              <p:nvPr/>
            </p:nvGrpSpPr>
            <p:grpSpPr bwMode="auto">
              <a:xfrm>
                <a:off x="3177" y="6336"/>
                <a:ext cx="432" cy="1440"/>
                <a:chOff x="3177" y="6336"/>
                <a:chExt cx="432" cy="1440"/>
              </a:xfrm>
            </p:grpSpPr>
            <p:sp>
              <p:nvSpPr>
                <p:cNvPr id="74" name="Line 47"/>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75" name="AutoShape 48"/>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nvGrpSpPr>
              <p:cNvPr id="71" name="Group 49"/>
              <p:cNvGrpSpPr>
                <a:grpSpLocks/>
              </p:cNvGrpSpPr>
              <p:nvPr/>
            </p:nvGrpSpPr>
            <p:grpSpPr bwMode="auto">
              <a:xfrm>
                <a:off x="3744" y="6336"/>
                <a:ext cx="432" cy="1440"/>
                <a:chOff x="3177" y="6336"/>
                <a:chExt cx="432" cy="1440"/>
              </a:xfrm>
            </p:grpSpPr>
            <p:sp>
              <p:nvSpPr>
                <p:cNvPr id="72" name="Line 50"/>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73" name="AutoShape 51"/>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grpSp>
          <p:nvGrpSpPr>
            <p:cNvPr id="15" name="Group 52"/>
            <p:cNvGrpSpPr>
              <a:grpSpLocks/>
            </p:cNvGrpSpPr>
            <p:nvPr/>
          </p:nvGrpSpPr>
          <p:grpSpPr bwMode="auto">
            <a:xfrm>
              <a:off x="7711212" y="3729267"/>
              <a:ext cx="120201" cy="426173"/>
              <a:chOff x="3177" y="6336"/>
              <a:chExt cx="432" cy="1440"/>
            </a:xfrm>
          </p:grpSpPr>
          <p:sp>
            <p:nvSpPr>
              <p:cNvPr id="68" name="Line 53"/>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69" name="AutoShape 54"/>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nvGrpSpPr>
            <p:cNvPr id="16" name="Group 55"/>
            <p:cNvGrpSpPr>
              <a:grpSpLocks/>
            </p:cNvGrpSpPr>
            <p:nvPr/>
          </p:nvGrpSpPr>
          <p:grpSpPr bwMode="auto">
            <a:xfrm>
              <a:off x="8031363" y="3729267"/>
              <a:ext cx="277388" cy="426173"/>
              <a:chOff x="3177" y="6336"/>
              <a:chExt cx="999" cy="1440"/>
            </a:xfrm>
          </p:grpSpPr>
          <p:grpSp>
            <p:nvGrpSpPr>
              <p:cNvPr id="62" name="Group 56"/>
              <p:cNvGrpSpPr>
                <a:grpSpLocks/>
              </p:cNvGrpSpPr>
              <p:nvPr/>
            </p:nvGrpSpPr>
            <p:grpSpPr bwMode="auto">
              <a:xfrm>
                <a:off x="3177" y="6336"/>
                <a:ext cx="432" cy="1440"/>
                <a:chOff x="3177" y="6336"/>
                <a:chExt cx="432" cy="1440"/>
              </a:xfrm>
            </p:grpSpPr>
            <p:sp>
              <p:nvSpPr>
                <p:cNvPr id="66" name="Line 57"/>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67" name="AutoShape 58"/>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nvGrpSpPr>
              <p:cNvPr id="63" name="Group 59"/>
              <p:cNvGrpSpPr>
                <a:grpSpLocks/>
              </p:cNvGrpSpPr>
              <p:nvPr/>
            </p:nvGrpSpPr>
            <p:grpSpPr bwMode="auto">
              <a:xfrm>
                <a:off x="3744" y="6336"/>
                <a:ext cx="432" cy="1440"/>
                <a:chOff x="3177" y="6336"/>
                <a:chExt cx="432" cy="1440"/>
              </a:xfrm>
            </p:grpSpPr>
            <p:sp>
              <p:nvSpPr>
                <p:cNvPr id="64" name="Line 60"/>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65" name="AutoShape 61"/>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grpSp>
          <p:nvGrpSpPr>
            <p:cNvPr id="17" name="Group 62"/>
            <p:cNvGrpSpPr>
              <a:grpSpLocks/>
            </p:cNvGrpSpPr>
            <p:nvPr/>
          </p:nvGrpSpPr>
          <p:grpSpPr bwMode="auto">
            <a:xfrm>
              <a:off x="8031363" y="3729267"/>
              <a:ext cx="120201" cy="426173"/>
              <a:chOff x="3177" y="6336"/>
              <a:chExt cx="432" cy="1440"/>
            </a:xfrm>
          </p:grpSpPr>
          <p:sp>
            <p:nvSpPr>
              <p:cNvPr id="60" name="Line 63"/>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61" name="AutoShape 64"/>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nvGrpSpPr>
            <p:cNvPr id="18" name="Group 65"/>
            <p:cNvGrpSpPr>
              <a:grpSpLocks/>
            </p:cNvGrpSpPr>
            <p:nvPr/>
          </p:nvGrpSpPr>
          <p:grpSpPr bwMode="auto">
            <a:xfrm>
              <a:off x="6629400" y="2066868"/>
              <a:ext cx="1759100" cy="1619023"/>
              <a:chOff x="2592" y="720"/>
              <a:chExt cx="6336" cy="5472"/>
            </a:xfrm>
          </p:grpSpPr>
          <p:sp>
            <p:nvSpPr>
              <p:cNvPr id="50" name="Rectangle 66"/>
              <p:cNvSpPr>
                <a:spLocks noChangeArrowheads="1"/>
              </p:cNvSpPr>
              <p:nvPr/>
            </p:nvSpPr>
            <p:spPr bwMode="auto">
              <a:xfrm rot="5400000">
                <a:off x="5616" y="2880"/>
                <a:ext cx="288" cy="6336"/>
              </a:xfrm>
              <a:prstGeom prst="rect">
                <a:avLst/>
              </a:prstGeom>
              <a:solidFill>
                <a:srgbClr val="C0C0C0"/>
              </a:solidFill>
              <a:ln w="9525">
                <a:solidFill>
                  <a:srgbClr val="000000"/>
                </a:solidFill>
                <a:miter lim="800000"/>
                <a:headEnd/>
                <a:tailEnd/>
              </a:ln>
            </p:spPr>
            <p:txBody>
              <a:bodyPr>
                <a:prstTxWarp prst="textNoShape">
                  <a:avLst/>
                </a:prstTxWarp>
              </a:bodyPr>
              <a:lstStyle/>
              <a:p>
                <a:endParaRPr lang="en-US">
                  <a:solidFill>
                    <a:srgbClr val="0000FF"/>
                  </a:solidFill>
                </a:endParaRPr>
              </a:p>
            </p:txBody>
          </p:sp>
          <p:sp>
            <p:nvSpPr>
              <p:cNvPr id="51" name="Rectangle 67"/>
              <p:cNvSpPr>
                <a:spLocks noChangeArrowheads="1"/>
              </p:cNvSpPr>
              <p:nvPr/>
            </p:nvSpPr>
            <p:spPr bwMode="auto">
              <a:xfrm rot="5400000">
                <a:off x="5616" y="2304"/>
                <a:ext cx="288" cy="6336"/>
              </a:xfrm>
              <a:prstGeom prst="rect">
                <a:avLst/>
              </a:prstGeom>
              <a:solidFill>
                <a:srgbClr val="C0C0C0"/>
              </a:solidFill>
              <a:ln w="9525">
                <a:solidFill>
                  <a:srgbClr val="000000"/>
                </a:solidFill>
                <a:miter lim="800000"/>
                <a:headEnd/>
                <a:tailEnd/>
              </a:ln>
            </p:spPr>
            <p:txBody>
              <a:bodyPr>
                <a:prstTxWarp prst="textNoShape">
                  <a:avLst/>
                </a:prstTxWarp>
              </a:bodyPr>
              <a:lstStyle/>
              <a:p>
                <a:endParaRPr lang="en-US">
                  <a:solidFill>
                    <a:srgbClr val="0000FF"/>
                  </a:solidFill>
                </a:endParaRPr>
              </a:p>
            </p:txBody>
          </p:sp>
          <p:sp>
            <p:nvSpPr>
              <p:cNvPr id="52" name="Rectangle 68"/>
              <p:cNvSpPr>
                <a:spLocks noChangeArrowheads="1"/>
              </p:cNvSpPr>
              <p:nvPr/>
            </p:nvSpPr>
            <p:spPr bwMode="auto">
              <a:xfrm rot="5400000">
                <a:off x="5616" y="1728"/>
                <a:ext cx="288" cy="6336"/>
              </a:xfrm>
              <a:prstGeom prst="rect">
                <a:avLst/>
              </a:prstGeom>
              <a:solidFill>
                <a:srgbClr val="C0C0C0"/>
              </a:solidFill>
              <a:ln w="9525">
                <a:solidFill>
                  <a:srgbClr val="000000"/>
                </a:solidFill>
                <a:miter lim="800000"/>
                <a:headEnd/>
                <a:tailEnd/>
              </a:ln>
            </p:spPr>
            <p:txBody>
              <a:bodyPr>
                <a:prstTxWarp prst="textNoShape">
                  <a:avLst/>
                </a:prstTxWarp>
              </a:bodyPr>
              <a:lstStyle/>
              <a:p>
                <a:endParaRPr lang="en-US">
                  <a:solidFill>
                    <a:srgbClr val="0000FF"/>
                  </a:solidFill>
                </a:endParaRPr>
              </a:p>
            </p:txBody>
          </p:sp>
          <p:sp>
            <p:nvSpPr>
              <p:cNvPr id="53" name="Rectangle 69"/>
              <p:cNvSpPr>
                <a:spLocks noChangeArrowheads="1"/>
              </p:cNvSpPr>
              <p:nvPr/>
            </p:nvSpPr>
            <p:spPr bwMode="auto">
              <a:xfrm rot="5400000">
                <a:off x="5616" y="1152"/>
                <a:ext cx="288" cy="6336"/>
              </a:xfrm>
              <a:prstGeom prst="rect">
                <a:avLst/>
              </a:prstGeom>
              <a:solidFill>
                <a:srgbClr val="C0C0C0"/>
              </a:solidFill>
              <a:ln w="9525">
                <a:solidFill>
                  <a:srgbClr val="000000"/>
                </a:solidFill>
                <a:miter lim="800000"/>
                <a:headEnd/>
                <a:tailEnd/>
              </a:ln>
            </p:spPr>
            <p:txBody>
              <a:bodyPr>
                <a:prstTxWarp prst="textNoShape">
                  <a:avLst/>
                </a:prstTxWarp>
              </a:bodyPr>
              <a:lstStyle/>
              <a:p>
                <a:endParaRPr lang="en-US">
                  <a:solidFill>
                    <a:srgbClr val="0000FF"/>
                  </a:solidFill>
                </a:endParaRPr>
              </a:p>
            </p:txBody>
          </p:sp>
          <p:sp>
            <p:nvSpPr>
              <p:cNvPr id="54" name="Rectangle 70"/>
              <p:cNvSpPr>
                <a:spLocks noChangeArrowheads="1"/>
              </p:cNvSpPr>
              <p:nvPr/>
            </p:nvSpPr>
            <p:spPr bwMode="auto">
              <a:xfrm rot="5400000">
                <a:off x="5616" y="576"/>
                <a:ext cx="288" cy="6336"/>
              </a:xfrm>
              <a:prstGeom prst="rect">
                <a:avLst/>
              </a:prstGeom>
              <a:solidFill>
                <a:srgbClr val="C0C0C0"/>
              </a:solidFill>
              <a:ln w="9525">
                <a:solidFill>
                  <a:srgbClr val="000000"/>
                </a:solidFill>
                <a:miter lim="800000"/>
                <a:headEnd/>
                <a:tailEnd/>
              </a:ln>
            </p:spPr>
            <p:txBody>
              <a:bodyPr>
                <a:prstTxWarp prst="textNoShape">
                  <a:avLst/>
                </a:prstTxWarp>
              </a:bodyPr>
              <a:lstStyle/>
              <a:p>
                <a:endParaRPr lang="en-US">
                  <a:solidFill>
                    <a:srgbClr val="0000FF"/>
                  </a:solidFill>
                </a:endParaRPr>
              </a:p>
            </p:txBody>
          </p:sp>
          <p:sp>
            <p:nvSpPr>
              <p:cNvPr id="55" name="Rectangle 71"/>
              <p:cNvSpPr>
                <a:spLocks noChangeArrowheads="1"/>
              </p:cNvSpPr>
              <p:nvPr/>
            </p:nvSpPr>
            <p:spPr bwMode="auto">
              <a:xfrm rot="5400000">
                <a:off x="5616" y="0"/>
                <a:ext cx="288" cy="6336"/>
              </a:xfrm>
              <a:prstGeom prst="rect">
                <a:avLst/>
              </a:prstGeom>
              <a:solidFill>
                <a:srgbClr val="C0C0C0"/>
              </a:solidFill>
              <a:ln w="9525">
                <a:solidFill>
                  <a:srgbClr val="000000"/>
                </a:solidFill>
                <a:miter lim="800000"/>
                <a:headEnd/>
                <a:tailEnd/>
              </a:ln>
            </p:spPr>
            <p:txBody>
              <a:bodyPr>
                <a:prstTxWarp prst="textNoShape">
                  <a:avLst/>
                </a:prstTxWarp>
              </a:bodyPr>
              <a:lstStyle/>
              <a:p>
                <a:endParaRPr lang="en-US">
                  <a:solidFill>
                    <a:srgbClr val="0000FF"/>
                  </a:solidFill>
                </a:endParaRPr>
              </a:p>
            </p:txBody>
          </p:sp>
          <p:sp>
            <p:nvSpPr>
              <p:cNvPr id="56" name="Rectangle 72"/>
              <p:cNvSpPr>
                <a:spLocks noChangeArrowheads="1"/>
              </p:cNvSpPr>
              <p:nvPr/>
            </p:nvSpPr>
            <p:spPr bwMode="auto">
              <a:xfrm rot="5400000">
                <a:off x="5616" y="-576"/>
                <a:ext cx="288" cy="6336"/>
              </a:xfrm>
              <a:prstGeom prst="rect">
                <a:avLst/>
              </a:prstGeom>
              <a:solidFill>
                <a:srgbClr val="C0C0C0"/>
              </a:solidFill>
              <a:ln w="9525">
                <a:solidFill>
                  <a:srgbClr val="000000"/>
                </a:solidFill>
                <a:miter lim="800000"/>
                <a:headEnd/>
                <a:tailEnd/>
              </a:ln>
            </p:spPr>
            <p:txBody>
              <a:bodyPr>
                <a:prstTxWarp prst="textNoShape">
                  <a:avLst/>
                </a:prstTxWarp>
              </a:bodyPr>
              <a:lstStyle/>
              <a:p>
                <a:endParaRPr lang="en-US">
                  <a:solidFill>
                    <a:srgbClr val="0000FF"/>
                  </a:solidFill>
                </a:endParaRPr>
              </a:p>
            </p:txBody>
          </p:sp>
          <p:sp>
            <p:nvSpPr>
              <p:cNvPr id="57" name="Rectangle 73"/>
              <p:cNvSpPr>
                <a:spLocks noChangeArrowheads="1"/>
              </p:cNvSpPr>
              <p:nvPr/>
            </p:nvSpPr>
            <p:spPr bwMode="auto">
              <a:xfrm rot="5400000">
                <a:off x="5616" y="-1152"/>
                <a:ext cx="288" cy="6336"/>
              </a:xfrm>
              <a:prstGeom prst="rect">
                <a:avLst/>
              </a:prstGeom>
              <a:solidFill>
                <a:srgbClr val="C0C0C0"/>
              </a:solidFill>
              <a:ln w="9525">
                <a:solidFill>
                  <a:srgbClr val="000000"/>
                </a:solidFill>
                <a:miter lim="800000"/>
                <a:headEnd/>
                <a:tailEnd/>
              </a:ln>
            </p:spPr>
            <p:txBody>
              <a:bodyPr>
                <a:prstTxWarp prst="textNoShape">
                  <a:avLst/>
                </a:prstTxWarp>
              </a:bodyPr>
              <a:lstStyle/>
              <a:p>
                <a:endParaRPr lang="en-US">
                  <a:solidFill>
                    <a:srgbClr val="0000FF"/>
                  </a:solidFill>
                </a:endParaRPr>
              </a:p>
            </p:txBody>
          </p:sp>
          <p:sp>
            <p:nvSpPr>
              <p:cNvPr id="58" name="Rectangle 74"/>
              <p:cNvSpPr>
                <a:spLocks noChangeArrowheads="1"/>
              </p:cNvSpPr>
              <p:nvPr/>
            </p:nvSpPr>
            <p:spPr bwMode="auto">
              <a:xfrm rot="5400000">
                <a:off x="5616" y="-1728"/>
                <a:ext cx="288" cy="6336"/>
              </a:xfrm>
              <a:prstGeom prst="rect">
                <a:avLst/>
              </a:prstGeom>
              <a:solidFill>
                <a:srgbClr val="C0C0C0"/>
              </a:solidFill>
              <a:ln w="9525">
                <a:solidFill>
                  <a:srgbClr val="000000"/>
                </a:solidFill>
                <a:miter lim="800000"/>
                <a:headEnd/>
                <a:tailEnd/>
              </a:ln>
            </p:spPr>
            <p:txBody>
              <a:bodyPr>
                <a:prstTxWarp prst="textNoShape">
                  <a:avLst/>
                </a:prstTxWarp>
              </a:bodyPr>
              <a:lstStyle/>
              <a:p>
                <a:endParaRPr lang="en-US">
                  <a:solidFill>
                    <a:srgbClr val="0000FF"/>
                  </a:solidFill>
                </a:endParaRPr>
              </a:p>
            </p:txBody>
          </p:sp>
          <p:sp>
            <p:nvSpPr>
              <p:cNvPr id="59" name="Rectangle 75"/>
              <p:cNvSpPr>
                <a:spLocks noChangeArrowheads="1"/>
              </p:cNvSpPr>
              <p:nvPr/>
            </p:nvSpPr>
            <p:spPr bwMode="auto">
              <a:xfrm rot="5400000">
                <a:off x="5616" y="-2304"/>
                <a:ext cx="288" cy="6336"/>
              </a:xfrm>
              <a:prstGeom prst="rect">
                <a:avLst/>
              </a:prstGeom>
              <a:solidFill>
                <a:srgbClr val="C0C0C0"/>
              </a:solidFill>
              <a:ln w="9525">
                <a:solidFill>
                  <a:srgbClr val="000000"/>
                </a:solidFill>
                <a:miter lim="800000"/>
                <a:headEnd/>
                <a:tailEnd/>
              </a:ln>
            </p:spPr>
            <p:txBody>
              <a:bodyPr>
                <a:prstTxWarp prst="textNoShape">
                  <a:avLst/>
                </a:prstTxWarp>
              </a:bodyPr>
              <a:lstStyle/>
              <a:p>
                <a:endParaRPr lang="en-US">
                  <a:solidFill>
                    <a:srgbClr val="0000FF"/>
                  </a:solidFill>
                </a:endParaRPr>
              </a:p>
            </p:txBody>
          </p:sp>
        </p:grpSp>
        <p:grpSp>
          <p:nvGrpSpPr>
            <p:cNvPr id="19" name="Group 76"/>
            <p:cNvGrpSpPr>
              <a:grpSpLocks/>
            </p:cNvGrpSpPr>
            <p:nvPr/>
          </p:nvGrpSpPr>
          <p:grpSpPr bwMode="auto">
            <a:xfrm rot="16200000">
              <a:off x="8524470" y="1904872"/>
              <a:ext cx="127960" cy="399900"/>
              <a:chOff x="3177" y="6336"/>
              <a:chExt cx="432" cy="1440"/>
            </a:xfrm>
          </p:grpSpPr>
          <p:sp>
            <p:nvSpPr>
              <p:cNvPr id="48" name="Line 77"/>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49" name="AutoShape 78"/>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nvGrpSpPr>
            <p:cNvPr id="20" name="Group 79"/>
            <p:cNvGrpSpPr>
              <a:grpSpLocks/>
            </p:cNvGrpSpPr>
            <p:nvPr/>
          </p:nvGrpSpPr>
          <p:grpSpPr bwMode="auto">
            <a:xfrm rot="16200000">
              <a:off x="8524470" y="2077293"/>
              <a:ext cx="127960" cy="399900"/>
              <a:chOff x="3177" y="6336"/>
              <a:chExt cx="432" cy="1440"/>
            </a:xfrm>
          </p:grpSpPr>
          <p:sp>
            <p:nvSpPr>
              <p:cNvPr id="46" name="Line 80"/>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47" name="AutoShape 81"/>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nvGrpSpPr>
            <p:cNvPr id="21" name="Group 82"/>
            <p:cNvGrpSpPr>
              <a:grpSpLocks/>
            </p:cNvGrpSpPr>
            <p:nvPr/>
          </p:nvGrpSpPr>
          <p:grpSpPr bwMode="auto">
            <a:xfrm rot="16200000">
              <a:off x="8524470" y="2250799"/>
              <a:ext cx="127960" cy="399900"/>
              <a:chOff x="3177" y="6336"/>
              <a:chExt cx="432" cy="1440"/>
            </a:xfrm>
          </p:grpSpPr>
          <p:sp>
            <p:nvSpPr>
              <p:cNvPr id="44" name="Line 83"/>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45" name="AutoShape 84"/>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nvGrpSpPr>
            <p:cNvPr id="22" name="Group 85"/>
            <p:cNvGrpSpPr>
              <a:grpSpLocks/>
            </p:cNvGrpSpPr>
            <p:nvPr/>
          </p:nvGrpSpPr>
          <p:grpSpPr bwMode="auto">
            <a:xfrm rot="16200000">
              <a:off x="8524470" y="2423220"/>
              <a:ext cx="127960" cy="399900"/>
              <a:chOff x="3177" y="6336"/>
              <a:chExt cx="432" cy="1440"/>
            </a:xfrm>
          </p:grpSpPr>
          <p:sp>
            <p:nvSpPr>
              <p:cNvPr id="42" name="Line 86"/>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43" name="AutoShape 87"/>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nvGrpSpPr>
            <p:cNvPr id="23" name="Group 88"/>
            <p:cNvGrpSpPr>
              <a:grpSpLocks/>
            </p:cNvGrpSpPr>
            <p:nvPr/>
          </p:nvGrpSpPr>
          <p:grpSpPr bwMode="auto">
            <a:xfrm rot="16200000">
              <a:off x="8524470" y="2593472"/>
              <a:ext cx="127960" cy="399900"/>
              <a:chOff x="3177" y="6336"/>
              <a:chExt cx="432" cy="1440"/>
            </a:xfrm>
          </p:grpSpPr>
          <p:sp>
            <p:nvSpPr>
              <p:cNvPr id="40" name="Line 89"/>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41" name="AutoShape 90"/>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nvGrpSpPr>
            <p:cNvPr id="24" name="Group 91"/>
            <p:cNvGrpSpPr>
              <a:grpSpLocks/>
            </p:cNvGrpSpPr>
            <p:nvPr/>
          </p:nvGrpSpPr>
          <p:grpSpPr bwMode="auto">
            <a:xfrm rot="16200000">
              <a:off x="8524434" y="2766978"/>
              <a:ext cx="126876" cy="399900"/>
              <a:chOff x="3177" y="6336"/>
              <a:chExt cx="432" cy="1440"/>
            </a:xfrm>
          </p:grpSpPr>
          <p:sp>
            <p:nvSpPr>
              <p:cNvPr id="38" name="Line 92"/>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39" name="AutoShape 93"/>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nvGrpSpPr>
            <p:cNvPr id="25" name="Group 94"/>
            <p:cNvGrpSpPr>
              <a:grpSpLocks/>
            </p:cNvGrpSpPr>
            <p:nvPr/>
          </p:nvGrpSpPr>
          <p:grpSpPr bwMode="auto">
            <a:xfrm rot="16200000">
              <a:off x="8524470" y="2939399"/>
              <a:ext cx="127960" cy="399900"/>
              <a:chOff x="3177" y="6336"/>
              <a:chExt cx="432" cy="1440"/>
            </a:xfrm>
          </p:grpSpPr>
          <p:sp>
            <p:nvSpPr>
              <p:cNvPr id="36" name="Line 95"/>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37" name="AutoShape 96"/>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nvGrpSpPr>
            <p:cNvPr id="26" name="Group 97"/>
            <p:cNvGrpSpPr>
              <a:grpSpLocks/>
            </p:cNvGrpSpPr>
            <p:nvPr/>
          </p:nvGrpSpPr>
          <p:grpSpPr bwMode="auto">
            <a:xfrm rot="16200000">
              <a:off x="8524470" y="3111820"/>
              <a:ext cx="127960" cy="399900"/>
              <a:chOff x="3177" y="6336"/>
              <a:chExt cx="432" cy="1440"/>
            </a:xfrm>
          </p:grpSpPr>
          <p:sp>
            <p:nvSpPr>
              <p:cNvPr id="34" name="Line 98"/>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35" name="AutoShape 99"/>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nvGrpSpPr>
            <p:cNvPr id="27" name="Group 100"/>
            <p:cNvGrpSpPr>
              <a:grpSpLocks/>
            </p:cNvGrpSpPr>
            <p:nvPr/>
          </p:nvGrpSpPr>
          <p:grpSpPr bwMode="auto">
            <a:xfrm rot="16200000">
              <a:off x="8524470" y="3273397"/>
              <a:ext cx="127960" cy="399900"/>
              <a:chOff x="3177" y="6336"/>
              <a:chExt cx="432" cy="1440"/>
            </a:xfrm>
          </p:grpSpPr>
          <p:sp>
            <p:nvSpPr>
              <p:cNvPr id="32" name="Line 101"/>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33" name="AutoShape 102"/>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grpSp>
          <p:nvGrpSpPr>
            <p:cNvPr id="28" name="Group 103"/>
            <p:cNvGrpSpPr>
              <a:grpSpLocks/>
            </p:cNvGrpSpPr>
            <p:nvPr/>
          </p:nvGrpSpPr>
          <p:grpSpPr bwMode="auto">
            <a:xfrm rot="16200000">
              <a:off x="8524470" y="3445818"/>
              <a:ext cx="127960" cy="399900"/>
              <a:chOff x="3177" y="6336"/>
              <a:chExt cx="432" cy="1440"/>
            </a:xfrm>
          </p:grpSpPr>
          <p:sp>
            <p:nvSpPr>
              <p:cNvPr id="30" name="Line 104"/>
              <p:cNvSpPr>
                <a:spLocks noChangeShapeType="1"/>
              </p:cNvSpPr>
              <p:nvPr/>
            </p:nvSpPr>
            <p:spPr bwMode="auto">
              <a:xfrm>
                <a:off x="3387" y="6336"/>
                <a:ext cx="0" cy="1008"/>
              </a:xfrm>
              <a:prstGeom prst="line">
                <a:avLst/>
              </a:prstGeom>
              <a:noFill/>
              <a:ln w="9525">
                <a:solidFill>
                  <a:schemeClr val="tx1"/>
                </a:solidFill>
                <a:round/>
                <a:headEnd/>
                <a:tailEnd/>
              </a:ln>
            </p:spPr>
            <p:txBody>
              <a:bodyPr>
                <a:prstTxWarp prst="textNoShape">
                  <a:avLst/>
                </a:prstTxWarp>
              </a:bodyPr>
              <a:lstStyle/>
              <a:p>
                <a:endParaRPr lang="en-US">
                  <a:solidFill>
                    <a:srgbClr val="0000FF"/>
                  </a:solidFill>
                </a:endParaRPr>
              </a:p>
            </p:txBody>
          </p:sp>
          <p:sp>
            <p:nvSpPr>
              <p:cNvPr id="31" name="AutoShape 105"/>
              <p:cNvSpPr>
                <a:spLocks noChangeArrowheads="1"/>
              </p:cNvSpPr>
              <p:nvPr/>
            </p:nvSpPr>
            <p:spPr bwMode="auto">
              <a:xfrm rot="-10796680">
                <a:off x="3177" y="7344"/>
                <a:ext cx="432" cy="432"/>
              </a:xfrm>
              <a:prstGeom prst="triangle">
                <a:avLst>
                  <a:gd name="adj" fmla="val 50000"/>
                </a:avLst>
              </a:prstGeom>
              <a:solidFill>
                <a:srgbClr val="FFFFFF"/>
              </a:solidFill>
              <a:ln w="9525">
                <a:solidFill>
                  <a:schemeClr val="tx1"/>
                </a:solidFill>
                <a:miter lim="800000"/>
                <a:headEnd/>
                <a:tailEnd/>
              </a:ln>
            </p:spPr>
            <p:txBody>
              <a:bodyPr>
                <a:prstTxWarp prst="textNoShape">
                  <a:avLst/>
                </a:prstTxWarp>
              </a:bodyPr>
              <a:lstStyle/>
              <a:p>
                <a:endParaRPr lang="en-US">
                  <a:solidFill>
                    <a:srgbClr val="0000FF"/>
                  </a:solidFill>
                </a:endParaRPr>
              </a:p>
            </p:txBody>
          </p:sp>
        </p:grpSp>
        <p:sp>
          <p:nvSpPr>
            <p:cNvPr id="29" name="Oval 106"/>
            <p:cNvSpPr>
              <a:spLocks noChangeArrowheads="1"/>
            </p:cNvSpPr>
            <p:nvPr/>
          </p:nvSpPr>
          <p:spPr bwMode="auto">
            <a:xfrm>
              <a:off x="6949551" y="2279412"/>
              <a:ext cx="639147" cy="682093"/>
            </a:xfrm>
            <a:prstGeom prst="ellipse">
              <a:avLst/>
            </a:prstGeom>
            <a:solidFill>
              <a:srgbClr val="808080">
                <a:alpha val="50000"/>
              </a:srgbClr>
            </a:solidFill>
            <a:ln w="9525">
              <a:solidFill>
                <a:srgbClr val="000000"/>
              </a:solidFill>
              <a:round/>
              <a:headEnd/>
              <a:tailEnd/>
            </a:ln>
          </p:spPr>
          <p:txBody>
            <a:bodyPr>
              <a:prstTxWarp prst="textNoShape">
                <a:avLst/>
              </a:prstTxWarp>
            </a:bodyPr>
            <a:lstStyle/>
            <a:p>
              <a:endParaRPr lang="en-US">
                <a:solidFill>
                  <a:srgbClr val="0000FF"/>
                </a:solidFill>
              </a:endParaRPr>
            </a:p>
          </p:txBody>
        </p:sp>
      </p:grpSp>
      <p:grpSp>
        <p:nvGrpSpPr>
          <p:cNvPr id="111" name="Group 180"/>
          <p:cNvGrpSpPr>
            <a:grpSpLocks/>
          </p:cNvGrpSpPr>
          <p:nvPr/>
        </p:nvGrpSpPr>
        <p:grpSpPr bwMode="auto">
          <a:xfrm>
            <a:off x="6858000" y="4495800"/>
            <a:ext cx="1767840" cy="1732280"/>
            <a:chOff x="4032" y="3120"/>
            <a:chExt cx="912" cy="912"/>
          </a:xfrm>
          <a:solidFill>
            <a:srgbClr val="FF0000"/>
          </a:solidFill>
        </p:grpSpPr>
        <p:grpSp>
          <p:nvGrpSpPr>
            <p:cNvPr id="112" name="Group 181"/>
            <p:cNvGrpSpPr>
              <a:grpSpLocks/>
            </p:cNvGrpSpPr>
            <p:nvPr/>
          </p:nvGrpSpPr>
          <p:grpSpPr bwMode="auto">
            <a:xfrm>
              <a:off x="4032" y="3120"/>
              <a:ext cx="912" cy="48"/>
              <a:chOff x="4032" y="3120"/>
              <a:chExt cx="912" cy="48"/>
            </a:xfrm>
            <a:grpFill/>
          </p:grpSpPr>
          <p:sp>
            <p:nvSpPr>
              <p:cNvPr id="212" name="Rectangle 182"/>
              <p:cNvSpPr>
                <a:spLocks noChangeArrowheads="1"/>
              </p:cNvSpPr>
              <p:nvPr/>
            </p:nvSpPr>
            <p:spPr bwMode="auto">
              <a:xfrm>
                <a:off x="4032"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213" name="Rectangle 183"/>
              <p:cNvSpPr>
                <a:spLocks noChangeArrowheads="1"/>
              </p:cNvSpPr>
              <p:nvPr/>
            </p:nvSpPr>
            <p:spPr bwMode="auto">
              <a:xfrm>
                <a:off x="4128"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214" name="Rectangle 184"/>
              <p:cNvSpPr>
                <a:spLocks noChangeArrowheads="1"/>
              </p:cNvSpPr>
              <p:nvPr/>
            </p:nvSpPr>
            <p:spPr bwMode="auto">
              <a:xfrm>
                <a:off x="4224"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215" name="Rectangle 185"/>
              <p:cNvSpPr>
                <a:spLocks noChangeArrowheads="1"/>
              </p:cNvSpPr>
              <p:nvPr/>
            </p:nvSpPr>
            <p:spPr bwMode="auto">
              <a:xfrm>
                <a:off x="4320"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216" name="Rectangle 186"/>
              <p:cNvSpPr>
                <a:spLocks noChangeArrowheads="1"/>
              </p:cNvSpPr>
              <p:nvPr/>
            </p:nvSpPr>
            <p:spPr bwMode="auto">
              <a:xfrm>
                <a:off x="4416"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217" name="Rectangle 187"/>
              <p:cNvSpPr>
                <a:spLocks noChangeArrowheads="1"/>
              </p:cNvSpPr>
              <p:nvPr/>
            </p:nvSpPr>
            <p:spPr bwMode="auto">
              <a:xfrm>
                <a:off x="4512"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218" name="Rectangle 188"/>
              <p:cNvSpPr>
                <a:spLocks noChangeArrowheads="1"/>
              </p:cNvSpPr>
              <p:nvPr/>
            </p:nvSpPr>
            <p:spPr bwMode="auto">
              <a:xfrm>
                <a:off x="4608"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219" name="Rectangle 189"/>
              <p:cNvSpPr>
                <a:spLocks noChangeArrowheads="1"/>
              </p:cNvSpPr>
              <p:nvPr/>
            </p:nvSpPr>
            <p:spPr bwMode="auto">
              <a:xfrm>
                <a:off x="4704"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220" name="Rectangle 190"/>
              <p:cNvSpPr>
                <a:spLocks noChangeArrowheads="1"/>
              </p:cNvSpPr>
              <p:nvPr/>
            </p:nvSpPr>
            <p:spPr bwMode="auto">
              <a:xfrm>
                <a:off x="4800"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221" name="Rectangle 191"/>
              <p:cNvSpPr>
                <a:spLocks noChangeArrowheads="1"/>
              </p:cNvSpPr>
              <p:nvPr/>
            </p:nvSpPr>
            <p:spPr bwMode="auto">
              <a:xfrm>
                <a:off x="4896"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grpSp>
        <p:grpSp>
          <p:nvGrpSpPr>
            <p:cNvPr id="113" name="Group 192"/>
            <p:cNvGrpSpPr>
              <a:grpSpLocks/>
            </p:cNvGrpSpPr>
            <p:nvPr/>
          </p:nvGrpSpPr>
          <p:grpSpPr bwMode="auto">
            <a:xfrm>
              <a:off x="4032" y="3216"/>
              <a:ext cx="912" cy="48"/>
              <a:chOff x="4032" y="3120"/>
              <a:chExt cx="912" cy="48"/>
            </a:xfrm>
            <a:grpFill/>
          </p:grpSpPr>
          <p:sp>
            <p:nvSpPr>
              <p:cNvPr id="202" name="Rectangle 193"/>
              <p:cNvSpPr>
                <a:spLocks noChangeArrowheads="1"/>
              </p:cNvSpPr>
              <p:nvPr/>
            </p:nvSpPr>
            <p:spPr bwMode="auto">
              <a:xfrm>
                <a:off x="4032"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203" name="Rectangle 194"/>
              <p:cNvSpPr>
                <a:spLocks noChangeArrowheads="1"/>
              </p:cNvSpPr>
              <p:nvPr/>
            </p:nvSpPr>
            <p:spPr bwMode="auto">
              <a:xfrm>
                <a:off x="4128"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204" name="Rectangle 195"/>
              <p:cNvSpPr>
                <a:spLocks noChangeArrowheads="1"/>
              </p:cNvSpPr>
              <p:nvPr/>
            </p:nvSpPr>
            <p:spPr bwMode="auto">
              <a:xfrm>
                <a:off x="4224"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205" name="Rectangle 196"/>
              <p:cNvSpPr>
                <a:spLocks noChangeArrowheads="1"/>
              </p:cNvSpPr>
              <p:nvPr/>
            </p:nvSpPr>
            <p:spPr bwMode="auto">
              <a:xfrm>
                <a:off x="4320"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206" name="Rectangle 197"/>
              <p:cNvSpPr>
                <a:spLocks noChangeArrowheads="1"/>
              </p:cNvSpPr>
              <p:nvPr/>
            </p:nvSpPr>
            <p:spPr bwMode="auto">
              <a:xfrm>
                <a:off x="4416"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207" name="Rectangle 198"/>
              <p:cNvSpPr>
                <a:spLocks noChangeArrowheads="1"/>
              </p:cNvSpPr>
              <p:nvPr/>
            </p:nvSpPr>
            <p:spPr bwMode="auto">
              <a:xfrm>
                <a:off x="4512"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208" name="Rectangle 199"/>
              <p:cNvSpPr>
                <a:spLocks noChangeArrowheads="1"/>
              </p:cNvSpPr>
              <p:nvPr/>
            </p:nvSpPr>
            <p:spPr bwMode="auto">
              <a:xfrm>
                <a:off x="4608"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209" name="Rectangle 200"/>
              <p:cNvSpPr>
                <a:spLocks noChangeArrowheads="1"/>
              </p:cNvSpPr>
              <p:nvPr/>
            </p:nvSpPr>
            <p:spPr bwMode="auto">
              <a:xfrm>
                <a:off x="4704"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210" name="Rectangle 201"/>
              <p:cNvSpPr>
                <a:spLocks noChangeArrowheads="1"/>
              </p:cNvSpPr>
              <p:nvPr/>
            </p:nvSpPr>
            <p:spPr bwMode="auto">
              <a:xfrm>
                <a:off x="4800"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211" name="Rectangle 202"/>
              <p:cNvSpPr>
                <a:spLocks noChangeArrowheads="1"/>
              </p:cNvSpPr>
              <p:nvPr/>
            </p:nvSpPr>
            <p:spPr bwMode="auto">
              <a:xfrm>
                <a:off x="4896"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grpSp>
        <p:grpSp>
          <p:nvGrpSpPr>
            <p:cNvPr id="114" name="Group 203"/>
            <p:cNvGrpSpPr>
              <a:grpSpLocks/>
            </p:cNvGrpSpPr>
            <p:nvPr/>
          </p:nvGrpSpPr>
          <p:grpSpPr bwMode="auto">
            <a:xfrm>
              <a:off x="4032" y="3312"/>
              <a:ext cx="912" cy="48"/>
              <a:chOff x="4032" y="3120"/>
              <a:chExt cx="912" cy="48"/>
            </a:xfrm>
            <a:grpFill/>
          </p:grpSpPr>
          <p:sp>
            <p:nvSpPr>
              <p:cNvPr id="192" name="Rectangle 204"/>
              <p:cNvSpPr>
                <a:spLocks noChangeArrowheads="1"/>
              </p:cNvSpPr>
              <p:nvPr/>
            </p:nvSpPr>
            <p:spPr bwMode="auto">
              <a:xfrm>
                <a:off x="4032"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93" name="Rectangle 205"/>
              <p:cNvSpPr>
                <a:spLocks noChangeArrowheads="1"/>
              </p:cNvSpPr>
              <p:nvPr/>
            </p:nvSpPr>
            <p:spPr bwMode="auto">
              <a:xfrm>
                <a:off x="4128"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94" name="Rectangle 206"/>
              <p:cNvSpPr>
                <a:spLocks noChangeArrowheads="1"/>
              </p:cNvSpPr>
              <p:nvPr/>
            </p:nvSpPr>
            <p:spPr bwMode="auto">
              <a:xfrm>
                <a:off x="4224"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95" name="Rectangle 207"/>
              <p:cNvSpPr>
                <a:spLocks noChangeArrowheads="1"/>
              </p:cNvSpPr>
              <p:nvPr/>
            </p:nvSpPr>
            <p:spPr bwMode="auto">
              <a:xfrm>
                <a:off x="4320"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96" name="Rectangle 208"/>
              <p:cNvSpPr>
                <a:spLocks noChangeArrowheads="1"/>
              </p:cNvSpPr>
              <p:nvPr/>
            </p:nvSpPr>
            <p:spPr bwMode="auto">
              <a:xfrm>
                <a:off x="4416"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97" name="Rectangle 209"/>
              <p:cNvSpPr>
                <a:spLocks noChangeArrowheads="1"/>
              </p:cNvSpPr>
              <p:nvPr/>
            </p:nvSpPr>
            <p:spPr bwMode="auto">
              <a:xfrm>
                <a:off x="4512"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98" name="Rectangle 210"/>
              <p:cNvSpPr>
                <a:spLocks noChangeArrowheads="1"/>
              </p:cNvSpPr>
              <p:nvPr/>
            </p:nvSpPr>
            <p:spPr bwMode="auto">
              <a:xfrm>
                <a:off x="4608"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99" name="Rectangle 211"/>
              <p:cNvSpPr>
                <a:spLocks noChangeArrowheads="1"/>
              </p:cNvSpPr>
              <p:nvPr/>
            </p:nvSpPr>
            <p:spPr bwMode="auto">
              <a:xfrm>
                <a:off x="4704"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200" name="Rectangle 212"/>
              <p:cNvSpPr>
                <a:spLocks noChangeArrowheads="1"/>
              </p:cNvSpPr>
              <p:nvPr/>
            </p:nvSpPr>
            <p:spPr bwMode="auto">
              <a:xfrm>
                <a:off x="4800"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201" name="Rectangle 213"/>
              <p:cNvSpPr>
                <a:spLocks noChangeArrowheads="1"/>
              </p:cNvSpPr>
              <p:nvPr/>
            </p:nvSpPr>
            <p:spPr bwMode="auto">
              <a:xfrm>
                <a:off x="4896"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grpSp>
        <p:grpSp>
          <p:nvGrpSpPr>
            <p:cNvPr id="115" name="Group 214"/>
            <p:cNvGrpSpPr>
              <a:grpSpLocks/>
            </p:cNvGrpSpPr>
            <p:nvPr/>
          </p:nvGrpSpPr>
          <p:grpSpPr bwMode="auto">
            <a:xfrm>
              <a:off x="4032" y="3408"/>
              <a:ext cx="912" cy="48"/>
              <a:chOff x="4032" y="3120"/>
              <a:chExt cx="912" cy="48"/>
            </a:xfrm>
            <a:grpFill/>
          </p:grpSpPr>
          <p:sp>
            <p:nvSpPr>
              <p:cNvPr id="182" name="Rectangle 215"/>
              <p:cNvSpPr>
                <a:spLocks noChangeArrowheads="1"/>
              </p:cNvSpPr>
              <p:nvPr/>
            </p:nvSpPr>
            <p:spPr bwMode="auto">
              <a:xfrm>
                <a:off x="4032"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83" name="Rectangle 216"/>
              <p:cNvSpPr>
                <a:spLocks noChangeArrowheads="1"/>
              </p:cNvSpPr>
              <p:nvPr/>
            </p:nvSpPr>
            <p:spPr bwMode="auto">
              <a:xfrm>
                <a:off x="4128"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84" name="Rectangle 217"/>
              <p:cNvSpPr>
                <a:spLocks noChangeArrowheads="1"/>
              </p:cNvSpPr>
              <p:nvPr/>
            </p:nvSpPr>
            <p:spPr bwMode="auto">
              <a:xfrm>
                <a:off x="4224"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85" name="Rectangle 218"/>
              <p:cNvSpPr>
                <a:spLocks noChangeArrowheads="1"/>
              </p:cNvSpPr>
              <p:nvPr/>
            </p:nvSpPr>
            <p:spPr bwMode="auto">
              <a:xfrm>
                <a:off x="4320"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86" name="Rectangle 219"/>
              <p:cNvSpPr>
                <a:spLocks noChangeArrowheads="1"/>
              </p:cNvSpPr>
              <p:nvPr/>
            </p:nvSpPr>
            <p:spPr bwMode="auto">
              <a:xfrm>
                <a:off x="4416"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87" name="Rectangle 220"/>
              <p:cNvSpPr>
                <a:spLocks noChangeArrowheads="1"/>
              </p:cNvSpPr>
              <p:nvPr/>
            </p:nvSpPr>
            <p:spPr bwMode="auto">
              <a:xfrm>
                <a:off x="4512"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88" name="Rectangle 221"/>
              <p:cNvSpPr>
                <a:spLocks noChangeArrowheads="1"/>
              </p:cNvSpPr>
              <p:nvPr/>
            </p:nvSpPr>
            <p:spPr bwMode="auto">
              <a:xfrm>
                <a:off x="4608"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89" name="Rectangle 222"/>
              <p:cNvSpPr>
                <a:spLocks noChangeArrowheads="1"/>
              </p:cNvSpPr>
              <p:nvPr/>
            </p:nvSpPr>
            <p:spPr bwMode="auto">
              <a:xfrm>
                <a:off x="4704"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90" name="Rectangle 223"/>
              <p:cNvSpPr>
                <a:spLocks noChangeArrowheads="1"/>
              </p:cNvSpPr>
              <p:nvPr/>
            </p:nvSpPr>
            <p:spPr bwMode="auto">
              <a:xfrm>
                <a:off x="4800"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91" name="Rectangle 224"/>
              <p:cNvSpPr>
                <a:spLocks noChangeArrowheads="1"/>
              </p:cNvSpPr>
              <p:nvPr/>
            </p:nvSpPr>
            <p:spPr bwMode="auto">
              <a:xfrm>
                <a:off x="4896"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grpSp>
        <p:grpSp>
          <p:nvGrpSpPr>
            <p:cNvPr id="116" name="Group 225"/>
            <p:cNvGrpSpPr>
              <a:grpSpLocks/>
            </p:cNvGrpSpPr>
            <p:nvPr/>
          </p:nvGrpSpPr>
          <p:grpSpPr bwMode="auto">
            <a:xfrm>
              <a:off x="4032" y="3504"/>
              <a:ext cx="912" cy="48"/>
              <a:chOff x="4032" y="3120"/>
              <a:chExt cx="912" cy="48"/>
            </a:xfrm>
            <a:grpFill/>
          </p:grpSpPr>
          <p:sp>
            <p:nvSpPr>
              <p:cNvPr id="172" name="Rectangle 226"/>
              <p:cNvSpPr>
                <a:spLocks noChangeArrowheads="1"/>
              </p:cNvSpPr>
              <p:nvPr/>
            </p:nvSpPr>
            <p:spPr bwMode="auto">
              <a:xfrm>
                <a:off x="4032"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73" name="Rectangle 227"/>
              <p:cNvSpPr>
                <a:spLocks noChangeArrowheads="1"/>
              </p:cNvSpPr>
              <p:nvPr/>
            </p:nvSpPr>
            <p:spPr bwMode="auto">
              <a:xfrm>
                <a:off x="4128"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74" name="Rectangle 228"/>
              <p:cNvSpPr>
                <a:spLocks noChangeArrowheads="1"/>
              </p:cNvSpPr>
              <p:nvPr/>
            </p:nvSpPr>
            <p:spPr bwMode="auto">
              <a:xfrm>
                <a:off x="4224"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75" name="Rectangle 229"/>
              <p:cNvSpPr>
                <a:spLocks noChangeArrowheads="1"/>
              </p:cNvSpPr>
              <p:nvPr/>
            </p:nvSpPr>
            <p:spPr bwMode="auto">
              <a:xfrm>
                <a:off x="4320"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76" name="Rectangle 230"/>
              <p:cNvSpPr>
                <a:spLocks noChangeArrowheads="1"/>
              </p:cNvSpPr>
              <p:nvPr/>
            </p:nvSpPr>
            <p:spPr bwMode="auto">
              <a:xfrm>
                <a:off x="4416"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77" name="Rectangle 231"/>
              <p:cNvSpPr>
                <a:spLocks noChangeArrowheads="1"/>
              </p:cNvSpPr>
              <p:nvPr/>
            </p:nvSpPr>
            <p:spPr bwMode="auto">
              <a:xfrm>
                <a:off x="4512"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78" name="Rectangle 232"/>
              <p:cNvSpPr>
                <a:spLocks noChangeArrowheads="1"/>
              </p:cNvSpPr>
              <p:nvPr/>
            </p:nvSpPr>
            <p:spPr bwMode="auto">
              <a:xfrm>
                <a:off x="4608"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79" name="Rectangle 233"/>
              <p:cNvSpPr>
                <a:spLocks noChangeArrowheads="1"/>
              </p:cNvSpPr>
              <p:nvPr/>
            </p:nvSpPr>
            <p:spPr bwMode="auto">
              <a:xfrm>
                <a:off x="4704"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80" name="Rectangle 234"/>
              <p:cNvSpPr>
                <a:spLocks noChangeArrowheads="1"/>
              </p:cNvSpPr>
              <p:nvPr/>
            </p:nvSpPr>
            <p:spPr bwMode="auto">
              <a:xfrm>
                <a:off x="4800"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81" name="Rectangle 235"/>
              <p:cNvSpPr>
                <a:spLocks noChangeArrowheads="1"/>
              </p:cNvSpPr>
              <p:nvPr/>
            </p:nvSpPr>
            <p:spPr bwMode="auto">
              <a:xfrm>
                <a:off x="4896"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grpSp>
        <p:grpSp>
          <p:nvGrpSpPr>
            <p:cNvPr id="117" name="Group 236"/>
            <p:cNvGrpSpPr>
              <a:grpSpLocks/>
            </p:cNvGrpSpPr>
            <p:nvPr/>
          </p:nvGrpSpPr>
          <p:grpSpPr bwMode="auto">
            <a:xfrm>
              <a:off x="4032" y="3600"/>
              <a:ext cx="912" cy="48"/>
              <a:chOff x="4032" y="3120"/>
              <a:chExt cx="912" cy="48"/>
            </a:xfrm>
            <a:grpFill/>
          </p:grpSpPr>
          <p:sp>
            <p:nvSpPr>
              <p:cNvPr id="162" name="Rectangle 237"/>
              <p:cNvSpPr>
                <a:spLocks noChangeArrowheads="1"/>
              </p:cNvSpPr>
              <p:nvPr/>
            </p:nvSpPr>
            <p:spPr bwMode="auto">
              <a:xfrm>
                <a:off x="4032"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63" name="Rectangle 238"/>
              <p:cNvSpPr>
                <a:spLocks noChangeArrowheads="1"/>
              </p:cNvSpPr>
              <p:nvPr/>
            </p:nvSpPr>
            <p:spPr bwMode="auto">
              <a:xfrm>
                <a:off x="4128"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64" name="Rectangle 239"/>
              <p:cNvSpPr>
                <a:spLocks noChangeArrowheads="1"/>
              </p:cNvSpPr>
              <p:nvPr/>
            </p:nvSpPr>
            <p:spPr bwMode="auto">
              <a:xfrm>
                <a:off x="4224"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65" name="Rectangle 240"/>
              <p:cNvSpPr>
                <a:spLocks noChangeArrowheads="1"/>
              </p:cNvSpPr>
              <p:nvPr/>
            </p:nvSpPr>
            <p:spPr bwMode="auto">
              <a:xfrm>
                <a:off x="4320"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66" name="Rectangle 241"/>
              <p:cNvSpPr>
                <a:spLocks noChangeArrowheads="1"/>
              </p:cNvSpPr>
              <p:nvPr/>
            </p:nvSpPr>
            <p:spPr bwMode="auto">
              <a:xfrm>
                <a:off x="4416"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67" name="Rectangle 242"/>
              <p:cNvSpPr>
                <a:spLocks noChangeArrowheads="1"/>
              </p:cNvSpPr>
              <p:nvPr/>
            </p:nvSpPr>
            <p:spPr bwMode="auto">
              <a:xfrm>
                <a:off x="4512"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68" name="Rectangle 243"/>
              <p:cNvSpPr>
                <a:spLocks noChangeArrowheads="1"/>
              </p:cNvSpPr>
              <p:nvPr/>
            </p:nvSpPr>
            <p:spPr bwMode="auto">
              <a:xfrm>
                <a:off x="4608"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69" name="Rectangle 244"/>
              <p:cNvSpPr>
                <a:spLocks noChangeArrowheads="1"/>
              </p:cNvSpPr>
              <p:nvPr/>
            </p:nvSpPr>
            <p:spPr bwMode="auto">
              <a:xfrm>
                <a:off x="4704"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70" name="Rectangle 245"/>
              <p:cNvSpPr>
                <a:spLocks noChangeArrowheads="1"/>
              </p:cNvSpPr>
              <p:nvPr/>
            </p:nvSpPr>
            <p:spPr bwMode="auto">
              <a:xfrm>
                <a:off x="4800"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71" name="Rectangle 246"/>
              <p:cNvSpPr>
                <a:spLocks noChangeArrowheads="1"/>
              </p:cNvSpPr>
              <p:nvPr/>
            </p:nvSpPr>
            <p:spPr bwMode="auto">
              <a:xfrm>
                <a:off x="4896"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grpSp>
        <p:grpSp>
          <p:nvGrpSpPr>
            <p:cNvPr id="118" name="Group 247"/>
            <p:cNvGrpSpPr>
              <a:grpSpLocks/>
            </p:cNvGrpSpPr>
            <p:nvPr/>
          </p:nvGrpSpPr>
          <p:grpSpPr bwMode="auto">
            <a:xfrm>
              <a:off x="4032" y="3696"/>
              <a:ext cx="912" cy="48"/>
              <a:chOff x="4032" y="3120"/>
              <a:chExt cx="912" cy="48"/>
            </a:xfrm>
            <a:grpFill/>
          </p:grpSpPr>
          <p:sp>
            <p:nvSpPr>
              <p:cNvPr id="152" name="Rectangle 248"/>
              <p:cNvSpPr>
                <a:spLocks noChangeArrowheads="1"/>
              </p:cNvSpPr>
              <p:nvPr/>
            </p:nvSpPr>
            <p:spPr bwMode="auto">
              <a:xfrm>
                <a:off x="4032"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53" name="Rectangle 249"/>
              <p:cNvSpPr>
                <a:spLocks noChangeArrowheads="1"/>
              </p:cNvSpPr>
              <p:nvPr/>
            </p:nvSpPr>
            <p:spPr bwMode="auto">
              <a:xfrm>
                <a:off x="4128"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54" name="Rectangle 250"/>
              <p:cNvSpPr>
                <a:spLocks noChangeArrowheads="1"/>
              </p:cNvSpPr>
              <p:nvPr/>
            </p:nvSpPr>
            <p:spPr bwMode="auto">
              <a:xfrm>
                <a:off x="4224"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55" name="Rectangle 251"/>
              <p:cNvSpPr>
                <a:spLocks noChangeArrowheads="1"/>
              </p:cNvSpPr>
              <p:nvPr/>
            </p:nvSpPr>
            <p:spPr bwMode="auto">
              <a:xfrm>
                <a:off x="4320"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56" name="Rectangle 252"/>
              <p:cNvSpPr>
                <a:spLocks noChangeArrowheads="1"/>
              </p:cNvSpPr>
              <p:nvPr/>
            </p:nvSpPr>
            <p:spPr bwMode="auto">
              <a:xfrm>
                <a:off x="4416"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57" name="Rectangle 253"/>
              <p:cNvSpPr>
                <a:spLocks noChangeArrowheads="1"/>
              </p:cNvSpPr>
              <p:nvPr/>
            </p:nvSpPr>
            <p:spPr bwMode="auto">
              <a:xfrm>
                <a:off x="4512"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58" name="Rectangle 254"/>
              <p:cNvSpPr>
                <a:spLocks noChangeArrowheads="1"/>
              </p:cNvSpPr>
              <p:nvPr/>
            </p:nvSpPr>
            <p:spPr bwMode="auto">
              <a:xfrm>
                <a:off x="4608"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59" name="Rectangle 255"/>
              <p:cNvSpPr>
                <a:spLocks noChangeArrowheads="1"/>
              </p:cNvSpPr>
              <p:nvPr/>
            </p:nvSpPr>
            <p:spPr bwMode="auto">
              <a:xfrm>
                <a:off x="4704"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60" name="Rectangle 256"/>
              <p:cNvSpPr>
                <a:spLocks noChangeArrowheads="1"/>
              </p:cNvSpPr>
              <p:nvPr/>
            </p:nvSpPr>
            <p:spPr bwMode="auto">
              <a:xfrm>
                <a:off x="4800"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61" name="Rectangle 257"/>
              <p:cNvSpPr>
                <a:spLocks noChangeArrowheads="1"/>
              </p:cNvSpPr>
              <p:nvPr/>
            </p:nvSpPr>
            <p:spPr bwMode="auto">
              <a:xfrm>
                <a:off x="4896"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grpSp>
        <p:grpSp>
          <p:nvGrpSpPr>
            <p:cNvPr id="119" name="Group 258"/>
            <p:cNvGrpSpPr>
              <a:grpSpLocks/>
            </p:cNvGrpSpPr>
            <p:nvPr/>
          </p:nvGrpSpPr>
          <p:grpSpPr bwMode="auto">
            <a:xfrm>
              <a:off x="4032" y="3792"/>
              <a:ext cx="912" cy="48"/>
              <a:chOff x="4032" y="3120"/>
              <a:chExt cx="912" cy="48"/>
            </a:xfrm>
            <a:grpFill/>
          </p:grpSpPr>
          <p:sp>
            <p:nvSpPr>
              <p:cNvPr id="142" name="Rectangle 259"/>
              <p:cNvSpPr>
                <a:spLocks noChangeArrowheads="1"/>
              </p:cNvSpPr>
              <p:nvPr/>
            </p:nvSpPr>
            <p:spPr bwMode="auto">
              <a:xfrm>
                <a:off x="4032"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43" name="Rectangle 260"/>
              <p:cNvSpPr>
                <a:spLocks noChangeArrowheads="1"/>
              </p:cNvSpPr>
              <p:nvPr/>
            </p:nvSpPr>
            <p:spPr bwMode="auto">
              <a:xfrm>
                <a:off x="4128"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44" name="Rectangle 261"/>
              <p:cNvSpPr>
                <a:spLocks noChangeArrowheads="1"/>
              </p:cNvSpPr>
              <p:nvPr/>
            </p:nvSpPr>
            <p:spPr bwMode="auto">
              <a:xfrm>
                <a:off x="4224"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45" name="Rectangle 262"/>
              <p:cNvSpPr>
                <a:spLocks noChangeArrowheads="1"/>
              </p:cNvSpPr>
              <p:nvPr/>
            </p:nvSpPr>
            <p:spPr bwMode="auto">
              <a:xfrm>
                <a:off x="4320"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46" name="Rectangle 263"/>
              <p:cNvSpPr>
                <a:spLocks noChangeArrowheads="1"/>
              </p:cNvSpPr>
              <p:nvPr/>
            </p:nvSpPr>
            <p:spPr bwMode="auto">
              <a:xfrm>
                <a:off x="4416"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47" name="Rectangle 264"/>
              <p:cNvSpPr>
                <a:spLocks noChangeArrowheads="1"/>
              </p:cNvSpPr>
              <p:nvPr/>
            </p:nvSpPr>
            <p:spPr bwMode="auto">
              <a:xfrm>
                <a:off x="4512"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48" name="Rectangle 265"/>
              <p:cNvSpPr>
                <a:spLocks noChangeArrowheads="1"/>
              </p:cNvSpPr>
              <p:nvPr/>
            </p:nvSpPr>
            <p:spPr bwMode="auto">
              <a:xfrm>
                <a:off x="4608"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49" name="Rectangle 266"/>
              <p:cNvSpPr>
                <a:spLocks noChangeArrowheads="1"/>
              </p:cNvSpPr>
              <p:nvPr/>
            </p:nvSpPr>
            <p:spPr bwMode="auto">
              <a:xfrm>
                <a:off x="4704"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50" name="Rectangle 267"/>
              <p:cNvSpPr>
                <a:spLocks noChangeArrowheads="1"/>
              </p:cNvSpPr>
              <p:nvPr/>
            </p:nvSpPr>
            <p:spPr bwMode="auto">
              <a:xfrm>
                <a:off x="4800"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51" name="Rectangle 268"/>
              <p:cNvSpPr>
                <a:spLocks noChangeArrowheads="1"/>
              </p:cNvSpPr>
              <p:nvPr/>
            </p:nvSpPr>
            <p:spPr bwMode="auto">
              <a:xfrm>
                <a:off x="4896"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grpSp>
        <p:grpSp>
          <p:nvGrpSpPr>
            <p:cNvPr id="120" name="Group 269"/>
            <p:cNvGrpSpPr>
              <a:grpSpLocks/>
            </p:cNvGrpSpPr>
            <p:nvPr/>
          </p:nvGrpSpPr>
          <p:grpSpPr bwMode="auto">
            <a:xfrm>
              <a:off x="4032" y="3888"/>
              <a:ext cx="912" cy="48"/>
              <a:chOff x="4032" y="3120"/>
              <a:chExt cx="912" cy="48"/>
            </a:xfrm>
            <a:grpFill/>
          </p:grpSpPr>
          <p:sp>
            <p:nvSpPr>
              <p:cNvPr id="132" name="Rectangle 270"/>
              <p:cNvSpPr>
                <a:spLocks noChangeArrowheads="1"/>
              </p:cNvSpPr>
              <p:nvPr/>
            </p:nvSpPr>
            <p:spPr bwMode="auto">
              <a:xfrm>
                <a:off x="4032"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33" name="Rectangle 271"/>
              <p:cNvSpPr>
                <a:spLocks noChangeArrowheads="1"/>
              </p:cNvSpPr>
              <p:nvPr/>
            </p:nvSpPr>
            <p:spPr bwMode="auto">
              <a:xfrm>
                <a:off x="4128"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34" name="Rectangle 272"/>
              <p:cNvSpPr>
                <a:spLocks noChangeArrowheads="1"/>
              </p:cNvSpPr>
              <p:nvPr/>
            </p:nvSpPr>
            <p:spPr bwMode="auto">
              <a:xfrm>
                <a:off x="4224"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35" name="Rectangle 273"/>
              <p:cNvSpPr>
                <a:spLocks noChangeArrowheads="1"/>
              </p:cNvSpPr>
              <p:nvPr/>
            </p:nvSpPr>
            <p:spPr bwMode="auto">
              <a:xfrm>
                <a:off x="4320"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36" name="Rectangle 274"/>
              <p:cNvSpPr>
                <a:spLocks noChangeArrowheads="1"/>
              </p:cNvSpPr>
              <p:nvPr/>
            </p:nvSpPr>
            <p:spPr bwMode="auto">
              <a:xfrm>
                <a:off x="4416"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37" name="Rectangle 275"/>
              <p:cNvSpPr>
                <a:spLocks noChangeArrowheads="1"/>
              </p:cNvSpPr>
              <p:nvPr/>
            </p:nvSpPr>
            <p:spPr bwMode="auto">
              <a:xfrm>
                <a:off x="4512"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38" name="Rectangle 276"/>
              <p:cNvSpPr>
                <a:spLocks noChangeArrowheads="1"/>
              </p:cNvSpPr>
              <p:nvPr/>
            </p:nvSpPr>
            <p:spPr bwMode="auto">
              <a:xfrm>
                <a:off x="4608"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39" name="Rectangle 277"/>
              <p:cNvSpPr>
                <a:spLocks noChangeArrowheads="1"/>
              </p:cNvSpPr>
              <p:nvPr/>
            </p:nvSpPr>
            <p:spPr bwMode="auto">
              <a:xfrm>
                <a:off x="4704"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40" name="Rectangle 278"/>
              <p:cNvSpPr>
                <a:spLocks noChangeArrowheads="1"/>
              </p:cNvSpPr>
              <p:nvPr/>
            </p:nvSpPr>
            <p:spPr bwMode="auto">
              <a:xfrm>
                <a:off x="4800"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41" name="Rectangle 279"/>
              <p:cNvSpPr>
                <a:spLocks noChangeArrowheads="1"/>
              </p:cNvSpPr>
              <p:nvPr/>
            </p:nvSpPr>
            <p:spPr bwMode="auto">
              <a:xfrm>
                <a:off x="4896"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grpSp>
        <p:grpSp>
          <p:nvGrpSpPr>
            <p:cNvPr id="121" name="Group 280"/>
            <p:cNvGrpSpPr>
              <a:grpSpLocks/>
            </p:cNvGrpSpPr>
            <p:nvPr/>
          </p:nvGrpSpPr>
          <p:grpSpPr bwMode="auto">
            <a:xfrm>
              <a:off x="4032" y="3984"/>
              <a:ext cx="912" cy="48"/>
              <a:chOff x="4032" y="3120"/>
              <a:chExt cx="912" cy="48"/>
            </a:xfrm>
            <a:grpFill/>
          </p:grpSpPr>
          <p:sp>
            <p:nvSpPr>
              <p:cNvPr id="122" name="Rectangle 281"/>
              <p:cNvSpPr>
                <a:spLocks noChangeArrowheads="1"/>
              </p:cNvSpPr>
              <p:nvPr/>
            </p:nvSpPr>
            <p:spPr bwMode="auto">
              <a:xfrm>
                <a:off x="4032"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23" name="Rectangle 282"/>
              <p:cNvSpPr>
                <a:spLocks noChangeArrowheads="1"/>
              </p:cNvSpPr>
              <p:nvPr/>
            </p:nvSpPr>
            <p:spPr bwMode="auto">
              <a:xfrm>
                <a:off x="4128"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24" name="Rectangle 283"/>
              <p:cNvSpPr>
                <a:spLocks noChangeArrowheads="1"/>
              </p:cNvSpPr>
              <p:nvPr/>
            </p:nvSpPr>
            <p:spPr bwMode="auto">
              <a:xfrm>
                <a:off x="4224"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25" name="Rectangle 284"/>
              <p:cNvSpPr>
                <a:spLocks noChangeArrowheads="1"/>
              </p:cNvSpPr>
              <p:nvPr/>
            </p:nvSpPr>
            <p:spPr bwMode="auto">
              <a:xfrm>
                <a:off x="4320"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26" name="Rectangle 285"/>
              <p:cNvSpPr>
                <a:spLocks noChangeArrowheads="1"/>
              </p:cNvSpPr>
              <p:nvPr/>
            </p:nvSpPr>
            <p:spPr bwMode="auto">
              <a:xfrm>
                <a:off x="4416"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27" name="Rectangle 286"/>
              <p:cNvSpPr>
                <a:spLocks noChangeArrowheads="1"/>
              </p:cNvSpPr>
              <p:nvPr/>
            </p:nvSpPr>
            <p:spPr bwMode="auto">
              <a:xfrm>
                <a:off x="4512"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28" name="Rectangle 287"/>
              <p:cNvSpPr>
                <a:spLocks noChangeArrowheads="1"/>
              </p:cNvSpPr>
              <p:nvPr/>
            </p:nvSpPr>
            <p:spPr bwMode="auto">
              <a:xfrm>
                <a:off x="4608"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29" name="Rectangle 288"/>
              <p:cNvSpPr>
                <a:spLocks noChangeArrowheads="1"/>
              </p:cNvSpPr>
              <p:nvPr/>
            </p:nvSpPr>
            <p:spPr bwMode="auto">
              <a:xfrm>
                <a:off x="4704"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30" name="Rectangle 289"/>
              <p:cNvSpPr>
                <a:spLocks noChangeArrowheads="1"/>
              </p:cNvSpPr>
              <p:nvPr/>
            </p:nvSpPr>
            <p:spPr bwMode="auto">
              <a:xfrm>
                <a:off x="4800"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sp>
            <p:nvSpPr>
              <p:cNvPr id="131" name="Rectangle 290"/>
              <p:cNvSpPr>
                <a:spLocks noChangeArrowheads="1"/>
              </p:cNvSpPr>
              <p:nvPr/>
            </p:nvSpPr>
            <p:spPr bwMode="auto">
              <a:xfrm>
                <a:off x="4896" y="3120"/>
                <a:ext cx="48" cy="48"/>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a:solidFill>
                    <a:srgbClr val="0000FF"/>
                  </a:solidFill>
                </a:endParaRPr>
              </a:p>
            </p:txBody>
          </p:sp>
        </p:grpSp>
      </p:grpSp>
    </p:spTree>
    <p:extLst>
      <p:ext uri="{BB962C8B-B14F-4D97-AF65-F5344CB8AC3E}">
        <p14:creationId xmlns:p14="http://schemas.microsoft.com/office/powerpoint/2010/main" val="42144117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672"/>
            <a:ext cx="7772400" cy="685800"/>
          </a:xfrm>
        </p:spPr>
        <p:txBody>
          <a:bodyPr/>
          <a:lstStyle/>
          <a:p>
            <a:r>
              <a:rPr lang="en-US" dirty="0" smtClean="0"/>
              <a:t>Photocathode QE</a:t>
            </a:r>
            <a:endParaRPr lang="en-US" dirty="0"/>
          </a:p>
        </p:txBody>
      </p:sp>
      <p:pic>
        <p:nvPicPr>
          <p:cNvPr id="5" name="Picture 4" descr="GaAsP.GaN.CsI.CsTe.GaAs.jpg"/>
          <p:cNvPicPr>
            <a:picLocks noChangeAspect="1"/>
          </p:cNvPicPr>
          <p:nvPr/>
        </p:nvPicPr>
        <p:blipFill>
          <a:blip r:embed="rId2"/>
          <a:stretch>
            <a:fillRect/>
          </a:stretch>
        </p:blipFill>
        <p:spPr>
          <a:xfrm>
            <a:off x="1676400" y="762000"/>
            <a:ext cx="6096000" cy="5626014"/>
          </a:xfrm>
          <a:prstGeom prst="rect">
            <a:avLst/>
          </a:prstGeom>
        </p:spPr>
      </p:pic>
    </p:spTree>
    <p:extLst>
      <p:ext uri="{BB962C8B-B14F-4D97-AF65-F5344CB8AC3E}">
        <p14:creationId xmlns:p14="http://schemas.microsoft.com/office/powerpoint/2010/main" val="8098877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152400"/>
            <a:ext cx="7772400" cy="838200"/>
          </a:xfrm>
        </p:spPr>
        <p:txBody>
          <a:bodyPr/>
          <a:lstStyle/>
          <a:p>
            <a:r>
              <a:rPr lang="en-US" dirty="0" smtClean="0">
                <a:latin typeface="Calibri"/>
                <a:cs typeface="Calibri"/>
              </a:rPr>
              <a:t>50mm XS detector </a:t>
            </a:r>
            <a:br>
              <a:rPr lang="en-US" dirty="0" smtClean="0">
                <a:latin typeface="Calibri"/>
                <a:cs typeface="Calibri"/>
              </a:rPr>
            </a:br>
            <a:r>
              <a:rPr lang="en-US" sz="2800" dirty="0" smtClean="0">
                <a:latin typeface="Calibri"/>
                <a:cs typeface="Calibri"/>
              </a:rPr>
              <a:t>Response uniformity (PXS-II lab electronics)</a:t>
            </a:r>
            <a:endParaRPr lang="en-US" sz="2800" dirty="0">
              <a:latin typeface="Calibri"/>
              <a:cs typeface="Calibri"/>
            </a:endParaRPr>
          </a:p>
        </p:txBody>
      </p:sp>
      <p:sp>
        <p:nvSpPr>
          <p:cNvPr id="6" name="TextBox 5"/>
          <p:cNvSpPr txBox="1"/>
          <p:nvPr/>
        </p:nvSpPr>
        <p:spPr>
          <a:xfrm>
            <a:off x="0" y="5410200"/>
            <a:ext cx="4543749" cy="1200328"/>
          </a:xfrm>
          <a:prstGeom prst="rect">
            <a:avLst/>
          </a:prstGeom>
          <a:noFill/>
        </p:spPr>
        <p:txBody>
          <a:bodyPr wrap="square" rtlCol="0">
            <a:spAutoFit/>
          </a:bodyPr>
          <a:lstStyle/>
          <a:p>
            <a:pPr algn="ctr">
              <a:buNone/>
            </a:pPr>
            <a:r>
              <a:rPr lang="en-US" sz="2400" b="0" dirty="0" smtClean="0">
                <a:solidFill>
                  <a:srgbClr val="FFFFFF"/>
                </a:solidFill>
                <a:latin typeface="Calibri"/>
                <a:cs typeface="Calibri"/>
              </a:rPr>
              <a:t>Deep UV flat (8k x 8k)</a:t>
            </a:r>
          </a:p>
          <a:p>
            <a:pPr algn="ctr">
              <a:buNone/>
            </a:pPr>
            <a:r>
              <a:rPr lang="en-US" sz="2400" b="0" dirty="0" smtClean="0">
                <a:solidFill>
                  <a:srgbClr val="FFFFFF"/>
                </a:solidFill>
                <a:latin typeface="Calibri"/>
                <a:cs typeface="Calibri"/>
              </a:rPr>
              <a:t>16 hours at </a:t>
            </a:r>
            <a:r>
              <a:rPr lang="en-US" sz="2400" b="0" dirty="0" smtClean="0">
                <a:solidFill>
                  <a:srgbClr val="FF0000"/>
                </a:solidFill>
                <a:latin typeface="Calibri"/>
                <a:cs typeface="Calibri"/>
              </a:rPr>
              <a:t>600 kHz</a:t>
            </a:r>
          </a:p>
          <a:p>
            <a:pPr algn="ctr">
              <a:buNone/>
            </a:pPr>
            <a:r>
              <a:rPr lang="en-US" sz="1600" b="0" dirty="0" smtClean="0">
                <a:solidFill>
                  <a:srgbClr val="FFFFFF"/>
                </a:solidFill>
                <a:latin typeface="Calibri"/>
                <a:cs typeface="Calibri"/>
              </a:rPr>
              <a:t>Photonis MCPs, 10µm pores on 12 µm centers.</a:t>
            </a:r>
            <a:endParaRPr lang="en-US" sz="1600" b="0" dirty="0">
              <a:solidFill>
                <a:srgbClr val="FFFFFF"/>
              </a:solidFill>
              <a:latin typeface="Calibri"/>
              <a:cs typeface="Calibri"/>
            </a:endParaRPr>
          </a:p>
        </p:txBody>
      </p:sp>
      <p:cxnSp>
        <p:nvCxnSpPr>
          <p:cNvPr id="7" name="Straight Arrow Connector 6"/>
          <p:cNvCxnSpPr/>
          <p:nvPr/>
        </p:nvCxnSpPr>
        <p:spPr bwMode="auto">
          <a:xfrm>
            <a:off x="8382000" y="1371600"/>
            <a:ext cx="0" cy="3200400"/>
          </a:xfrm>
          <a:prstGeom prst="straightConnector1">
            <a:avLst/>
          </a:prstGeom>
          <a:solidFill>
            <a:schemeClr val="accent1"/>
          </a:solidFill>
          <a:ln w="9525" cap="flat" cmpd="sng" algn="ctr">
            <a:solidFill>
              <a:schemeClr val="tx1"/>
            </a:solidFill>
            <a:prstDash val="solid"/>
            <a:miter lim="800000"/>
            <a:headEnd type="arrow"/>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8" name="TextBox 7"/>
          <p:cNvSpPr txBox="1"/>
          <p:nvPr/>
        </p:nvSpPr>
        <p:spPr>
          <a:xfrm>
            <a:off x="8305800" y="2667000"/>
            <a:ext cx="838200" cy="338554"/>
          </a:xfrm>
          <a:prstGeom prst="rect">
            <a:avLst/>
          </a:prstGeom>
          <a:noFill/>
        </p:spPr>
        <p:txBody>
          <a:bodyPr wrap="square" rtlCol="0">
            <a:spAutoFit/>
          </a:bodyPr>
          <a:lstStyle/>
          <a:p>
            <a:pPr algn="ctr">
              <a:buNone/>
            </a:pPr>
            <a:r>
              <a:rPr lang="en-US" sz="1600" b="0" dirty="0">
                <a:solidFill>
                  <a:srgbClr val="FFFFFF"/>
                </a:solidFill>
                <a:latin typeface="Arial"/>
                <a:cs typeface="Arial"/>
              </a:rPr>
              <a:t>2</a:t>
            </a:r>
            <a:r>
              <a:rPr lang="en-US" sz="1600" b="0" dirty="0" smtClean="0">
                <a:solidFill>
                  <a:srgbClr val="FFFFFF"/>
                </a:solidFill>
                <a:latin typeface="Arial"/>
                <a:cs typeface="Arial"/>
              </a:rPr>
              <a:t>.5mm</a:t>
            </a:r>
          </a:p>
        </p:txBody>
      </p:sp>
      <p:pic>
        <p:nvPicPr>
          <p:cNvPr id="9" name="Picture 8"/>
          <p:cNvPicPr/>
          <p:nvPr/>
        </p:nvPicPr>
        <p:blipFill>
          <a:blip r:embed="rId2" cstate="print">
            <a:extLst>
              <a:ext uri="{28A0092B-C50C-407E-A947-70E740481C1C}">
                <a14:useLocalDpi xmlns:a14="http://schemas.microsoft.com/office/drawing/2010/main"/>
              </a:ext>
            </a:extLst>
          </a:blip>
          <a:stretch>
            <a:fillRect/>
          </a:stretch>
        </p:blipFill>
        <p:spPr>
          <a:xfrm>
            <a:off x="228600" y="1371600"/>
            <a:ext cx="4038600" cy="4114800"/>
          </a:xfrm>
          <a:prstGeom prst="rect">
            <a:avLst/>
          </a:prstGeom>
        </p:spPr>
      </p:pic>
      <p:pic>
        <p:nvPicPr>
          <p:cNvPr id="10" name="Picture 9"/>
          <p:cNvPicPr/>
          <p:nvPr/>
        </p:nvPicPr>
        <p:blipFill>
          <a:blip r:embed="rId3" cstate="print">
            <a:extLst>
              <a:ext uri="{28A0092B-C50C-407E-A947-70E740481C1C}">
                <a14:useLocalDpi xmlns:a14="http://schemas.microsoft.com/office/drawing/2010/main"/>
              </a:ext>
            </a:extLst>
          </a:blip>
          <a:stretch>
            <a:fillRect/>
          </a:stretch>
        </p:blipFill>
        <p:spPr>
          <a:xfrm>
            <a:off x="5029200" y="1295400"/>
            <a:ext cx="3124200" cy="3200400"/>
          </a:xfrm>
          <a:prstGeom prst="rect">
            <a:avLst/>
          </a:prstGeom>
        </p:spPr>
      </p:pic>
      <p:cxnSp>
        <p:nvCxnSpPr>
          <p:cNvPr id="11" name="Straight Arrow Connector 10"/>
          <p:cNvCxnSpPr/>
          <p:nvPr/>
        </p:nvCxnSpPr>
        <p:spPr bwMode="auto">
          <a:xfrm flipV="1">
            <a:off x="2438400" y="1447800"/>
            <a:ext cx="2590800" cy="1828800"/>
          </a:xfrm>
          <a:prstGeom prst="straightConnector1">
            <a:avLst/>
          </a:prstGeom>
          <a:solidFill>
            <a:schemeClr val="accent1"/>
          </a:solidFill>
          <a:ln w="9525" cap="flat" cmpd="sng" algn="ctr">
            <a:solidFill>
              <a:srgbClr val="66FF33"/>
            </a:solidFill>
            <a:prstDash val="solid"/>
            <a:miter lim="800000"/>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Straight Arrow Connector 11"/>
          <p:cNvCxnSpPr/>
          <p:nvPr/>
        </p:nvCxnSpPr>
        <p:spPr bwMode="auto">
          <a:xfrm>
            <a:off x="2438400" y="3505200"/>
            <a:ext cx="2590800" cy="990600"/>
          </a:xfrm>
          <a:prstGeom prst="straightConnector1">
            <a:avLst/>
          </a:prstGeom>
          <a:solidFill>
            <a:schemeClr val="accent1"/>
          </a:solidFill>
          <a:ln w="9525" cap="flat" cmpd="sng" algn="ctr">
            <a:solidFill>
              <a:srgbClr val="66FF33"/>
            </a:solidFill>
            <a:prstDash val="solid"/>
            <a:miter lim="800000"/>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3" name="Picture 12"/>
          <p:cNvPicPr/>
          <p:nvPr/>
        </p:nvPicPr>
        <p:blipFill>
          <a:blip r:embed="rId4" cstate="print">
            <a:extLst>
              <a:ext uri="{28A0092B-C50C-407E-A947-70E740481C1C}">
                <a14:useLocalDpi xmlns:a14="http://schemas.microsoft.com/office/drawing/2010/main"/>
              </a:ext>
            </a:extLst>
          </a:blip>
          <a:stretch>
            <a:fillRect/>
          </a:stretch>
        </p:blipFill>
        <p:spPr>
          <a:xfrm>
            <a:off x="5029200" y="4648201"/>
            <a:ext cx="1905000" cy="1981200"/>
          </a:xfrm>
          <a:prstGeom prst="rect">
            <a:avLst/>
          </a:prstGeom>
        </p:spPr>
      </p:pic>
      <p:sp>
        <p:nvSpPr>
          <p:cNvPr id="14" name="TextBox 13"/>
          <p:cNvSpPr txBox="1"/>
          <p:nvPr/>
        </p:nvSpPr>
        <p:spPr>
          <a:xfrm>
            <a:off x="6996325" y="5105400"/>
            <a:ext cx="2133600" cy="1323439"/>
          </a:xfrm>
          <a:prstGeom prst="rect">
            <a:avLst/>
          </a:prstGeom>
          <a:noFill/>
        </p:spPr>
        <p:txBody>
          <a:bodyPr wrap="square" rtlCol="0">
            <a:spAutoFit/>
          </a:bodyPr>
          <a:lstStyle/>
          <a:p>
            <a:pPr>
              <a:buNone/>
            </a:pPr>
            <a:r>
              <a:rPr lang="en-US" sz="1600" b="0" i="1" dirty="0" smtClean="0">
                <a:solidFill>
                  <a:srgbClr val="FFFFFF"/>
                </a:solidFill>
                <a:latin typeface="Arial"/>
                <a:cs typeface="Arial"/>
              </a:rPr>
              <a:t>FFT of above image showing residual power at  high spatial frequencies – 10µm/cycle</a:t>
            </a:r>
          </a:p>
        </p:txBody>
      </p:sp>
      <p:sp>
        <p:nvSpPr>
          <p:cNvPr id="15" name="TextBox 14"/>
          <p:cNvSpPr txBox="1"/>
          <p:nvPr/>
        </p:nvSpPr>
        <p:spPr>
          <a:xfrm>
            <a:off x="5943600" y="1524000"/>
            <a:ext cx="2209800" cy="338554"/>
          </a:xfrm>
          <a:prstGeom prst="rect">
            <a:avLst/>
          </a:prstGeom>
          <a:noFill/>
        </p:spPr>
        <p:txBody>
          <a:bodyPr wrap="square" rtlCol="0">
            <a:spAutoFit/>
          </a:bodyPr>
          <a:lstStyle/>
          <a:p>
            <a:pPr algn="ctr">
              <a:buNone/>
            </a:pPr>
            <a:r>
              <a:rPr lang="en-US" sz="1600" b="0" i="1" dirty="0" smtClean="0">
                <a:latin typeface="Arial"/>
                <a:cs typeface="Arial"/>
              </a:rPr>
              <a:t>450 </a:t>
            </a:r>
            <a:r>
              <a:rPr lang="en-US" sz="1600" b="0" i="1" dirty="0" err="1" smtClean="0">
                <a:latin typeface="Arial"/>
                <a:cs typeface="Arial"/>
              </a:rPr>
              <a:t>cts</a:t>
            </a:r>
            <a:r>
              <a:rPr lang="en-US" sz="1600" b="0" i="1" dirty="0" smtClean="0">
                <a:latin typeface="Arial"/>
                <a:cs typeface="Arial"/>
              </a:rPr>
              <a:t>. per 5 µm </a:t>
            </a:r>
            <a:r>
              <a:rPr lang="en-US" sz="1600" b="0" i="1" dirty="0" err="1" smtClean="0">
                <a:latin typeface="Arial"/>
                <a:cs typeface="Arial"/>
              </a:rPr>
              <a:t>pxl</a:t>
            </a:r>
            <a:endParaRPr lang="en-US" sz="1600" b="0" i="1" dirty="0" smtClean="0">
              <a:latin typeface="Arial"/>
              <a:cs typeface="Arial"/>
            </a:endParaRPr>
          </a:p>
        </p:txBody>
      </p:sp>
    </p:spTree>
    <p:extLst>
      <p:ext uri="{BB962C8B-B14F-4D97-AF65-F5344CB8AC3E}">
        <p14:creationId xmlns:p14="http://schemas.microsoft.com/office/powerpoint/2010/main" val="13001322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CCD detector progress</a:t>
            </a:r>
            <a:endParaRPr lang="en-US" dirty="0"/>
          </a:p>
        </p:txBody>
      </p:sp>
      <p:sp>
        <p:nvSpPr>
          <p:cNvPr id="3" name="Text Placeholder 2"/>
          <p:cNvSpPr>
            <a:spLocks noGrp="1"/>
          </p:cNvSpPr>
          <p:nvPr>
            <p:ph type="body" sz="half" idx="1"/>
          </p:nvPr>
        </p:nvSpPr>
        <p:spPr>
          <a:xfrm>
            <a:off x="609600" y="1066800"/>
            <a:ext cx="8077200" cy="4572000"/>
          </a:xfrm>
        </p:spPr>
        <p:txBody>
          <a:bodyPr/>
          <a:lstStyle/>
          <a:p>
            <a:pPr marL="0" indent="0">
              <a:buNone/>
            </a:pPr>
            <a:r>
              <a:rPr lang="en-US" dirty="0" smtClean="0">
                <a:latin typeface="Calibri"/>
                <a:cs typeface="Calibri"/>
              </a:rPr>
              <a:t>Surface engineering via MBE Delta Doping and ALD coatings</a:t>
            </a:r>
          </a:p>
          <a:p>
            <a:pPr marL="400050" lvl="1" indent="0">
              <a:buNone/>
            </a:pPr>
            <a:r>
              <a:rPr lang="en-US" sz="2800" i="1" dirty="0" smtClean="0">
                <a:solidFill>
                  <a:srgbClr val="00FFFF"/>
                </a:solidFill>
                <a:latin typeface="Calibri"/>
                <a:cs typeface="Calibri"/>
              </a:rPr>
              <a:t>High (&gt; 50%!), stable QE in FUV/NUV</a:t>
            </a:r>
          </a:p>
          <a:p>
            <a:pPr marL="400050" lvl="1" indent="0">
              <a:buNone/>
            </a:pPr>
            <a:r>
              <a:rPr lang="en-US" sz="2800" i="1" dirty="0" smtClean="0">
                <a:solidFill>
                  <a:srgbClr val="00FFFF"/>
                </a:solidFill>
                <a:latin typeface="Calibri"/>
                <a:cs typeface="Calibri"/>
              </a:rPr>
              <a:t>Anti-reflection coatings over defined </a:t>
            </a:r>
            <a:r>
              <a:rPr lang="en-US" sz="2800" i="1" dirty="0" err="1" smtClean="0">
                <a:solidFill>
                  <a:srgbClr val="00FFFF"/>
                </a:solidFill>
                <a:latin typeface="Calibri"/>
                <a:cs typeface="Calibri"/>
              </a:rPr>
              <a:t>bandpasses</a:t>
            </a:r>
            <a:endParaRPr lang="en-US" sz="2800" i="1" dirty="0" smtClean="0">
              <a:solidFill>
                <a:srgbClr val="00FFFF"/>
              </a:solidFill>
              <a:latin typeface="Calibri"/>
              <a:cs typeface="Calibri"/>
            </a:endParaRPr>
          </a:p>
          <a:p>
            <a:pPr marL="400050" lvl="1" indent="0">
              <a:buNone/>
            </a:pPr>
            <a:r>
              <a:rPr lang="en-US" sz="2800" i="1" dirty="0" smtClean="0">
                <a:solidFill>
                  <a:srgbClr val="00FFFF"/>
                </a:solidFill>
                <a:latin typeface="Calibri"/>
                <a:cs typeface="Calibri"/>
              </a:rPr>
              <a:t>Diminished red response for specialized </a:t>
            </a:r>
            <a:r>
              <a:rPr lang="en-US" sz="2800" i="1" dirty="0" err="1" smtClean="0">
                <a:solidFill>
                  <a:srgbClr val="00FFFF"/>
                </a:solidFill>
                <a:latin typeface="Calibri"/>
                <a:cs typeface="Calibri"/>
              </a:rPr>
              <a:t>bandpasses</a:t>
            </a:r>
            <a:endParaRPr lang="en-US" i="1" dirty="0" smtClean="0">
              <a:solidFill>
                <a:srgbClr val="00FFFF"/>
              </a:solidFill>
              <a:latin typeface="Calibri"/>
              <a:cs typeface="Calibri"/>
            </a:endParaRPr>
          </a:p>
          <a:p>
            <a:pPr marL="0" indent="0">
              <a:buNone/>
            </a:pPr>
            <a:r>
              <a:rPr lang="en-US" dirty="0" smtClean="0">
                <a:latin typeface="Calibri"/>
                <a:cs typeface="Calibri"/>
              </a:rPr>
              <a:t>Can be applied to all back-illuminated Silicon devices: CMOS, APDs, EM-CCDs, p-CCDs, PIN Arrays</a:t>
            </a:r>
          </a:p>
          <a:p>
            <a:pPr marL="0" indent="0">
              <a:buNone/>
            </a:pPr>
            <a:endParaRPr lang="en-US" dirty="0" smtClean="0">
              <a:solidFill>
                <a:srgbClr val="00FFFF"/>
              </a:solidFill>
              <a:latin typeface="Calibri"/>
              <a:cs typeface="Calibri"/>
            </a:endParaRPr>
          </a:p>
          <a:p>
            <a:pPr marL="400050" lvl="1" indent="0">
              <a:buNone/>
            </a:pPr>
            <a:r>
              <a:rPr lang="en-US" i="1" dirty="0" smtClean="0">
                <a:solidFill>
                  <a:srgbClr val="00FFFF"/>
                </a:solidFill>
                <a:latin typeface="Calibri"/>
                <a:cs typeface="Calibri"/>
              </a:rPr>
              <a:t>	</a:t>
            </a:r>
            <a:endParaRPr lang="en-US" dirty="0"/>
          </a:p>
        </p:txBody>
      </p:sp>
    </p:spTree>
    <p:extLst>
      <p:ext uri="{BB962C8B-B14F-4D97-AF65-F5344CB8AC3E}">
        <p14:creationId xmlns:p14="http://schemas.microsoft.com/office/powerpoint/2010/main" val="26839719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5" name="TextBox 3"/>
          <p:cNvSpPr txBox="1">
            <a:spLocks noChangeArrowheads="1"/>
          </p:cNvSpPr>
          <p:nvPr/>
        </p:nvSpPr>
        <p:spPr bwMode="auto">
          <a:xfrm>
            <a:off x="240680" y="2328543"/>
            <a:ext cx="4765561" cy="371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charset="0"/>
                <a:ea typeface="ＭＳ Ｐゴシック" charset="0"/>
                <a:cs typeface="ＭＳ Ｐゴシック" charset="0"/>
              </a:defRPr>
            </a:lvl1pPr>
            <a:lvl2pPr marL="742950" indent="-285750">
              <a:defRPr sz="1600">
                <a:solidFill>
                  <a:schemeClr val="tx1"/>
                </a:solidFill>
                <a:latin typeface="Times" charset="0"/>
                <a:ea typeface="ＭＳ Ｐゴシック" charset="0"/>
              </a:defRPr>
            </a:lvl2pPr>
            <a:lvl3pPr marL="1143000" indent="-228600">
              <a:defRPr sz="1600">
                <a:solidFill>
                  <a:schemeClr val="tx1"/>
                </a:solidFill>
                <a:latin typeface="Times" charset="0"/>
                <a:ea typeface="ＭＳ Ｐゴシック" charset="0"/>
              </a:defRPr>
            </a:lvl3pPr>
            <a:lvl4pPr marL="1600200" indent="-228600">
              <a:defRPr sz="1600">
                <a:solidFill>
                  <a:schemeClr val="tx1"/>
                </a:solidFill>
                <a:latin typeface="Times" charset="0"/>
                <a:ea typeface="ＭＳ Ｐゴシック" charset="0"/>
              </a:defRPr>
            </a:lvl4pPr>
            <a:lvl5pPr marL="2057400" indent="-228600">
              <a:defRPr sz="1600">
                <a:solidFill>
                  <a:schemeClr val="tx1"/>
                </a:solidFill>
                <a:latin typeface="Times" charset="0"/>
                <a:ea typeface="ＭＳ Ｐゴシック" charset="0"/>
              </a:defRPr>
            </a:lvl5pPr>
            <a:lvl6pPr marL="2514600" indent="-228600" eaLnBrk="0" fontAlgn="base" hangingPunct="0">
              <a:spcBef>
                <a:spcPct val="0"/>
              </a:spcBef>
              <a:spcAft>
                <a:spcPct val="0"/>
              </a:spcAft>
              <a:defRPr sz="1600">
                <a:solidFill>
                  <a:schemeClr val="tx1"/>
                </a:solidFill>
                <a:latin typeface="Times" charset="0"/>
                <a:ea typeface="ＭＳ Ｐゴシック" charset="0"/>
              </a:defRPr>
            </a:lvl6pPr>
            <a:lvl7pPr marL="2971800" indent="-228600" eaLnBrk="0" fontAlgn="base" hangingPunct="0">
              <a:spcBef>
                <a:spcPct val="0"/>
              </a:spcBef>
              <a:spcAft>
                <a:spcPct val="0"/>
              </a:spcAft>
              <a:defRPr sz="1600">
                <a:solidFill>
                  <a:schemeClr val="tx1"/>
                </a:solidFill>
                <a:latin typeface="Times" charset="0"/>
                <a:ea typeface="ＭＳ Ｐゴシック" charset="0"/>
              </a:defRPr>
            </a:lvl7pPr>
            <a:lvl8pPr marL="3429000" indent="-228600" eaLnBrk="0" fontAlgn="base" hangingPunct="0">
              <a:spcBef>
                <a:spcPct val="0"/>
              </a:spcBef>
              <a:spcAft>
                <a:spcPct val="0"/>
              </a:spcAft>
              <a:defRPr sz="1600">
                <a:solidFill>
                  <a:schemeClr val="tx1"/>
                </a:solidFill>
                <a:latin typeface="Times" charset="0"/>
                <a:ea typeface="ＭＳ Ｐゴシック" charset="0"/>
              </a:defRPr>
            </a:lvl8pPr>
            <a:lvl9pPr marL="3886200" indent="-228600" eaLnBrk="0" fontAlgn="base" hangingPunct="0">
              <a:spcBef>
                <a:spcPct val="0"/>
              </a:spcBef>
              <a:spcAft>
                <a:spcPct val="0"/>
              </a:spcAft>
              <a:defRPr sz="1600">
                <a:solidFill>
                  <a:schemeClr val="tx1"/>
                </a:solidFill>
                <a:latin typeface="Times" charset="0"/>
                <a:ea typeface="ＭＳ Ｐゴシック" charset="0"/>
              </a:defRPr>
            </a:lvl9pPr>
          </a:lstStyle>
          <a:p>
            <a:pPr>
              <a:buNone/>
            </a:pPr>
            <a:r>
              <a:rPr lang="en-US" sz="1400" dirty="0" smtClean="0">
                <a:solidFill>
                  <a:srgbClr val="000000"/>
                </a:solidFill>
              </a:rPr>
              <a:t>Molecular </a:t>
            </a:r>
            <a:r>
              <a:rPr lang="en-US" sz="1400" dirty="0">
                <a:solidFill>
                  <a:srgbClr val="000000"/>
                </a:solidFill>
              </a:rPr>
              <a:t>Beam Epitaxy (MBE) </a:t>
            </a:r>
            <a:r>
              <a:rPr lang="en-US" sz="1400" dirty="0" smtClean="0">
                <a:solidFill>
                  <a:srgbClr val="000000"/>
                </a:solidFill>
              </a:rPr>
              <a:t>passivation and </a:t>
            </a:r>
            <a:r>
              <a:rPr lang="en-US" sz="1400" dirty="0">
                <a:solidFill>
                  <a:srgbClr val="000000"/>
                </a:solidFill>
              </a:rPr>
              <a:t>Atomic Layer Deposition (ALD) </a:t>
            </a:r>
            <a:r>
              <a:rPr lang="en-US" sz="1400" dirty="0" smtClean="0">
                <a:solidFill>
                  <a:srgbClr val="000000"/>
                </a:solidFill>
              </a:rPr>
              <a:t>coatings uniquely </a:t>
            </a:r>
            <a:r>
              <a:rPr lang="en-US" sz="1400" dirty="0">
                <a:solidFill>
                  <a:srgbClr val="000000"/>
                </a:solidFill>
              </a:rPr>
              <a:t>enable atomic-level engineering of surfaces/interfaces to achieve high efficiency, stable </a:t>
            </a:r>
            <a:r>
              <a:rPr lang="en-US" sz="1400" dirty="0" smtClean="0">
                <a:solidFill>
                  <a:srgbClr val="000000"/>
                </a:solidFill>
              </a:rPr>
              <a:t>and tailorable response</a:t>
            </a:r>
            <a:r>
              <a:rPr lang="en-US" sz="1400" dirty="0">
                <a:solidFill>
                  <a:srgbClr val="000000"/>
                </a:solidFill>
              </a:rPr>
              <a:t>, and low dark current in back-illuminated silicon arrays.</a:t>
            </a:r>
          </a:p>
          <a:p>
            <a:pPr>
              <a:buNone/>
            </a:pPr>
            <a:endParaRPr lang="en-US" sz="1400" dirty="0">
              <a:solidFill>
                <a:srgbClr val="000000"/>
              </a:solidFill>
            </a:endParaRPr>
          </a:p>
          <a:p>
            <a:pPr>
              <a:buNone/>
            </a:pPr>
            <a:r>
              <a:rPr lang="en-US" sz="1400" dirty="0">
                <a:solidFill>
                  <a:srgbClr val="000000"/>
                </a:solidFill>
              </a:rPr>
              <a:t>This is </a:t>
            </a:r>
            <a:r>
              <a:rPr lang="en-US" sz="1400" dirty="0" smtClean="0">
                <a:solidFill>
                  <a:srgbClr val="000000"/>
                </a:solidFill>
              </a:rPr>
              <a:t>true for UV/Visible/NIR and especially </a:t>
            </a:r>
            <a:r>
              <a:rPr lang="en-US" sz="1400" dirty="0">
                <a:solidFill>
                  <a:srgbClr val="000000"/>
                </a:solidFill>
              </a:rPr>
              <a:t>true in UV where absorption happens within nanometers of the </a:t>
            </a:r>
            <a:r>
              <a:rPr lang="en-US" sz="1400" dirty="0" smtClean="0">
                <a:solidFill>
                  <a:srgbClr val="000000"/>
                </a:solidFill>
              </a:rPr>
              <a:t>surface</a:t>
            </a:r>
          </a:p>
          <a:p>
            <a:pPr>
              <a:buNone/>
            </a:pPr>
            <a:endParaRPr lang="en-US" sz="1400" dirty="0">
              <a:solidFill>
                <a:srgbClr val="000000"/>
              </a:solidFill>
            </a:endParaRPr>
          </a:p>
          <a:p>
            <a:pPr>
              <a:buNone/>
            </a:pPr>
            <a:r>
              <a:rPr lang="en-US" sz="1400" dirty="0" smtClean="0">
                <a:solidFill>
                  <a:srgbClr val="000000"/>
                </a:solidFill>
              </a:rPr>
              <a:t>We use MBE for delta doping/</a:t>
            </a:r>
            <a:r>
              <a:rPr lang="en-US" sz="1400" dirty="0" err="1" smtClean="0">
                <a:solidFill>
                  <a:srgbClr val="000000"/>
                </a:solidFill>
              </a:rPr>
              <a:t>superlattice</a:t>
            </a:r>
            <a:r>
              <a:rPr lang="en-US" sz="1400" dirty="0" smtClean="0">
                <a:solidFill>
                  <a:srgbClr val="000000"/>
                </a:solidFill>
              </a:rPr>
              <a:t> doping to achieve 100% internal QE (reflection limited) and ALD for AR coatings and visible blind coating to tailor the response. </a:t>
            </a:r>
            <a:r>
              <a:rPr lang="en-US" sz="1400" dirty="0">
                <a:solidFill>
                  <a:srgbClr val="000000"/>
                </a:solidFill>
              </a:rPr>
              <a:t>Versatile techniques applicable to essentially all silicon detectors and </a:t>
            </a:r>
            <a:r>
              <a:rPr lang="en-US" sz="1400" dirty="0" smtClean="0">
                <a:solidFill>
                  <a:srgbClr val="000000"/>
                </a:solidFill>
              </a:rPr>
              <a:t>imagers including CCDs, EMCCDs, P-channel CCDs, CMOS, PIN arrays, Avalanche Photodiode Arrays (APDs)</a:t>
            </a:r>
            <a:endParaRPr lang="en-US" sz="1400" dirty="0">
              <a:solidFill>
                <a:srgbClr val="000000"/>
              </a:solidFill>
            </a:endParaRPr>
          </a:p>
        </p:txBody>
      </p:sp>
      <p:sp>
        <p:nvSpPr>
          <p:cNvPr id="21506" name="TextBox 1"/>
          <p:cNvSpPr txBox="1">
            <a:spLocks noChangeArrowheads="1"/>
          </p:cNvSpPr>
          <p:nvPr/>
        </p:nvSpPr>
        <p:spPr bwMode="auto">
          <a:xfrm>
            <a:off x="152400" y="0"/>
            <a:ext cx="8839200" cy="173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charset="0"/>
                <a:ea typeface="ＭＳ Ｐゴシック" charset="0"/>
                <a:cs typeface="ＭＳ Ｐゴシック" charset="0"/>
              </a:defRPr>
            </a:lvl1pPr>
            <a:lvl2pPr marL="742950" indent="-285750">
              <a:defRPr sz="1600">
                <a:solidFill>
                  <a:schemeClr val="tx1"/>
                </a:solidFill>
                <a:latin typeface="Times" charset="0"/>
                <a:ea typeface="ＭＳ Ｐゴシック" charset="0"/>
              </a:defRPr>
            </a:lvl2pPr>
            <a:lvl3pPr marL="1143000" indent="-228600">
              <a:defRPr sz="1600">
                <a:solidFill>
                  <a:schemeClr val="tx1"/>
                </a:solidFill>
                <a:latin typeface="Times" charset="0"/>
                <a:ea typeface="ＭＳ Ｐゴシック" charset="0"/>
              </a:defRPr>
            </a:lvl3pPr>
            <a:lvl4pPr marL="1600200" indent="-228600">
              <a:defRPr sz="1600">
                <a:solidFill>
                  <a:schemeClr val="tx1"/>
                </a:solidFill>
                <a:latin typeface="Times" charset="0"/>
                <a:ea typeface="ＭＳ Ｐゴシック" charset="0"/>
              </a:defRPr>
            </a:lvl4pPr>
            <a:lvl5pPr marL="2057400" indent="-228600">
              <a:defRPr sz="1600">
                <a:solidFill>
                  <a:schemeClr val="tx1"/>
                </a:solidFill>
                <a:latin typeface="Times" charset="0"/>
                <a:ea typeface="ＭＳ Ｐゴシック" charset="0"/>
              </a:defRPr>
            </a:lvl5pPr>
            <a:lvl6pPr marL="2514600" indent="-228600" eaLnBrk="0" fontAlgn="base" hangingPunct="0">
              <a:spcBef>
                <a:spcPct val="0"/>
              </a:spcBef>
              <a:spcAft>
                <a:spcPct val="0"/>
              </a:spcAft>
              <a:defRPr sz="1600">
                <a:solidFill>
                  <a:schemeClr val="tx1"/>
                </a:solidFill>
                <a:latin typeface="Times" charset="0"/>
                <a:ea typeface="ＭＳ Ｐゴシック" charset="0"/>
              </a:defRPr>
            </a:lvl6pPr>
            <a:lvl7pPr marL="2971800" indent="-228600" eaLnBrk="0" fontAlgn="base" hangingPunct="0">
              <a:spcBef>
                <a:spcPct val="0"/>
              </a:spcBef>
              <a:spcAft>
                <a:spcPct val="0"/>
              </a:spcAft>
              <a:defRPr sz="1600">
                <a:solidFill>
                  <a:schemeClr val="tx1"/>
                </a:solidFill>
                <a:latin typeface="Times" charset="0"/>
                <a:ea typeface="ＭＳ Ｐゴシック" charset="0"/>
              </a:defRPr>
            </a:lvl7pPr>
            <a:lvl8pPr marL="3429000" indent="-228600" eaLnBrk="0" fontAlgn="base" hangingPunct="0">
              <a:spcBef>
                <a:spcPct val="0"/>
              </a:spcBef>
              <a:spcAft>
                <a:spcPct val="0"/>
              </a:spcAft>
              <a:defRPr sz="1600">
                <a:solidFill>
                  <a:schemeClr val="tx1"/>
                </a:solidFill>
                <a:latin typeface="Times" charset="0"/>
                <a:ea typeface="ＭＳ Ｐゴシック" charset="0"/>
              </a:defRPr>
            </a:lvl8pPr>
            <a:lvl9pPr marL="3886200" indent="-228600" eaLnBrk="0" fontAlgn="base" hangingPunct="0">
              <a:spcBef>
                <a:spcPct val="0"/>
              </a:spcBef>
              <a:spcAft>
                <a:spcPct val="0"/>
              </a:spcAft>
              <a:defRPr sz="1600">
                <a:solidFill>
                  <a:schemeClr val="tx1"/>
                </a:solidFill>
                <a:latin typeface="Times" charset="0"/>
                <a:ea typeface="ＭＳ Ｐゴシック" charset="0"/>
              </a:defRPr>
            </a:lvl9pPr>
          </a:lstStyle>
          <a:p>
            <a:pPr algn="ctr">
              <a:lnSpc>
                <a:spcPts val="3160"/>
              </a:lnSpc>
              <a:spcBef>
                <a:spcPts val="0"/>
              </a:spcBef>
              <a:buNone/>
            </a:pPr>
            <a:r>
              <a:rPr lang="en-US" sz="2800" b="1" i="1" dirty="0">
                <a:solidFill>
                  <a:schemeClr val="bg1">
                    <a:lumMod val="50000"/>
                  </a:schemeClr>
                </a:solidFill>
              </a:rPr>
              <a:t>High Performance Silicon Imagers</a:t>
            </a:r>
          </a:p>
          <a:p>
            <a:pPr algn="ctr">
              <a:lnSpc>
                <a:spcPts val="3160"/>
              </a:lnSpc>
              <a:spcBef>
                <a:spcPts val="0"/>
              </a:spcBef>
              <a:buNone/>
            </a:pPr>
            <a:r>
              <a:rPr lang="en-US" sz="2800" b="1" dirty="0" smtClean="0">
                <a:solidFill>
                  <a:schemeClr val="bg1">
                    <a:lumMod val="50000"/>
                  </a:schemeClr>
                </a:solidFill>
              </a:rPr>
              <a:t>Through Back illumination</a:t>
            </a:r>
          </a:p>
          <a:p>
            <a:pPr algn="ctr">
              <a:lnSpc>
                <a:spcPts val="3160"/>
              </a:lnSpc>
              <a:spcBef>
                <a:spcPts val="0"/>
              </a:spcBef>
              <a:buNone/>
            </a:pPr>
            <a:r>
              <a:rPr lang="en-US" sz="2800" b="1" i="1" dirty="0" smtClean="0">
                <a:solidFill>
                  <a:schemeClr val="bg1">
                    <a:lumMod val="50000"/>
                  </a:schemeClr>
                </a:solidFill>
              </a:rPr>
              <a:t>With Band structure Engineering using MBE</a:t>
            </a:r>
          </a:p>
          <a:p>
            <a:pPr algn="ctr">
              <a:lnSpc>
                <a:spcPts val="3160"/>
              </a:lnSpc>
              <a:spcBef>
                <a:spcPts val="0"/>
              </a:spcBef>
              <a:buNone/>
            </a:pPr>
            <a:r>
              <a:rPr lang="en-US" sz="2800" b="1" i="1" dirty="0" smtClean="0">
                <a:solidFill>
                  <a:schemeClr val="bg1">
                    <a:lumMod val="50000"/>
                  </a:schemeClr>
                </a:solidFill>
              </a:rPr>
              <a:t>and with ALD</a:t>
            </a:r>
            <a:r>
              <a:rPr lang="en-US" sz="2800" b="1" i="1" dirty="0">
                <a:solidFill>
                  <a:schemeClr val="bg1">
                    <a:lumMod val="50000"/>
                  </a:schemeClr>
                </a:solidFill>
              </a:rPr>
              <a:t>-AR </a:t>
            </a:r>
            <a:r>
              <a:rPr lang="en-US" sz="2800" b="1" i="1" dirty="0" smtClean="0">
                <a:solidFill>
                  <a:schemeClr val="bg1">
                    <a:lumMod val="50000"/>
                  </a:schemeClr>
                </a:solidFill>
              </a:rPr>
              <a:t>coatings</a:t>
            </a:r>
            <a:endParaRPr lang="en-US" sz="2800" b="1" i="1" dirty="0">
              <a:solidFill>
                <a:schemeClr val="bg1">
                  <a:lumMod val="50000"/>
                </a:schemeClr>
              </a:solidFill>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1784536739"/>
              </p:ext>
            </p:extLst>
          </p:nvPr>
        </p:nvGraphicFramePr>
        <p:xfrm>
          <a:off x="4902599" y="2275933"/>
          <a:ext cx="4138430" cy="3146966"/>
        </p:xfrm>
        <a:graphic>
          <a:graphicData uri="http://schemas.openxmlformats.org/presentationml/2006/ole">
            <mc:AlternateContent xmlns:mc="http://schemas.openxmlformats.org/markup-compatibility/2006">
              <mc:Choice xmlns:v="urn:schemas-microsoft-com:vml" Requires="v">
                <p:oleObj spid="_x0000_s1042" name="Document" r:id="rId4" imgW="3708400" imgH="2819400" progId="Word.Document.8">
                  <p:link updateAutomatic="1"/>
                </p:oleObj>
              </mc:Choice>
              <mc:Fallback>
                <p:oleObj name="Document" r:id="rId4" imgW="3708400" imgH="2819400" progId="Word.Document.8">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599" y="2275933"/>
                        <a:ext cx="4138430" cy="3146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2"/>
          <p:cNvSpPr>
            <a:spLocks noChangeArrowheads="1"/>
          </p:cNvSpPr>
          <p:nvPr/>
        </p:nvSpPr>
        <p:spPr bwMode="auto">
          <a:xfrm>
            <a:off x="5220935" y="1920158"/>
            <a:ext cx="3685453" cy="287258"/>
          </a:xfrm>
          <a:prstGeom prst="rect">
            <a:avLst/>
          </a:prstGeom>
          <a:solidFill>
            <a:schemeClr val="accent6">
              <a:lumMod val="20000"/>
              <a:lumOff val="80000"/>
            </a:schemeClr>
          </a:solidFill>
          <a:ln w="38100" cmpd="sng">
            <a:solidFill>
              <a:srgbClr val="000000"/>
            </a:solidFill>
            <a:miter lim="800000"/>
            <a:headEnd/>
            <a:tailEnd/>
          </a:ln>
          <a:extLst/>
        </p:spPr>
        <p:txBody>
          <a:bodyPr wrap="none" lIns="90487" tIns="44450" rIns="90487" bIns="44450">
            <a:spAutoFit/>
          </a:bodyPr>
          <a:lstStyle/>
          <a:p>
            <a:pPr>
              <a:lnSpc>
                <a:spcPct val="90000"/>
              </a:lnSpc>
              <a:buNone/>
            </a:pPr>
            <a:r>
              <a:rPr lang="en-US" sz="1400" dirty="0" smtClean="0">
                <a:solidFill>
                  <a:srgbClr val="000000"/>
                </a:solidFill>
                <a:latin typeface="Times"/>
              </a:rPr>
              <a:t>100% Internal QE of Bare Delta </a:t>
            </a:r>
            <a:r>
              <a:rPr lang="en-US" sz="1400" dirty="0">
                <a:solidFill>
                  <a:srgbClr val="000000"/>
                </a:solidFill>
                <a:latin typeface="Times"/>
              </a:rPr>
              <a:t>doped CCDs</a:t>
            </a:r>
          </a:p>
        </p:txBody>
      </p:sp>
      <p:sp>
        <p:nvSpPr>
          <p:cNvPr id="6" name="Rectangle 82"/>
          <p:cNvSpPr>
            <a:spLocks noChangeArrowheads="1"/>
          </p:cNvSpPr>
          <p:nvPr/>
        </p:nvSpPr>
        <p:spPr bwMode="auto">
          <a:xfrm>
            <a:off x="5181600" y="5751172"/>
            <a:ext cx="3889920" cy="481157"/>
          </a:xfrm>
          <a:prstGeom prst="rect">
            <a:avLst/>
          </a:prstGeom>
          <a:solidFill>
            <a:schemeClr val="accent6">
              <a:lumMod val="20000"/>
              <a:lumOff val="80000"/>
            </a:schemeClr>
          </a:solidFill>
          <a:ln w="38100" cmpd="sng">
            <a:solidFill>
              <a:srgbClr val="000000"/>
            </a:solidFill>
            <a:miter lim="800000"/>
            <a:headEnd/>
            <a:tailEnd/>
          </a:ln>
          <a:extLst/>
        </p:spPr>
        <p:txBody>
          <a:bodyPr wrap="square" lIns="90487" tIns="44450" rIns="90487" bIns="44450">
            <a:spAutoFit/>
          </a:bodyPr>
          <a:lstStyle/>
          <a:p>
            <a:pPr>
              <a:lnSpc>
                <a:spcPct val="90000"/>
              </a:lnSpc>
              <a:buNone/>
            </a:pPr>
            <a:r>
              <a:rPr lang="en-US" sz="1400" i="1" dirty="0" smtClean="0">
                <a:solidFill>
                  <a:srgbClr val="000000"/>
                </a:solidFill>
                <a:latin typeface="Times"/>
              </a:rPr>
              <a:t>See next slides for examples of tailored response on ALD coated delta doped arrays….. </a:t>
            </a:r>
            <a:endParaRPr lang="en-US" sz="1400" i="1" dirty="0">
              <a:solidFill>
                <a:srgbClr val="000000"/>
              </a:solidFill>
              <a:latin typeface="Times"/>
            </a:endParaRPr>
          </a:p>
        </p:txBody>
      </p:sp>
      <p:sp>
        <p:nvSpPr>
          <p:cNvPr id="8" name="TextBox 7"/>
          <p:cNvSpPr txBox="1"/>
          <p:nvPr/>
        </p:nvSpPr>
        <p:spPr>
          <a:xfrm>
            <a:off x="292204" y="1640919"/>
            <a:ext cx="3852337" cy="461665"/>
          </a:xfrm>
          <a:prstGeom prst="rect">
            <a:avLst/>
          </a:prstGeom>
          <a:noFill/>
        </p:spPr>
        <p:txBody>
          <a:bodyPr wrap="none" rtlCol="0">
            <a:spAutoFit/>
          </a:bodyPr>
          <a:lstStyle/>
          <a:p>
            <a:pPr>
              <a:buNone/>
            </a:pPr>
            <a:r>
              <a:rPr lang="en-US" sz="2400" dirty="0" err="1" smtClean="0">
                <a:solidFill>
                  <a:srgbClr val="000000"/>
                </a:solidFill>
              </a:rPr>
              <a:t>Shouleh</a:t>
            </a:r>
            <a:r>
              <a:rPr lang="en-US" sz="2400" dirty="0" smtClean="0">
                <a:solidFill>
                  <a:srgbClr val="000000"/>
                </a:solidFill>
              </a:rPr>
              <a:t> </a:t>
            </a:r>
            <a:r>
              <a:rPr lang="en-US" sz="2400" dirty="0" err="1" smtClean="0">
                <a:solidFill>
                  <a:srgbClr val="000000"/>
                </a:solidFill>
              </a:rPr>
              <a:t>Nikzad</a:t>
            </a:r>
            <a:r>
              <a:rPr lang="en-US" sz="2400" dirty="0" smtClean="0">
                <a:solidFill>
                  <a:srgbClr val="000000"/>
                </a:solidFill>
              </a:rPr>
              <a:t>, NASA JPL</a:t>
            </a:r>
            <a:endParaRPr lang="en-US" sz="2400" dirty="0">
              <a:solidFill>
                <a:srgbClr val="000000"/>
              </a:solidFill>
            </a:endParaRPr>
          </a:p>
        </p:txBody>
      </p:sp>
    </p:spTree>
    <p:extLst>
      <p:ext uri="{BB962C8B-B14F-4D97-AF65-F5344CB8AC3E}">
        <p14:creationId xmlns:p14="http://schemas.microsoft.com/office/powerpoint/2010/main" val="40927091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Rectangle 13"/>
          <p:cNvSpPr/>
          <p:nvPr/>
        </p:nvSpPr>
        <p:spPr>
          <a:xfrm>
            <a:off x="5622119" y="4036584"/>
            <a:ext cx="3491113" cy="2694555"/>
          </a:xfrm>
          <a:prstGeom prst="rect">
            <a:avLst/>
          </a:prstGeom>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83244" y="4445000"/>
            <a:ext cx="5486400" cy="2413000"/>
          </a:xfrm>
          <a:prstGeom prst="rect">
            <a:avLst/>
          </a:prstGeom>
          <a:solidFill>
            <a:schemeClr val="accent4">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9" name="Rectangle 8"/>
          <p:cNvSpPr/>
          <p:nvPr/>
        </p:nvSpPr>
        <p:spPr>
          <a:xfrm>
            <a:off x="3752272" y="738909"/>
            <a:ext cx="5391727" cy="2701636"/>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0" y="-428370"/>
            <a:ext cx="9060757" cy="1470025"/>
          </a:xfrm>
          <a:ln>
            <a:noFill/>
          </a:ln>
        </p:spPr>
        <p:txBody>
          <a:bodyPr>
            <a:normAutofit/>
          </a:bodyPr>
          <a:lstStyle/>
          <a:p>
            <a:r>
              <a:rPr lang="en-US" sz="2000" b="1" dirty="0" smtClean="0">
                <a:solidFill>
                  <a:srgbClr val="0000FF"/>
                </a:solidFill>
              </a:rPr>
              <a:t>Examples of UV/Vis/NIR Detectors with Tailorable Response </a:t>
            </a:r>
            <a:r>
              <a:rPr lang="en-US" sz="2000" b="1" dirty="0">
                <a:solidFill>
                  <a:srgbClr val="0000FF"/>
                </a:solidFill>
              </a:rPr>
              <a:t>t</a:t>
            </a:r>
            <a:r>
              <a:rPr lang="en-US" sz="2000" b="1" dirty="0" smtClean="0">
                <a:solidFill>
                  <a:srgbClr val="0000FF"/>
                </a:solidFill>
              </a:rPr>
              <a:t>hrough Precision Control of Delta doping and ALD Coatings</a:t>
            </a:r>
            <a:endParaRPr lang="en-US" sz="2000" b="1" dirty="0">
              <a:solidFill>
                <a:srgbClr val="0000FF"/>
              </a:solidFill>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170381" y="4623386"/>
            <a:ext cx="2286000" cy="170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1173" y="4156423"/>
            <a:ext cx="5285208" cy="307777"/>
          </a:xfrm>
          <a:prstGeom prst="rect">
            <a:avLst/>
          </a:prstGeom>
          <a:solidFill>
            <a:schemeClr val="accent4">
              <a:lumMod val="75000"/>
            </a:schemeClr>
          </a:solidFill>
          <a:ln w="28575" cmpd="sng">
            <a:solidFill>
              <a:srgbClr val="000000"/>
            </a:solidFill>
          </a:ln>
        </p:spPr>
        <p:txBody>
          <a:bodyPr wrap="square" rtlCol="0">
            <a:spAutoFit/>
          </a:bodyPr>
          <a:lstStyle/>
          <a:p>
            <a:pPr>
              <a:buNone/>
            </a:pPr>
            <a:r>
              <a:rPr lang="en-US" sz="1400" dirty="0" smtClean="0">
                <a:solidFill>
                  <a:prstClr val="white"/>
                </a:solidFill>
                <a:latin typeface="Calibri"/>
              </a:rPr>
              <a:t>Broadband Response for Space and Ground-based Astronomy</a:t>
            </a:r>
          </a:p>
        </p:txBody>
      </p:sp>
      <p:pic>
        <p:nvPicPr>
          <p:cNvPr id="7" name="Picture 6" descr="CCD97-5-layer-2013-02-05.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42269" y="1120454"/>
            <a:ext cx="2743200" cy="2172666"/>
          </a:xfrm>
          <a:prstGeom prst="rect">
            <a:avLst/>
          </a:prstGeom>
        </p:spPr>
      </p:pic>
      <p:pic>
        <p:nvPicPr>
          <p:cNvPr id="8" name="Picture 7" descr="IMG_0082.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02806" y="1532882"/>
            <a:ext cx="2046749" cy="1667878"/>
          </a:xfrm>
          <a:prstGeom prst="rect">
            <a:avLst/>
          </a:prstGeom>
        </p:spPr>
      </p:pic>
      <p:sp>
        <p:nvSpPr>
          <p:cNvPr id="10" name="Rectangle 9"/>
          <p:cNvSpPr/>
          <p:nvPr/>
        </p:nvSpPr>
        <p:spPr>
          <a:xfrm>
            <a:off x="3786907" y="660110"/>
            <a:ext cx="5357093" cy="381545"/>
          </a:xfrm>
          <a:prstGeom prst="rect">
            <a:avLst/>
          </a:prstGeom>
          <a:solidFill>
            <a:srgbClr val="C0504D"/>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endParaRPr lang="en-US" sz="1400" dirty="0" smtClean="0">
              <a:solidFill>
                <a:prstClr val="white"/>
              </a:solidFill>
              <a:latin typeface="Calibri"/>
            </a:endParaRPr>
          </a:p>
          <a:p>
            <a:pPr algn="ctr">
              <a:buNone/>
            </a:pPr>
            <a:r>
              <a:rPr lang="en-US" sz="1400" dirty="0" smtClean="0">
                <a:solidFill>
                  <a:prstClr val="white"/>
                </a:solidFill>
                <a:latin typeface="Calibri"/>
              </a:rPr>
              <a:t>Photon Counting Detector Optimized for Balloon UV Window</a:t>
            </a:r>
          </a:p>
          <a:p>
            <a:pPr algn="ctr">
              <a:buNone/>
            </a:pPr>
            <a:endParaRPr lang="en-US" sz="1400" dirty="0">
              <a:solidFill>
                <a:prstClr val="white"/>
              </a:solidFill>
              <a:latin typeface="Calibri"/>
            </a:endParaRPr>
          </a:p>
        </p:txBody>
      </p:sp>
      <p:grpSp>
        <p:nvGrpSpPr>
          <p:cNvPr id="6" name="Group 15"/>
          <p:cNvGrpSpPr>
            <a:grpSpLocks noChangeAspect="1"/>
          </p:cNvGrpSpPr>
          <p:nvPr/>
        </p:nvGrpSpPr>
        <p:grpSpPr>
          <a:xfrm>
            <a:off x="34634" y="1041655"/>
            <a:ext cx="3657600" cy="2994930"/>
            <a:chOff x="4368804" y="2803849"/>
            <a:chExt cx="5486400" cy="4492395"/>
          </a:xfrm>
        </p:grpSpPr>
        <p:sp>
          <p:nvSpPr>
            <p:cNvPr id="17" name="Rounded Rectangle 1"/>
            <p:cNvSpPr>
              <a:spLocks noChangeArrowheads="1"/>
            </p:cNvSpPr>
            <p:nvPr/>
          </p:nvSpPr>
          <p:spPr bwMode="auto">
            <a:xfrm>
              <a:off x="4368804" y="2803849"/>
              <a:ext cx="5486400" cy="4460864"/>
            </a:xfrm>
            <a:prstGeom prst="roundRect">
              <a:avLst>
                <a:gd name="adj" fmla="val 16667"/>
              </a:avLst>
            </a:prstGeom>
            <a:solidFill>
              <a:srgbClr val="FFFFFF"/>
            </a:solidFill>
            <a:ln w="28575" cmpd="sng">
              <a:noFill/>
              <a:round/>
              <a:headEnd/>
              <a:tailEnd/>
            </a:ln>
          </p:spPr>
          <p:txBody>
            <a:bodyPr/>
            <a:lstStyle/>
            <a:p>
              <a:pPr defTabSz="914400">
                <a:defRPr/>
              </a:pPr>
              <a:endParaRPr lang="en-US" kern="0">
                <a:solidFill>
                  <a:sysClr val="windowText" lastClr="000000"/>
                </a:solidFill>
                <a:latin typeface="Calibri"/>
              </a:endParaRPr>
            </a:p>
          </p:txBody>
        </p:sp>
        <p:pic>
          <p:nvPicPr>
            <p:cNvPr id="18" name="Picture 3"/>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368804" y="2979221"/>
              <a:ext cx="5486400" cy="4317023"/>
            </a:xfrm>
            <a:prstGeom prst="rect">
              <a:avLst/>
            </a:prstGeom>
            <a:noFill/>
            <a:ln w="28575" cmpd="sng">
              <a:noFill/>
              <a:miter lim="800000"/>
              <a:headEnd/>
              <a:tailEnd/>
            </a:ln>
            <a:extLst>
              <a:ext uri="{909E8E84-426E-40dd-AFC4-6F175D3DCCD1}">
                <a14:hiddenFill xmlns:a14="http://schemas.microsoft.com/office/drawing/2010/main">
                  <a:solidFill>
                    <a:srgbClr val="FFFFFF"/>
                  </a:solidFill>
                </a14:hiddenFill>
              </a:ext>
            </a:extLst>
          </p:spPr>
        </p:pic>
      </p:grpSp>
      <p:sp>
        <p:nvSpPr>
          <p:cNvPr id="19" name="Rectangle 18"/>
          <p:cNvSpPr/>
          <p:nvPr/>
        </p:nvSpPr>
        <p:spPr>
          <a:xfrm>
            <a:off x="0" y="794948"/>
            <a:ext cx="3622202" cy="381545"/>
          </a:xfrm>
          <a:prstGeom prst="rect">
            <a:avLst/>
          </a:prstGeom>
          <a:solidFill>
            <a:schemeClr val="accent6">
              <a:lumMod val="60000"/>
              <a:lumOff val="40000"/>
            </a:schemeClr>
          </a:solidFill>
          <a:ln w="28575"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smtClean="0">
              <a:solidFill>
                <a:srgbClr val="403152"/>
              </a:solidFill>
              <a:latin typeface="Calibri"/>
            </a:endParaRPr>
          </a:p>
          <a:p>
            <a:pPr>
              <a:buNone/>
            </a:pPr>
            <a:r>
              <a:rPr lang="en-US" sz="1400" dirty="0" smtClean="0">
                <a:solidFill>
                  <a:srgbClr val="403152"/>
                </a:solidFill>
                <a:latin typeface="Calibri"/>
              </a:rPr>
              <a:t>≥50% UV QE on conventional </a:t>
            </a:r>
            <a:r>
              <a:rPr lang="en-US" sz="1400" dirty="0" err="1" smtClean="0">
                <a:solidFill>
                  <a:srgbClr val="403152"/>
                </a:solidFill>
                <a:latin typeface="Calibri"/>
              </a:rPr>
              <a:t>CCDs</a:t>
            </a:r>
            <a:r>
              <a:rPr lang="en-US" sz="1400" dirty="0" smtClean="0">
                <a:solidFill>
                  <a:srgbClr val="403152"/>
                </a:solidFill>
                <a:latin typeface="Calibri"/>
              </a:rPr>
              <a:t> &amp; </a:t>
            </a:r>
            <a:r>
              <a:rPr lang="en-US" sz="1400" dirty="0" err="1" smtClean="0">
                <a:solidFill>
                  <a:srgbClr val="403152"/>
                </a:solidFill>
                <a:latin typeface="Calibri"/>
              </a:rPr>
              <a:t>EMCCDs</a:t>
            </a:r>
            <a:r>
              <a:rPr lang="en-US" sz="1400" dirty="0" smtClean="0">
                <a:solidFill>
                  <a:srgbClr val="403152"/>
                </a:solidFill>
                <a:latin typeface="Calibri"/>
              </a:rPr>
              <a:t>  </a:t>
            </a:r>
          </a:p>
          <a:p>
            <a:endParaRPr lang="en-US" sz="1600" dirty="0">
              <a:solidFill>
                <a:srgbClr val="403152"/>
              </a:solidFill>
              <a:latin typeface="Calibri"/>
            </a:endParaRPr>
          </a:p>
        </p:txBody>
      </p:sp>
      <p:sp>
        <p:nvSpPr>
          <p:cNvPr id="3" name="Rectangle 2"/>
          <p:cNvSpPr/>
          <p:nvPr/>
        </p:nvSpPr>
        <p:spPr>
          <a:xfrm>
            <a:off x="3107411" y="6269474"/>
            <a:ext cx="2348969" cy="430887"/>
          </a:xfrm>
          <a:prstGeom prst="rect">
            <a:avLst/>
          </a:prstGeom>
        </p:spPr>
        <p:txBody>
          <a:bodyPr wrap="square">
            <a:spAutoFit/>
          </a:bodyPr>
          <a:lstStyle/>
          <a:p>
            <a:pPr>
              <a:buNone/>
            </a:pPr>
            <a:r>
              <a:rPr lang="en-US" sz="1100" dirty="0" smtClean="0">
                <a:solidFill>
                  <a:srgbClr val="000000"/>
                </a:solidFill>
              </a:rPr>
              <a:t>Delta doped and AR coated STA n-channel CCDs </a:t>
            </a:r>
            <a:r>
              <a:rPr lang="en-US" sz="1100" dirty="0">
                <a:solidFill>
                  <a:srgbClr val="000000"/>
                </a:solidFill>
              </a:rPr>
              <a:t>for </a:t>
            </a:r>
            <a:r>
              <a:rPr lang="en-US" sz="1100" dirty="0" err="1">
                <a:solidFill>
                  <a:srgbClr val="000000"/>
                </a:solidFill>
              </a:rPr>
              <a:t>WaSP</a:t>
            </a:r>
            <a:r>
              <a:rPr lang="en-US" sz="1100" dirty="0">
                <a:solidFill>
                  <a:srgbClr val="000000"/>
                </a:solidFill>
              </a:rPr>
              <a:t> at </a:t>
            </a:r>
            <a:r>
              <a:rPr lang="en-US" sz="1100" dirty="0" smtClean="0">
                <a:solidFill>
                  <a:srgbClr val="000000"/>
                </a:solidFill>
              </a:rPr>
              <a:t>Palomar</a:t>
            </a:r>
          </a:p>
        </p:txBody>
      </p:sp>
      <p:pic>
        <p:nvPicPr>
          <p:cNvPr id="21" name="Picture 20"/>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66509" y="4101532"/>
            <a:ext cx="3200400" cy="2054862"/>
          </a:xfrm>
          <a:prstGeom prst="rect">
            <a:avLst/>
          </a:prstGeom>
          <a:noFill/>
          <a:ln>
            <a:noFill/>
          </a:ln>
        </p:spPr>
      </p:pic>
      <p:sp>
        <p:nvSpPr>
          <p:cNvPr id="22" name="TextBox 21"/>
          <p:cNvSpPr txBox="1"/>
          <p:nvPr/>
        </p:nvSpPr>
        <p:spPr>
          <a:xfrm>
            <a:off x="6174408" y="3681624"/>
            <a:ext cx="2159009" cy="369332"/>
          </a:xfrm>
          <a:prstGeom prst="rect">
            <a:avLst/>
          </a:prstGeom>
          <a:solidFill>
            <a:schemeClr val="tx2">
              <a:lumMod val="60000"/>
              <a:lumOff val="40000"/>
            </a:schemeClr>
          </a:solidFill>
          <a:ln w="28575" cmpd="sng">
            <a:solidFill>
              <a:srgbClr val="000000"/>
            </a:solidFill>
          </a:ln>
        </p:spPr>
        <p:txBody>
          <a:bodyPr wrap="square" rtlCol="0">
            <a:spAutoFit/>
          </a:bodyPr>
          <a:lstStyle/>
          <a:p>
            <a:pPr>
              <a:buNone/>
            </a:pPr>
            <a:r>
              <a:rPr lang="en-US" sz="1800" dirty="0" err="1" smtClean="0">
                <a:solidFill>
                  <a:schemeClr val="bg1"/>
                </a:solidFill>
                <a:latin typeface="Calibri"/>
              </a:rPr>
              <a:t>Ultrastable</a:t>
            </a:r>
            <a:r>
              <a:rPr lang="en-US" sz="1800" dirty="0" smtClean="0">
                <a:solidFill>
                  <a:schemeClr val="bg1"/>
                </a:solidFill>
                <a:latin typeface="Calibri"/>
              </a:rPr>
              <a:t> response</a:t>
            </a:r>
          </a:p>
        </p:txBody>
      </p:sp>
      <p:sp>
        <p:nvSpPr>
          <p:cNvPr id="23" name="Rectangle 22"/>
          <p:cNvSpPr>
            <a:spLocks noChangeAspect="1"/>
          </p:cNvSpPr>
          <p:nvPr/>
        </p:nvSpPr>
        <p:spPr>
          <a:xfrm>
            <a:off x="6483989" y="5051267"/>
            <a:ext cx="226614" cy="775273"/>
          </a:xfrm>
          <a:prstGeom prst="rect">
            <a:avLst/>
          </a:prstGeom>
          <a:noFill/>
          <a:ln w="12700" cap="flat" cmpd="sng" algn="ctr">
            <a:solidFill>
              <a:srgbClr val="4F81BD">
                <a:shade val="50000"/>
              </a:srgbClr>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fontAlgn="base">
              <a:spcBef>
                <a:spcPct val="0"/>
              </a:spcBef>
              <a:spcAft>
                <a:spcPct val="0"/>
              </a:spcAft>
            </a:pPr>
            <a:endParaRPr lang="en-US">
              <a:solidFill>
                <a:prstClr val="black"/>
              </a:solidFill>
              <a:latin typeface="Arial" pitchFamily="34" charset="0"/>
            </a:endParaRPr>
          </a:p>
        </p:txBody>
      </p:sp>
      <p:sp>
        <p:nvSpPr>
          <p:cNvPr id="13" name="Rectangle 12"/>
          <p:cNvSpPr/>
          <p:nvPr/>
        </p:nvSpPr>
        <p:spPr>
          <a:xfrm>
            <a:off x="5652886" y="6083014"/>
            <a:ext cx="3491113" cy="648126"/>
          </a:xfrm>
          <a:prstGeom prst="rect">
            <a:avLst/>
          </a:prstGeom>
        </p:spPr>
        <p:txBody>
          <a:bodyPr wrap="square">
            <a:spAutoFit/>
          </a:bodyPr>
          <a:lstStyle/>
          <a:p>
            <a:pPr>
              <a:lnSpc>
                <a:spcPct val="110000"/>
              </a:lnSpc>
              <a:buNone/>
            </a:pPr>
            <a:r>
              <a:rPr lang="en-US" sz="1100" dirty="0">
                <a:solidFill>
                  <a:srgbClr val="000000"/>
                </a:solidFill>
              </a:rPr>
              <a:t>&gt;2 Billion </a:t>
            </a:r>
            <a:r>
              <a:rPr lang="en-US" sz="1100" dirty="0" smtClean="0">
                <a:solidFill>
                  <a:srgbClr val="000000"/>
                </a:solidFill>
              </a:rPr>
              <a:t>193 nm laser </a:t>
            </a:r>
            <a:r>
              <a:rPr lang="en-US" sz="1100" dirty="0">
                <a:solidFill>
                  <a:srgbClr val="000000"/>
                </a:solidFill>
              </a:rPr>
              <a:t>pulses at full </a:t>
            </a:r>
            <a:r>
              <a:rPr lang="en-US" sz="1100" dirty="0" smtClean="0">
                <a:solidFill>
                  <a:srgbClr val="000000"/>
                </a:solidFill>
              </a:rPr>
              <a:t>saturation. No </a:t>
            </a:r>
            <a:r>
              <a:rPr lang="en-US" sz="1100" dirty="0">
                <a:solidFill>
                  <a:srgbClr val="000000"/>
                </a:solidFill>
              </a:rPr>
              <a:t>measureable </a:t>
            </a:r>
            <a:r>
              <a:rPr lang="en-US" sz="1100" dirty="0" smtClean="0">
                <a:solidFill>
                  <a:srgbClr val="000000"/>
                </a:solidFill>
              </a:rPr>
              <a:t>change (within 1%) </a:t>
            </a:r>
            <a:r>
              <a:rPr lang="en-US" sz="1100" dirty="0">
                <a:solidFill>
                  <a:srgbClr val="000000"/>
                </a:solidFill>
              </a:rPr>
              <a:t>shown on delta doped /SL doped + ALD on CMOS</a:t>
            </a:r>
            <a:r>
              <a:rPr lang="en-US" sz="1100" dirty="0"/>
              <a:t> </a:t>
            </a:r>
          </a:p>
        </p:txBody>
      </p:sp>
      <p:pic>
        <p:nvPicPr>
          <p:cNvPr id="24" name="Picture 23"/>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bwMode="auto">
          <a:xfrm>
            <a:off x="7296834" y="4623386"/>
            <a:ext cx="822960" cy="1046260"/>
          </a:xfrm>
          <a:prstGeom prst="rect">
            <a:avLst/>
          </a:prstGeom>
          <a:ln>
            <a:noFill/>
          </a:ln>
          <a:extLst>
            <a:ext uri="{53640926-AAD7-44d8-BBD7-CCE9431645EC}">
              <a14:shadowObscured xmlns:a14="http://schemas.microsoft.com/office/drawing/2010/main"/>
            </a:ext>
          </a:extLst>
        </p:spPr>
      </p:pic>
      <p:pic>
        <p:nvPicPr>
          <p:cNvPr id="25" name="Picture 11"/>
          <p:cNvPicPr>
            <a:picLocks noChangeAspect="1"/>
          </p:cNvPicPr>
          <p:nvPr/>
        </p:nvPicPr>
        <p:blipFill rotWithShape="1">
          <a:blip r:embed="rId9" cstate="email">
            <a:extLst>
              <a:ext uri="{28A0092B-C50C-407E-A947-70E740481C1C}">
                <a14:useLocalDpi xmlns:a14="http://schemas.microsoft.com/office/drawing/2010/main"/>
              </a:ext>
            </a:extLst>
          </a:blip>
          <a:srcRect l="2814" t="9157" r="7705"/>
          <a:stretch/>
        </p:blipFill>
        <p:spPr bwMode="auto">
          <a:xfrm>
            <a:off x="160341" y="4583962"/>
            <a:ext cx="2926080" cy="222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9920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5025" y="5456"/>
            <a:ext cx="9144000" cy="6858000"/>
          </a:xfrm>
          <a:prstGeom prst="rect">
            <a:avLst/>
          </a:prstGeom>
          <a:solidFill>
            <a:srgbClr val="8064A2">
              <a:lumMod val="20000"/>
              <a:lumOff val="8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 name="TextBox 3"/>
          <p:cNvSpPr txBox="1"/>
          <p:nvPr/>
        </p:nvSpPr>
        <p:spPr>
          <a:xfrm>
            <a:off x="389800" y="190890"/>
            <a:ext cx="8754200" cy="430887"/>
          </a:xfrm>
          <a:prstGeom prst="rect">
            <a:avLst/>
          </a:prstGeom>
          <a:noFill/>
        </p:spPr>
        <p:txBody>
          <a:bodyPr wrap="square" rtlCol="0">
            <a:spAutoFit/>
          </a:bodyPr>
          <a:lstStyle/>
          <a:p>
            <a:pPr>
              <a:buNone/>
            </a:pPr>
            <a:r>
              <a:rPr lang="en-US" sz="2200" b="1" i="1" dirty="0" smtClean="0">
                <a:solidFill>
                  <a:srgbClr val="0000FF"/>
                </a:solidFill>
              </a:rPr>
              <a:t>High Efficiency Silicon Detectors with High Out-of-band Rejection Ratio   </a:t>
            </a:r>
            <a:endParaRPr lang="en-US" sz="2200" b="1" i="1" dirty="0">
              <a:solidFill>
                <a:srgbClr val="0000FF"/>
              </a:solidFill>
            </a:endParaRPr>
          </a:p>
        </p:txBody>
      </p:sp>
      <p:sp>
        <p:nvSpPr>
          <p:cNvPr id="10" name="Rectangle 9"/>
          <p:cNvSpPr/>
          <p:nvPr/>
        </p:nvSpPr>
        <p:spPr>
          <a:xfrm>
            <a:off x="503346" y="1126957"/>
            <a:ext cx="4730597" cy="515921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grpSp>
        <p:nvGrpSpPr>
          <p:cNvPr id="2" name="Group 19"/>
          <p:cNvGrpSpPr/>
          <p:nvPr/>
        </p:nvGrpSpPr>
        <p:grpSpPr>
          <a:xfrm>
            <a:off x="5568022" y="1021887"/>
            <a:ext cx="3544560" cy="1413716"/>
            <a:chOff x="5568022" y="1337981"/>
            <a:chExt cx="3290752" cy="1413716"/>
          </a:xfrm>
        </p:grpSpPr>
        <p:sp>
          <p:nvSpPr>
            <p:cNvPr id="5" name="TextBox 4"/>
            <p:cNvSpPr txBox="1"/>
            <p:nvPr/>
          </p:nvSpPr>
          <p:spPr>
            <a:xfrm>
              <a:off x="5568022" y="1337981"/>
              <a:ext cx="1113207" cy="338554"/>
            </a:xfrm>
            <a:prstGeom prst="rect">
              <a:avLst/>
            </a:prstGeom>
            <a:noFill/>
          </p:spPr>
          <p:txBody>
            <a:bodyPr wrap="none" rtlCol="0">
              <a:spAutoFit/>
            </a:bodyPr>
            <a:lstStyle/>
            <a:p>
              <a:pPr>
                <a:buNone/>
              </a:pPr>
              <a:r>
                <a:rPr lang="en-US" sz="1600" b="1" dirty="0" smtClean="0">
                  <a:solidFill>
                    <a:srgbClr val="000000"/>
                  </a:solidFill>
                </a:rPr>
                <a:t>Description</a:t>
              </a:r>
              <a:endParaRPr lang="en-US" sz="1600" b="1" dirty="0">
                <a:solidFill>
                  <a:srgbClr val="000000"/>
                </a:solidFill>
              </a:endParaRPr>
            </a:p>
          </p:txBody>
        </p:sp>
        <p:sp>
          <p:nvSpPr>
            <p:cNvPr id="11" name="TextBox 10"/>
            <p:cNvSpPr txBox="1"/>
            <p:nvPr/>
          </p:nvSpPr>
          <p:spPr>
            <a:xfrm>
              <a:off x="5568022" y="1674479"/>
              <a:ext cx="3290752" cy="1077218"/>
            </a:xfrm>
            <a:prstGeom prst="rect">
              <a:avLst/>
            </a:prstGeom>
            <a:noFill/>
          </p:spPr>
          <p:txBody>
            <a:bodyPr wrap="square" rtlCol="0">
              <a:spAutoFit/>
            </a:bodyPr>
            <a:lstStyle/>
            <a:p>
              <a:pPr marL="285750" indent="-285750">
                <a:buNone/>
              </a:pPr>
              <a:r>
                <a:rPr lang="en-US" sz="1600" b="0" dirty="0" smtClean="0">
                  <a:solidFill>
                    <a:srgbClr val="000000"/>
                  </a:solidFill>
                </a:rPr>
                <a:t>      Combining MBE passivation and ALD coatings for Integrated “red” rejection filters on high efficiency Si detectors</a:t>
              </a:r>
            </a:p>
          </p:txBody>
        </p:sp>
      </p:grpSp>
      <p:grpSp>
        <p:nvGrpSpPr>
          <p:cNvPr id="7" name="Group 15"/>
          <p:cNvGrpSpPr/>
          <p:nvPr/>
        </p:nvGrpSpPr>
        <p:grpSpPr>
          <a:xfrm>
            <a:off x="5539671" y="2703369"/>
            <a:ext cx="3120470" cy="1605031"/>
            <a:chOff x="5579361" y="2913201"/>
            <a:chExt cx="3120470" cy="1605031"/>
          </a:xfrm>
        </p:grpSpPr>
        <p:sp>
          <p:nvSpPr>
            <p:cNvPr id="6" name="TextBox 5"/>
            <p:cNvSpPr txBox="1"/>
            <p:nvPr/>
          </p:nvSpPr>
          <p:spPr>
            <a:xfrm>
              <a:off x="5579361" y="2913201"/>
              <a:ext cx="2557110" cy="338554"/>
            </a:xfrm>
            <a:prstGeom prst="rect">
              <a:avLst/>
            </a:prstGeom>
            <a:noFill/>
          </p:spPr>
          <p:txBody>
            <a:bodyPr wrap="none" rtlCol="0">
              <a:spAutoFit/>
            </a:bodyPr>
            <a:lstStyle/>
            <a:p>
              <a:pPr>
                <a:buNone/>
              </a:pPr>
              <a:r>
                <a:rPr lang="en-US" sz="1600" b="1" dirty="0" smtClean="0">
                  <a:solidFill>
                    <a:srgbClr val="000000"/>
                  </a:solidFill>
                </a:rPr>
                <a:t>Performance or capability</a:t>
              </a:r>
              <a:endParaRPr lang="en-US" sz="1600" b="1" dirty="0">
                <a:solidFill>
                  <a:srgbClr val="000000"/>
                </a:solidFill>
              </a:endParaRPr>
            </a:p>
          </p:txBody>
        </p:sp>
        <p:sp>
          <p:nvSpPr>
            <p:cNvPr id="12" name="TextBox 11"/>
            <p:cNvSpPr txBox="1"/>
            <p:nvPr/>
          </p:nvSpPr>
          <p:spPr>
            <a:xfrm>
              <a:off x="5828833" y="3219415"/>
              <a:ext cx="2870998" cy="1298817"/>
            </a:xfrm>
            <a:prstGeom prst="rect">
              <a:avLst/>
            </a:prstGeom>
            <a:noFill/>
          </p:spPr>
          <p:txBody>
            <a:bodyPr wrap="none" rtlCol="0">
              <a:spAutoFit/>
            </a:bodyPr>
            <a:lstStyle/>
            <a:p>
              <a:pPr marL="285750" indent="-285750">
                <a:buNone/>
              </a:pPr>
              <a:r>
                <a:rPr lang="en-US" sz="1600" b="0" dirty="0" smtClean="0">
                  <a:solidFill>
                    <a:srgbClr val="000000"/>
                  </a:solidFill>
                </a:rPr>
                <a:t>~4 orders of magnitude rejection</a:t>
              </a:r>
            </a:p>
            <a:p>
              <a:pPr marL="285750" indent="-285750">
                <a:buNone/>
              </a:pPr>
              <a:r>
                <a:rPr lang="en-US" sz="1600" b="0" dirty="0" smtClean="0">
                  <a:solidFill>
                    <a:srgbClr val="000000"/>
                  </a:solidFill>
                </a:rPr>
                <a:t>High efficiency in band</a:t>
              </a:r>
            </a:p>
            <a:p>
              <a:pPr marL="285750" indent="-285750">
                <a:buNone/>
              </a:pPr>
              <a:r>
                <a:rPr lang="en-US" sz="1600" b="0" dirty="0" smtClean="0">
                  <a:solidFill>
                    <a:srgbClr val="000000"/>
                  </a:solidFill>
                </a:rPr>
                <a:t>Tailorable response in Si</a:t>
              </a:r>
            </a:p>
            <a:p>
              <a:pPr marL="285750" indent="-285750">
                <a:buNone/>
              </a:pPr>
              <a:endParaRPr lang="en-US" sz="2000" dirty="0" smtClean="0">
                <a:solidFill>
                  <a:srgbClr val="000000"/>
                </a:solidFill>
              </a:endParaRPr>
            </a:p>
          </p:txBody>
        </p:sp>
      </p:grpSp>
      <p:grpSp>
        <p:nvGrpSpPr>
          <p:cNvPr id="8" name="Group 18"/>
          <p:cNvGrpSpPr/>
          <p:nvPr/>
        </p:nvGrpSpPr>
        <p:grpSpPr>
          <a:xfrm>
            <a:off x="5663395" y="4330891"/>
            <a:ext cx="2716709" cy="1605031"/>
            <a:chOff x="5568022" y="5183700"/>
            <a:chExt cx="2716709" cy="1605031"/>
          </a:xfrm>
        </p:grpSpPr>
        <p:sp>
          <p:nvSpPr>
            <p:cNvPr id="9" name="TextBox 8"/>
            <p:cNvSpPr txBox="1"/>
            <p:nvPr/>
          </p:nvSpPr>
          <p:spPr>
            <a:xfrm>
              <a:off x="5568022" y="5183700"/>
              <a:ext cx="1303462" cy="338554"/>
            </a:xfrm>
            <a:prstGeom prst="rect">
              <a:avLst/>
            </a:prstGeom>
            <a:noFill/>
          </p:spPr>
          <p:txBody>
            <a:bodyPr wrap="none" rtlCol="0">
              <a:spAutoFit/>
            </a:bodyPr>
            <a:lstStyle/>
            <a:p>
              <a:pPr>
                <a:buNone/>
              </a:pPr>
              <a:r>
                <a:rPr lang="en-US" sz="1600" b="1" dirty="0" smtClean="0">
                  <a:solidFill>
                    <a:srgbClr val="000000"/>
                  </a:solidFill>
                </a:rPr>
                <a:t>Applications</a:t>
              </a:r>
              <a:endParaRPr lang="en-US" sz="1600" b="1" dirty="0">
                <a:solidFill>
                  <a:srgbClr val="000000"/>
                </a:solidFill>
              </a:endParaRPr>
            </a:p>
          </p:txBody>
        </p:sp>
        <p:sp>
          <p:nvSpPr>
            <p:cNvPr id="15" name="TextBox 14"/>
            <p:cNvSpPr txBox="1"/>
            <p:nvPr/>
          </p:nvSpPr>
          <p:spPr>
            <a:xfrm>
              <a:off x="5568022" y="5489914"/>
              <a:ext cx="2716709" cy="1298817"/>
            </a:xfrm>
            <a:prstGeom prst="rect">
              <a:avLst/>
            </a:prstGeom>
            <a:noFill/>
          </p:spPr>
          <p:txBody>
            <a:bodyPr wrap="none" rtlCol="0">
              <a:spAutoFit/>
            </a:bodyPr>
            <a:lstStyle/>
            <a:p>
              <a:pPr marL="285750" indent="-285750">
                <a:buNone/>
              </a:pPr>
              <a:r>
                <a:rPr lang="en-US" sz="1600" b="0" dirty="0" smtClean="0">
                  <a:solidFill>
                    <a:srgbClr val="000000"/>
                  </a:solidFill>
                </a:rPr>
                <a:t>UV Imaging and Spectroscopy</a:t>
              </a:r>
            </a:p>
            <a:p>
              <a:pPr marL="285750" indent="-285750">
                <a:buNone/>
              </a:pPr>
              <a:r>
                <a:rPr lang="en-US" sz="1600" b="0" dirty="0" smtClean="0">
                  <a:solidFill>
                    <a:srgbClr val="000000"/>
                  </a:solidFill>
                </a:rPr>
                <a:t>Particle detection</a:t>
              </a:r>
            </a:p>
            <a:p>
              <a:pPr marL="285750" indent="-285750">
                <a:buNone/>
              </a:pPr>
              <a:r>
                <a:rPr lang="en-US" sz="1600" b="0" dirty="0" smtClean="0">
                  <a:solidFill>
                    <a:srgbClr val="000000"/>
                  </a:solidFill>
                </a:rPr>
                <a:t>X ray detectors</a:t>
              </a:r>
            </a:p>
            <a:p>
              <a:pPr marL="285750" indent="-285750">
                <a:buNone/>
              </a:pPr>
              <a:endParaRPr lang="en-US" sz="2000" dirty="0">
                <a:solidFill>
                  <a:srgbClr val="000000"/>
                </a:solidFill>
              </a:endParaRPr>
            </a:p>
          </p:txBody>
        </p:sp>
      </p:grpSp>
      <p:pic>
        <p:nvPicPr>
          <p:cNvPr id="3" name="Picture 2" descr="Figure_QE_SL-doped-APDs.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62530" y="1674525"/>
            <a:ext cx="3248573" cy="2615981"/>
          </a:xfrm>
          <a:prstGeom prst="rect">
            <a:avLst/>
          </a:prstGeom>
        </p:spPr>
      </p:pic>
      <p:sp>
        <p:nvSpPr>
          <p:cNvPr id="17" name="Rectangle 16"/>
          <p:cNvSpPr/>
          <p:nvPr/>
        </p:nvSpPr>
        <p:spPr>
          <a:xfrm>
            <a:off x="926502" y="4834205"/>
            <a:ext cx="1373779" cy="167712"/>
          </a:xfrm>
          <a:prstGeom prst="rect">
            <a:avLst/>
          </a:prstGeom>
          <a:pattFill prst="openDmnd">
            <a:fgClr>
              <a:schemeClr val="bg1">
                <a:lumMod val="75000"/>
              </a:schemeClr>
            </a:fgClr>
            <a:bgClr>
              <a:schemeClr val="bg1">
                <a:lumMod val="65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V="1">
            <a:off x="2300281" y="4417563"/>
            <a:ext cx="1099621" cy="4166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2300281" y="4838477"/>
            <a:ext cx="1099621" cy="3387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3450042" y="5001130"/>
            <a:ext cx="1373779" cy="1353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1200" dirty="0" smtClean="0"/>
              <a:t>dielectric</a:t>
            </a:r>
            <a:endParaRPr lang="en-US" sz="1200" dirty="0"/>
          </a:p>
        </p:txBody>
      </p:sp>
      <p:sp>
        <p:nvSpPr>
          <p:cNvPr id="29" name="Rectangle 28"/>
          <p:cNvSpPr/>
          <p:nvPr/>
        </p:nvSpPr>
        <p:spPr>
          <a:xfrm>
            <a:off x="3450033" y="4417563"/>
            <a:ext cx="1373779" cy="1353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1200" dirty="0" smtClean="0"/>
              <a:t>dielectric</a:t>
            </a:r>
            <a:endParaRPr lang="en-US" sz="1200" dirty="0"/>
          </a:p>
        </p:txBody>
      </p:sp>
      <p:sp>
        <p:nvSpPr>
          <p:cNvPr id="30" name="Rectangle 29"/>
          <p:cNvSpPr/>
          <p:nvPr/>
        </p:nvSpPr>
        <p:spPr>
          <a:xfrm>
            <a:off x="3450041" y="4567085"/>
            <a:ext cx="1373779" cy="135343"/>
          </a:xfrm>
          <a:prstGeom prst="rect">
            <a:avLst/>
          </a:prstGeom>
          <a:solidFill>
            <a:srgbClr val="7F7F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1200" dirty="0">
                <a:solidFill>
                  <a:schemeClr val="tx1"/>
                </a:solidFill>
              </a:rPr>
              <a:t>metal</a:t>
            </a:r>
          </a:p>
        </p:txBody>
      </p:sp>
      <p:sp>
        <p:nvSpPr>
          <p:cNvPr id="31" name="Rectangle 30"/>
          <p:cNvSpPr/>
          <p:nvPr/>
        </p:nvSpPr>
        <p:spPr>
          <a:xfrm>
            <a:off x="3450041" y="4726135"/>
            <a:ext cx="1373779" cy="1353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1200" dirty="0" smtClean="0"/>
              <a:t>dielectric</a:t>
            </a:r>
            <a:endParaRPr lang="en-US" sz="1200" dirty="0"/>
          </a:p>
        </p:txBody>
      </p:sp>
      <p:sp>
        <p:nvSpPr>
          <p:cNvPr id="32" name="Rectangle 31"/>
          <p:cNvSpPr/>
          <p:nvPr/>
        </p:nvSpPr>
        <p:spPr>
          <a:xfrm>
            <a:off x="3450041" y="4873795"/>
            <a:ext cx="1373779" cy="135343"/>
          </a:xfrm>
          <a:prstGeom prst="rect">
            <a:avLst/>
          </a:prstGeom>
          <a:solidFill>
            <a:srgbClr val="7F7F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1200" dirty="0" smtClean="0">
                <a:solidFill>
                  <a:schemeClr val="tx1"/>
                </a:solidFill>
              </a:rPr>
              <a:t>metal</a:t>
            </a:r>
            <a:endParaRPr lang="en-US" sz="1200" dirty="0">
              <a:solidFill>
                <a:schemeClr val="tx1"/>
              </a:solidFill>
            </a:endParaRPr>
          </a:p>
        </p:txBody>
      </p:sp>
      <p:sp>
        <p:nvSpPr>
          <p:cNvPr id="34" name="Rectangle 33"/>
          <p:cNvSpPr/>
          <p:nvPr/>
        </p:nvSpPr>
        <p:spPr>
          <a:xfrm>
            <a:off x="3450042" y="5138536"/>
            <a:ext cx="1373779" cy="62464"/>
          </a:xfrm>
          <a:prstGeom prst="rect">
            <a:avLst/>
          </a:prstGeom>
          <a:pattFill prst="dkHorz">
            <a:fgClr>
              <a:prstClr val="black"/>
            </a:fgClr>
            <a:bgClr>
              <a:schemeClr val="bg1">
                <a:lumMod val="65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3329930" y="5474804"/>
            <a:ext cx="1954381" cy="800219"/>
          </a:xfrm>
          <a:prstGeom prst="rect">
            <a:avLst/>
          </a:prstGeom>
          <a:noFill/>
        </p:spPr>
        <p:txBody>
          <a:bodyPr wrap="none" rtlCol="0">
            <a:spAutoFit/>
          </a:bodyPr>
          <a:lstStyle/>
          <a:p>
            <a:pPr>
              <a:buNone/>
            </a:pPr>
            <a:r>
              <a:rPr lang="en-US" sz="1000" dirty="0" smtClean="0">
                <a:solidFill>
                  <a:srgbClr val="000000"/>
                </a:solidFill>
              </a:rPr>
              <a:t>Super-lattice doped layer</a:t>
            </a:r>
          </a:p>
          <a:p>
            <a:pPr>
              <a:buNone/>
            </a:pPr>
            <a:r>
              <a:rPr lang="en-US" sz="1000" dirty="0" smtClean="0">
                <a:solidFill>
                  <a:srgbClr val="000000"/>
                </a:solidFill>
              </a:rPr>
              <a:t>Grown on back illuminated Si </a:t>
            </a:r>
          </a:p>
          <a:p>
            <a:pPr>
              <a:buNone/>
            </a:pPr>
            <a:r>
              <a:rPr lang="en-US" sz="1000" dirty="0" smtClean="0">
                <a:solidFill>
                  <a:srgbClr val="000000"/>
                </a:solidFill>
              </a:rPr>
              <a:t>Detectors using Molecular beam </a:t>
            </a:r>
          </a:p>
          <a:p>
            <a:pPr>
              <a:buNone/>
            </a:pPr>
            <a:r>
              <a:rPr lang="en-US" sz="1000" dirty="0" smtClean="0">
                <a:solidFill>
                  <a:srgbClr val="000000"/>
                </a:solidFill>
              </a:rPr>
              <a:t>Epitaxy (MBE)</a:t>
            </a:r>
            <a:endParaRPr lang="en-US" sz="1000" dirty="0">
              <a:solidFill>
                <a:srgbClr val="000000"/>
              </a:solidFill>
            </a:endParaRPr>
          </a:p>
        </p:txBody>
      </p:sp>
      <p:cxnSp>
        <p:nvCxnSpPr>
          <p:cNvPr id="37" name="Straight Arrow Connector 36"/>
          <p:cNvCxnSpPr/>
          <p:nvPr/>
        </p:nvCxnSpPr>
        <p:spPr>
          <a:xfrm flipH="1" flipV="1">
            <a:off x="4635716" y="5201000"/>
            <a:ext cx="188106" cy="4040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3" name="Group 46"/>
          <p:cNvGrpSpPr/>
          <p:nvPr/>
        </p:nvGrpSpPr>
        <p:grpSpPr>
          <a:xfrm>
            <a:off x="960672" y="5001917"/>
            <a:ext cx="1307359" cy="64330"/>
            <a:chOff x="926502" y="4739517"/>
            <a:chExt cx="1307359" cy="64330"/>
          </a:xfrm>
        </p:grpSpPr>
        <p:sp>
          <p:nvSpPr>
            <p:cNvPr id="39" name="Rectangle 38"/>
            <p:cNvSpPr/>
            <p:nvPr/>
          </p:nvSpPr>
          <p:spPr>
            <a:xfrm>
              <a:off x="926502" y="4739517"/>
              <a:ext cx="11567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096742" y="4745430"/>
              <a:ext cx="11567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266982" y="4751343"/>
              <a:ext cx="11567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1437222" y="4757256"/>
              <a:ext cx="11567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1607462" y="4757474"/>
              <a:ext cx="11567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1777702" y="4757692"/>
              <a:ext cx="11567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1947942" y="4757910"/>
              <a:ext cx="11567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2118182" y="4758128"/>
              <a:ext cx="11567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8" name="TextBox 47"/>
          <p:cNvSpPr txBox="1"/>
          <p:nvPr/>
        </p:nvSpPr>
        <p:spPr>
          <a:xfrm>
            <a:off x="888862" y="5185630"/>
            <a:ext cx="1263490" cy="707886"/>
          </a:xfrm>
          <a:prstGeom prst="rect">
            <a:avLst/>
          </a:prstGeom>
          <a:noFill/>
        </p:spPr>
        <p:txBody>
          <a:bodyPr wrap="square" rtlCol="0">
            <a:spAutoFit/>
          </a:bodyPr>
          <a:lstStyle/>
          <a:p>
            <a:pPr>
              <a:buNone/>
            </a:pPr>
            <a:r>
              <a:rPr lang="en-US" sz="1000" dirty="0" err="1" smtClean="0">
                <a:solidFill>
                  <a:srgbClr val="000000"/>
                </a:solidFill>
              </a:rPr>
              <a:t>Superlattice</a:t>
            </a:r>
            <a:r>
              <a:rPr lang="en-US" sz="1000" dirty="0" smtClean="0">
                <a:solidFill>
                  <a:srgbClr val="000000"/>
                </a:solidFill>
              </a:rPr>
              <a:t> doped Si detector or array with integrated filter</a:t>
            </a:r>
            <a:endParaRPr lang="en-US" sz="1000" dirty="0">
              <a:solidFill>
                <a:srgbClr val="000000"/>
              </a:solidFill>
            </a:endParaRPr>
          </a:p>
        </p:txBody>
      </p:sp>
      <p:sp>
        <p:nvSpPr>
          <p:cNvPr id="63" name="TextBox 62"/>
          <p:cNvSpPr txBox="1"/>
          <p:nvPr/>
        </p:nvSpPr>
        <p:spPr>
          <a:xfrm>
            <a:off x="653474" y="1191164"/>
            <a:ext cx="4449765" cy="461665"/>
          </a:xfrm>
          <a:prstGeom prst="rect">
            <a:avLst/>
          </a:prstGeom>
          <a:noFill/>
        </p:spPr>
        <p:txBody>
          <a:bodyPr wrap="square" rtlCol="0">
            <a:spAutoFit/>
          </a:bodyPr>
          <a:lstStyle/>
          <a:p>
            <a:pPr algn="ctr">
              <a:buNone/>
            </a:pPr>
            <a:r>
              <a:rPr lang="en-US" sz="1200" i="1" dirty="0" smtClean="0">
                <a:solidFill>
                  <a:srgbClr val="000000"/>
                </a:solidFill>
              </a:rPr>
              <a:t>Measured QE and Rejection in a delta doped/</a:t>
            </a:r>
            <a:r>
              <a:rPr lang="en-US" sz="1200" i="1" dirty="0" err="1" smtClean="0">
                <a:solidFill>
                  <a:srgbClr val="000000"/>
                </a:solidFill>
              </a:rPr>
              <a:t>superlattice</a:t>
            </a:r>
            <a:r>
              <a:rPr lang="en-US" sz="1200" i="1" dirty="0" smtClean="0">
                <a:solidFill>
                  <a:srgbClr val="000000"/>
                </a:solidFill>
              </a:rPr>
              <a:t>(SL) doped avalanche </a:t>
            </a:r>
            <a:r>
              <a:rPr lang="en-US" sz="1200" i="1" dirty="0" err="1" smtClean="0">
                <a:solidFill>
                  <a:srgbClr val="000000"/>
                </a:solidFill>
              </a:rPr>
              <a:t>phodiode</a:t>
            </a:r>
            <a:r>
              <a:rPr lang="en-US" sz="1200" i="1" dirty="0" smtClean="0">
                <a:solidFill>
                  <a:srgbClr val="000000"/>
                </a:solidFill>
              </a:rPr>
              <a:t> (APD) </a:t>
            </a:r>
            <a:endParaRPr lang="en-US" sz="1200" i="1" dirty="0">
              <a:solidFill>
                <a:srgbClr val="000000"/>
              </a:solidFill>
            </a:endParaRPr>
          </a:p>
        </p:txBody>
      </p:sp>
    </p:spTree>
    <p:extLst>
      <p:ext uri="{BB962C8B-B14F-4D97-AF65-F5344CB8AC3E}">
        <p14:creationId xmlns:p14="http://schemas.microsoft.com/office/powerpoint/2010/main" val="22009146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459920"/>
          </a:xfrm>
        </p:spPr>
        <p:txBody>
          <a:bodyPr/>
          <a:lstStyle/>
          <a:p>
            <a:r>
              <a:rPr lang="en-US" dirty="0" smtClean="0"/>
              <a:t>Other photon counting technologies</a:t>
            </a:r>
            <a:endParaRPr lang="en-US" dirty="0"/>
          </a:p>
        </p:txBody>
      </p:sp>
      <p:sp>
        <p:nvSpPr>
          <p:cNvPr id="3" name="Content Placeholder 2"/>
          <p:cNvSpPr>
            <a:spLocks noGrp="1"/>
          </p:cNvSpPr>
          <p:nvPr>
            <p:ph idx="1"/>
          </p:nvPr>
        </p:nvSpPr>
        <p:spPr>
          <a:xfrm>
            <a:off x="304800" y="609600"/>
            <a:ext cx="8610600" cy="5715000"/>
          </a:xfrm>
        </p:spPr>
        <p:txBody>
          <a:bodyPr/>
          <a:lstStyle/>
          <a:p>
            <a:pPr marL="0" indent="0">
              <a:buNone/>
            </a:pPr>
            <a:r>
              <a:rPr lang="en-US" sz="2800" dirty="0"/>
              <a:t>EM-CCDs</a:t>
            </a:r>
          </a:p>
          <a:p>
            <a:pPr marL="400050" lvl="1" indent="0">
              <a:buNone/>
            </a:pPr>
            <a:r>
              <a:rPr lang="en-US" i="1" dirty="0">
                <a:solidFill>
                  <a:srgbClr val="00FFFF"/>
                </a:solidFill>
              </a:rPr>
              <a:t>Single  photon counting limits dynamic range</a:t>
            </a:r>
          </a:p>
          <a:p>
            <a:pPr marL="0" indent="0">
              <a:buNone/>
            </a:pPr>
            <a:r>
              <a:rPr lang="en-US" sz="2800" dirty="0" smtClean="0"/>
              <a:t>APD arrays in silicon</a:t>
            </a:r>
          </a:p>
          <a:p>
            <a:pPr marL="400050" lvl="1" indent="0">
              <a:buNone/>
            </a:pPr>
            <a:r>
              <a:rPr lang="en-US" i="1" dirty="0" smtClean="0">
                <a:solidFill>
                  <a:srgbClr val="00FFFF"/>
                </a:solidFill>
              </a:rPr>
              <a:t>Geiger mode suffers from crosstalk, limited rates, tricky biasing</a:t>
            </a:r>
          </a:p>
          <a:p>
            <a:pPr marL="0" indent="0">
              <a:buNone/>
            </a:pPr>
            <a:r>
              <a:rPr lang="en-US" sz="2800" dirty="0" smtClean="0"/>
              <a:t>APD arrays in </a:t>
            </a:r>
            <a:r>
              <a:rPr lang="en-US" sz="2800" dirty="0" err="1" smtClean="0"/>
              <a:t>HgCdTe</a:t>
            </a:r>
            <a:endParaRPr lang="en-US" sz="2800" dirty="0" smtClean="0"/>
          </a:p>
          <a:p>
            <a:pPr marL="400050" lvl="1" indent="0">
              <a:buNone/>
            </a:pPr>
            <a:r>
              <a:rPr lang="en-US" i="1" dirty="0" smtClean="0">
                <a:solidFill>
                  <a:srgbClr val="00FFFF"/>
                </a:solidFill>
              </a:rPr>
              <a:t>Can operate in linear mode because of low amplification noise</a:t>
            </a:r>
          </a:p>
          <a:p>
            <a:pPr marL="400050" lvl="1" indent="0">
              <a:buNone/>
            </a:pPr>
            <a:r>
              <a:rPr lang="en-US" i="1" dirty="0" smtClean="0">
                <a:solidFill>
                  <a:srgbClr val="00FFFF"/>
                </a:solidFill>
              </a:rPr>
              <a:t>Requires cryogens. </a:t>
            </a:r>
          </a:p>
          <a:p>
            <a:pPr marL="0" indent="0">
              <a:buNone/>
            </a:pPr>
            <a:r>
              <a:rPr lang="en-US" sz="2800" dirty="0" smtClean="0"/>
              <a:t>MKIDs</a:t>
            </a:r>
          </a:p>
          <a:p>
            <a:pPr marL="400050" lvl="1" indent="0">
              <a:buNone/>
            </a:pPr>
            <a:r>
              <a:rPr lang="en-US" i="1" dirty="0" err="1" smtClean="0">
                <a:solidFill>
                  <a:srgbClr val="00FFFF"/>
                </a:solidFill>
              </a:rPr>
              <a:t>Quasiparticle</a:t>
            </a:r>
            <a:r>
              <a:rPr lang="en-US" i="1" dirty="0" smtClean="0">
                <a:solidFill>
                  <a:srgbClr val="00FFFF"/>
                </a:solidFill>
              </a:rPr>
              <a:t> excitation, therefore intrinsic energy resolution</a:t>
            </a:r>
          </a:p>
          <a:p>
            <a:pPr marL="400050" lvl="1" indent="0">
              <a:buNone/>
            </a:pPr>
            <a:r>
              <a:rPr lang="en-US" i="1" dirty="0">
                <a:solidFill>
                  <a:srgbClr val="00FFFF"/>
                </a:solidFill>
              </a:rPr>
              <a:t>Response UV to IR</a:t>
            </a:r>
          </a:p>
          <a:p>
            <a:pPr marL="400050" lvl="1" indent="0">
              <a:buNone/>
            </a:pPr>
            <a:r>
              <a:rPr lang="en-US" i="1" dirty="0" smtClean="0">
                <a:solidFill>
                  <a:srgbClr val="00FFFF"/>
                </a:solidFill>
              </a:rPr>
              <a:t>Cryogenic - 100 </a:t>
            </a:r>
            <a:r>
              <a:rPr lang="en-US" i="1" smtClean="0">
                <a:solidFill>
                  <a:srgbClr val="00FFFF"/>
                </a:solidFill>
              </a:rPr>
              <a:t>mK</a:t>
            </a:r>
            <a:endParaRPr lang="en-US" i="1" dirty="0" smtClean="0">
              <a:solidFill>
                <a:srgbClr val="00FFFF"/>
              </a:solidFill>
            </a:endParaRPr>
          </a:p>
          <a:p>
            <a:pPr marL="400050" lvl="1" indent="0">
              <a:buNone/>
            </a:pPr>
            <a:r>
              <a:rPr lang="en-US" i="1" dirty="0" smtClean="0">
                <a:solidFill>
                  <a:srgbClr val="00FFFF"/>
                </a:solidFill>
              </a:rPr>
              <a:t>20 </a:t>
            </a:r>
            <a:r>
              <a:rPr lang="en-US" i="1" dirty="0" err="1" smtClean="0">
                <a:solidFill>
                  <a:srgbClr val="00FFFF"/>
                </a:solidFill>
              </a:rPr>
              <a:t>kpixels</a:t>
            </a:r>
            <a:r>
              <a:rPr lang="en-US" i="1" dirty="0" smtClean="0">
                <a:solidFill>
                  <a:srgbClr val="00FFFF"/>
                </a:solidFill>
              </a:rPr>
              <a:t> devices exist, Megapixel possible</a:t>
            </a:r>
          </a:p>
          <a:p>
            <a:pPr marL="400050" lvl="1" indent="0">
              <a:spcAft>
                <a:spcPts val="600"/>
              </a:spcAft>
              <a:buNone/>
            </a:pPr>
            <a:endParaRPr lang="en-US" dirty="0" smtClean="0"/>
          </a:p>
          <a:p>
            <a:pPr marL="400050" lvl="1" indent="0">
              <a:buNone/>
            </a:pPr>
            <a:endParaRPr lang="en-US" dirty="0" smtClean="0"/>
          </a:p>
        </p:txBody>
      </p:sp>
    </p:spTree>
    <p:extLst>
      <p:ext uri="{BB962C8B-B14F-4D97-AF65-F5344CB8AC3E}">
        <p14:creationId xmlns:p14="http://schemas.microsoft.com/office/powerpoint/2010/main" val="30857505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CSB-Mazin-COPAG.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7127" y="152400"/>
            <a:ext cx="9131300" cy="6705600"/>
          </a:xfrm>
          <a:prstGeom prst="rect">
            <a:avLst/>
          </a:prstGeom>
        </p:spPr>
      </p:pic>
      <p:sp>
        <p:nvSpPr>
          <p:cNvPr id="3" name="Rectangle 2"/>
          <p:cNvSpPr txBox="1">
            <a:spLocks noChangeArrowheads="1"/>
          </p:cNvSpPr>
          <p:nvPr/>
        </p:nvSpPr>
        <p:spPr bwMode="auto">
          <a:xfrm>
            <a:off x="0" y="67734"/>
            <a:ext cx="6101644" cy="375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outerShdw blurRad="50800" dist="38100" dir="2700000">
                    <a:srgbClr val="000000">
                      <a:alpha val="43000"/>
                    </a:srgbClr>
                  </a:outerShdw>
                </a:effectLst>
                <a:uLnTx/>
                <a:uFillTx/>
                <a:latin typeface="Arial" pitchFamily="-107" charset="0"/>
                <a:ea typeface="+mj-ea"/>
                <a:cs typeface="+mj-cs"/>
              </a:rPr>
              <a:t>Cryogenic Detectors</a:t>
            </a:r>
            <a:endParaRPr kumimoji="0" lang="en-US" sz="3600" b="0" i="0" u="none" strike="noStrike" kern="0" cap="none" spc="0" normalizeH="0" baseline="0" noProof="0" dirty="0">
              <a:ln>
                <a:noFill/>
              </a:ln>
              <a:solidFill>
                <a:schemeClr val="bg1"/>
              </a:solidFill>
              <a:effectLst>
                <a:outerShdw blurRad="50800" dist="38100" dir="2700000">
                  <a:srgbClr val="000000">
                    <a:alpha val="43000"/>
                  </a:srgbClr>
                </a:outerShdw>
              </a:effectLst>
              <a:uLnTx/>
              <a:uFillTx/>
              <a:latin typeface="+mj-lt"/>
              <a:ea typeface="+mj-ea"/>
              <a:cs typeface="+mj-cs"/>
            </a:endParaRPr>
          </a:p>
        </p:txBody>
      </p:sp>
      <p:sp>
        <p:nvSpPr>
          <p:cNvPr id="4" name="TextBox 3"/>
          <p:cNvSpPr txBox="1"/>
          <p:nvPr/>
        </p:nvSpPr>
        <p:spPr>
          <a:xfrm>
            <a:off x="5864578" y="79023"/>
            <a:ext cx="2604198" cy="461665"/>
          </a:xfrm>
          <a:prstGeom prst="rect">
            <a:avLst/>
          </a:prstGeom>
          <a:noFill/>
        </p:spPr>
        <p:txBody>
          <a:bodyPr wrap="none" rtlCol="0">
            <a:spAutoFit/>
          </a:bodyPr>
          <a:lstStyle/>
          <a:p>
            <a:pPr>
              <a:buNone/>
            </a:pPr>
            <a:r>
              <a:rPr lang="en-US" sz="2400" dirty="0" smtClean="0">
                <a:solidFill>
                  <a:srgbClr val="000000"/>
                </a:solidFill>
              </a:rPr>
              <a:t>Ben </a:t>
            </a:r>
            <a:r>
              <a:rPr lang="en-US" sz="2400" dirty="0" err="1" smtClean="0">
                <a:solidFill>
                  <a:srgbClr val="000000"/>
                </a:solidFill>
              </a:rPr>
              <a:t>Mazin</a:t>
            </a:r>
            <a:r>
              <a:rPr lang="en-US" sz="2400" dirty="0" smtClean="0">
                <a:solidFill>
                  <a:srgbClr val="000000"/>
                </a:solidFill>
              </a:rPr>
              <a:t>, UCSD</a:t>
            </a:r>
            <a:endParaRPr lang="en-US" sz="2400" dirty="0">
              <a:solidFill>
                <a:srgbClr val="000000"/>
              </a:solidFill>
            </a:endParaRPr>
          </a:p>
        </p:txBody>
      </p:sp>
    </p:spTree>
    <p:extLst>
      <p:ext uri="{BB962C8B-B14F-4D97-AF65-F5344CB8AC3E}">
        <p14:creationId xmlns:p14="http://schemas.microsoft.com/office/powerpoint/2010/main" val="8449211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ChangeArrowheads="1"/>
          </p:cNvSpPr>
          <p:nvPr>
            <p:ph type="title"/>
          </p:nvPr>
        </p:nvSpPr>
        <p:spPr>
          <a:xfrm>
            <a:off x="228600" y="0"/>
            <a:ext cx="8686800" cy="838200"/>
          </a:xfrm>
        </p:spPr>
        <p:txBody>
          <a:bodyPr/>
          <a:lstStyle/>
          <a:p>
            <a:r>
              <a:rPr lang="en-US" sz="3200" dirty="0" smtClean="0"/>
              <a:t>UV/Vis detector(s) for a new Flagship Mission</a:t>
            </a:r>
            <a:endParaRPr lang="en-US" sz="3200" dirty="0"/>
          </a:p>
        </p:txBody>
      </p:sp>
      <p:sp>
        <p:nvSpPr>
          <p:cNvPr id="819203" name="Rectangle 3"/>
          <p:cNvSpPr>
            <a:spLocks noGrp="1" noChangeArrowheads="1"/>
          </p:cNvSpPr>
          <p:nvPr>
            <p:ph type="body" idx="1"/>
          </p:nvPr>
        </p:nvSpPr>
        <p:spPr>
          <a:xfrm>
            <a:off x="304800" y="1066800"/>
            <a:ext cx="8610600" cy="4876800"/>
          </a:xfrm>
        </p:spPr>
        <p:txBody>
          <a:bodyPr/>
          <a:lstStyle/>
          <a:p>
            <a:pPr marL="91440" indent="0">
              <a:spcBef>
                <a:spcPct val="50000"/>
              </a:spcBef>
              <a:buNone/>
            </a:pPr>
            <a:r>
              <a:rPr lang="en-US" sz="2800" dirty="0" smtClean="0">
                <a:latin typeface="Calibri"/>
                <a:cs typeface="Calibri"/>
              </a:rPr>
              <a:t>Large telescopes with large FOVs require large detectors  </a:t>
            </a:r>
            <a:r>
              <a:rPr lang="en-US" sz="2400" i="1" dirty="0" smtClean="0">
                <a:solidFill>
                  <a:srgbClr val="FFFF00"/>
                </a:solidFill>
                <a:latin typeface="Calibri"/>
                <a:cs typeface="Calibri"/>
              </a:rPr>
              <a:t>(e.g. 4m f/3 with 30 arc min </a:t>
            </a:r>
            <a:r>
              <a:rPr lang="en-US" sz="2400" i="1" dirty="0" err="1" smtClean="0">
                <a:solidFill>
                  <a:srgbClr val="FFFF00"/>
                </a:solidFill>
                <a:latin typeface="Calibri"/>
                <a:cs typeface="Calibri"/>
              </a:rPr>
              <a:t>fov</a:t>
            </a:r>
            <a:r>
              <a:rPr lang="en-US" sz="2400" i="1" dirty="0" smtClean="0">
                <a:solidFill>
                  <a:srgbClr val="FFFF00"/>
                </a:solidFill>
                <a:latin typeface="Calibri"/>
                <a:cs typeface="Calibri"/>
              </a:rPr>
              <a:t> results in a detector size of 10 cm)</a:t>
            </a:r>
          </a:p>
          <a:p>
            <a:pPr marL="91440" indent="0">
              <a:spcBef>
                <a:spcPct val="50000"/>
              </a:spcBef>
              <a:buNone/>
            </a:pPr>
            <a:r>
              <a:rPr lang="en-US" sz="2800" dirty="0" smtClean="0">
                <a:latin typeface="Calibri"/>
                <a:cs typeface="Calibri"/>
              </a:rPr>
              <a:t>High QE trades directly with telescope area</a:t>
            </a:r>
          </a:p>
          <a:p>
            <a:pPr marL="91440" indent="0">
              <a:spcBef>
                <a:spcPct val="50000"/>
              </a:spcBef>
              <a:buNone/>
            </a:pPr>
            <a:r>
              <a:rPr lang="en-US" sz="2800" dirty="0" smtClean="0">
                <a:latin typeface="Calibri"/>
                <a:cs typeface="Calibri"/>
              </a:rPr>
              <a:t>Spatial resolution must match angular resolution of instrument – </a:t>
            </a:r>
            <a:r>
              <a:rPr lang="en-US" sz="2400" i="1" dirty="0" smtClean="0">
                <a:solidFill>
                  <a:srgbClr val="FFFF00"/>
                </a:solidFill>
                <a:latin typeface="Calibri"/>
                <a:cs typeface="Calibri"/>
              </a:rPr>
              <a:t>more pixels</a:t>
            </a:r>
            <a:r>
              <a:rPr lang="en-US" sz="2800" i="1" dirty="0" smtClean="0">
                <a:solidFill>
                  <a:srgbClr val="FFFF00"/>
                </a:solidFill>
                <a:latin typeface="Calibri"/>
                <a:cs typeface="Calibri"/>
              </a:rPr>
              <a:t>!</a:t>
            </a:r>
          </a:p>
          <a:p>
            <a:pPr marL="91440" indent="0">
              <a:spcBef>
                <a:spcPct val="50000"/>
              </a:spcBef>
              <a:buNone/>
            </a:pPr>
            <a:r>
              <a:rPr lang="en-US" sz="2800" dirty="0" smtClean="0">
                <a:latin typeface="Calibri"/>
                <a:cs typeface="Calibri"/>
              </a:rPr>
              <a:t>UV sky is dark, SNR is dominated by detector dark current and/or readout noise.</a:t>
            </a:r>
          </a:p>
          <a:p>
            <a:pPr marL="91440" indent="0">
              <a:spcBef>
                <a:spcPct val="50000"/>
              </a:spcBef>
              <a:buNone/>
            </a:pPr>
            <a:r>
              <a:rPr lang="en-US" sz="2800" dirty="0" smtClean="0">
                <a:latin typeface="Calibri"/>
                <a:cs typeface="Calibri"/>
              </a:rPr>
              <a:t>High dynamic range</a:t>
            </a:r>
            <a:r>
              <a:rPr lang="en-US" sz="2800" dirty="0">
                <a:latin typeface="Calibri"/>
                <a:cs typeface="Calibri"/>
              </a:rPr>
              <a:t> </a:t>
            </a:r>
            <a:r>
              <a:rPr lang="en-US" sz="2800" dirty="0" smtClean="0">
                <a:latin typeface="Calibri"/>
                <a:cs typeface="Calibri"/>
              </a:rPr>
              <a:t>is needed to broaden science targets and overlap previous mission measurements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dirty="0" smtClean="0"/>
              <a:t>Conclusions</a:t>
            </a:r>
            <a:endParaRPr lang="en-US" dirty="0"/>
          </a:p>
        </p:txBody>
      </p:sp>
      <p:sp>
        <p:nvSpPr>
          <p:cNvPr id="3" name="Text Placeholder 2"/>
          <p:cNvSpPr>
            <a:spLocks noGrp="1"/>
          </p:cNvSpPr>
          <p:nvPr>
            <p:ph type="body" sz="half" idx="1"/>
          </p:nvPr>
        </p:nvSpPr>
        <p:spPr>
          <a:xfrm>
            <a:off x="457200" y="1219200"/>
            <a:ext cx="8382000" cy="4876800"/>
          </a:xfrm>
        </p:spPr>
        <p:txBody>
          <a:bodyPr/>
          <a:lstStyle/>
          <a:p>
            <a:pPr marL="0" indent="0">
              <a:buNone/>
            </a:pPr>
            <a:r>
              <a:rPr lang="en-US" sz="2800" dirty="0" smtClean="0">
                <a:latin typeface="Calibri"/>
                <a:cs typeface="Calibri"/>
              </a:rPr>
              <a:t>Given the recent progress made in the "standard" heritage detector types, most likely large, modern MCP detectors will be chosen for Flagship FUV instruments, CCDs for the optical instruments, and there will be a battle for the NUV crossover.</a:t>
            </a:r>
          </a:p>
          <a:p>
            <a:pPr marL="0" indent="0">
              <a:buNone/>
            </a:pPr>
            <a:r>
              <a:rPr lang="en-US" sz="2800" dirty="0" smtClean="0">
                <a:latin typeface="Calibri"/>
                <a:cs typeface="Calibri"/>
              </a:rPr>
              <a:t>Photocathode improvements can still have a significant impact in overall instrument performance</a:t>
            </a:r>
          </a:p>
          <a:p>
            <a:pPr marL="0" indent="0">
              <a:buNone/>
            </a:pPr>
            <a:r>
              <a:rPr lang="en-US" sz="2800" dirty="0" smtClean="0">
                <a:latin typeface="Calibri"/>
                <a:cs typeface="Calibri"/>
              </a:rPr>
              <a:t>Optical/NIR photon counters need their TRL increased significantly before becoming a Flagship detector</a:t>
            </a:r>
            <a:endParaRPr lang="en-US" sz="2800" dirty="0">
              <a:latin typeface="Calibri"/>
              <a:cs typeface="Calibri"/>
            </a:endParaRPr>
          </a:p>
        </p:txBody>
      </p:sp>
    </p:spTree>
    <p:extLst>
      <p:ext uri="{BB962C8B-B14F-4D97-AF65-F5344CB8AC3E}">
        <p14:creationId xmlns:p14="http://schemas.microsoft.com/office/powerpoint/2010/main" val="1359655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Backup Slides</a:t>
            </a:r>
            <a:endParaRPr lang="en-US" dirty="0"/>
          </a:p>
        </p:txBody>
      </p:sp>
    </p:spTree>
    <p:extLst>
      <p:ext uri="{BB962C8B-B14F-4D97-AF65-F5344CB8AC3E}">
        <p14:creationId xmlns:p14="http://schemas.microsoft.com/office/powerpoint/2010/main" val="29713188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XS Ddiagram.jpg"/>
          <p:cNvPicPr>
            <a:picLocks noChangeAspect="1"/>
          </p:cNvPicPr>
          <p:nvPr/>
        </p:nvPicPr>
        <p:blipFill>
          <a:blip r:embed="rId3"/>
          <a:stretch>
            <a:fillRect/>
          </a:stretch>
        </p:blipFill>
        <p:spPr>
          <a:xfrm>
            <a:off x="4495800" y="1524000"/>
            <a:ext cx="4444933" cy="4191000"/>
          </a:xfrm>
          <a:prstGeom prst="rect">
            <a:avLst/>
          </a:prstGeom>
        </p:spPr>
      </p:pic>
      <p:sp>
        <p:nvSpPr>
          <p:cNvPr id="711682" name="Rectangle 2"/>
          <p:cNvSpPr>
            <a:spLocks noGrp="1" noChangeArrowheads="1"/>
          </p:cNvSpPr>
          <p:nvPr>
            <p:ph type="title"/>
          </p:nvPr>
        </p:nvSpPr>
        <p:spPr>
          <a:xfrm>
            <a:off x="671689" y="93133"/>
            <a:ext cx="7772400" cy="838200"/>
          </a:xfrm>
        </p:spPr>
        <p:txBody>
          <a:bodyPr/>
          <a:lstStyle/>
          <a:p>
            <a:r>
              <a:rPr lang="en-US" dirty="0">
                <a:solidFill>
                  <a:srgbClr val="FFFF00"/>
                </a:solidFill>
                <a:effectLst>
                  <a:outerShdw blurRad="50800" dist="38100" dir="2700000">
                    <a:srgbClr val="000000">
                      <a:alpha val="43000"/>
                    </a:srgbClr>
                  </a:outerShdw>
                </a:effectLst>
                <a:latin typeface="Arial" charset="0"/>
              </a:rPr>
              <a:t>Microchannel Plate </a:t>
            </a:r>
            <a:r>
              <a:rPr lang="en-US" dirty="0" smtClean="0">
                <a:solidFill>
                  <a:srgbClr val="FFFF00"/>
                </a:solidFill>
                <a:effectLst>
                  <a:outerShdw blurRad="50800" dist="38100" dir="2700000">
                    <a:srgbClr val="000000">
                      <a:alpha val="43000"/>
                    </a:srgbClr>
                  </a:outerShdw>
                </a:effectLst>
                <a:latin typeface="Arial" charset="0"/>
              </a:rPr>
              <a:t>Detectors</a:t>
            </a:r>
            <a:r>
              <a:rPr lang="en-US" dirty="0" smtClean="0">
                <a:solidFill>
                  <a:srgbClr val="FFFF00"/>
                </a:solidFill>
                <a:effectLst>
                  <a:outerShdw blurRad="50800" dist="38100" dir="2700000">
                    <a:srgbClr val="000000">
                      <a:alpha val="43000"/>
                    </a:srgbClr>
                  </a:outerShdw>
                </a:effectLst>
              </a:rPr>
              <a:t> </a:t>
            </a:r>
            <a:endParaRPr lang="en-US" dirty="0">
              <a:solidFill>
                <a:srgbClr val="FFFF00"/>
              </a:solidFill>
              <a:effectLst>
                <a:outerShdw blurRad="50800" dist="38100" dir="2700000">
                  <a:srgbClr val="000000">
                    <a:alpha val="43000"/>
                  </a:srgbClr>
                </a:outerShdw>
              </a:effectLst>
            </a:endParaRPr>
          </a:p>
        </p:txBody>
      </p:sp>
      <p:sp>
        <p:nvSpPr>
          <p:cNvPr id="711683" name="Rectangle 3"/>
          <p:cNvSpPr>
            <a:spLocks noGrp="1" noChangeArrowheads="1"/>
          </p:cNvSpPr>
          <p:nvPr>
            <p:ph type="body" sz="half" idx="1"/>
          </p:nvPr>
        </p:nvSpPr>
        <p:spPr>
          <a:xfrm>
            <a:off x="0" y="1371600"/>
            <a:ext cx="4648200" cy="4572000"/>
          </a:xfrm>
        </p:spPr>
        <p:txBody>
          <a:bodyPr/>
          <a:lstStyle/>
          <a:p>
            <a:pPr marL="487363" indent="-487363" defTabSz="1300163">
              <a:lnSpc>
                <a:spcPct val="90000"/>
              </a:lnSpc>
              <a:buFontTx/>
              <a:buNone/>
            </a:pPr>
            <a:r>
              <a:rPr lang="en-US" sz="2800" dirty="0">
                <a:solidFill>
                  <a:srgbClr val="FFFF00"/>
                </a:solidFill>
                <a:latin typeface="Arial" charset="0"/>
              </a:rPr>
              <a:t>Photocathode converts photon to </a:t>
            </a:r>
            <a:r>
              <a:rPr lang="en-US" sz="2800" dirty="0" smtClean="0">
                <a:solidFill>
                  <a:srgbClr val="FFFF00"/>
                </a:solidFill>
                <a:latin typeface="Arial" charset="0"/>
              </a:rPr>
              <a:t>electron</a:t>
            </a:r>
            <a:br>
              <a:rPr lang="en-US" sz="2800" dirty="0" smtClean="0">
                <a:solidFill>
                  <a:srgbClr val="FFFF00"/>
                </a:solidFill>
                <a:latin typeface="Arial" charset="0"/>
              </a:rPr>
            </a:br>
            <a:r>
              <a:rPr lang="en-US" sz="1600" dirty="0" smtClean="0">
                <a:solidFill>
                  <a:srgbClr val="FFFF00"/>
                </a:solidFill>
                <a:latin typeface="Arial" charset="0"/>
              </a:rPr>
              <a:t>(ALD, Photocathodes </a:t>
            </a:r>
            <a:r>
              <a:rPr lang="en-US" sz="1600" dirty="0">
                <a:solidFill>
                  <a:srgbClr val="FFFF00"/>
                </a:solidFill>
                <a:latin typeface="Arial" charset="0"/>
              </a:rPr>
              <a:t>APRA </a:t>
            </a:r>
            <a:r>
              <a:rPr lang="en-US" sz="1600" dirty="0" smtClean="0">
                <a:solidFill>
                  <a:srgbClr val="FFFF00"/>
                </a:solidFill>
                <a:latin typeface="Arial" charset="0"/>
              </a:rPr>
              <a:t>2013, 2008 )</a:t>
            </a:r>
            <a:endParaRPr lang="en-US" sz="1600" dirty="0">
              <a:solidFill>
                <a:srgbClr val="FFFF00"/>
              </a:solidFill>
              <a:latin typeface="Arial" charset="0"/>
            </a:endParaRPr>
          </a:p>
          <a:p>
            <a:pPr marL="1008063" lvl="1" indent="-406400" defTabSz="1300163">
              <a:buFontTx/>
              <a:buNone/>
            </a:pPr>
            <a:endParaRPr lang="en-US" sz="1600" dirty="0">
              <a:solidFill>
                <a:srgbClr val="FFFF00"/>
              </a:solidFill>
              <a:latin typeface="Arial" charset="0"/>
            </a:endParaRPr>
          </a:p>
          <a:p>
            <a:pPr marL="487363" indent="-487363" defTabSz="1300163">
              <a:lnSpc>
                <a:spcPct val="90000"/>
              </a:lnSpc>
              <a:buFontTx/>
              <a:buNone/>
            </a:pPr>
            <a:r>
              <a:rPr lang="en-US" sz="2800" dirty="0">
                <a:solidFill>
                  <a:srgbClr val="FFFF00"/>
                </a:solidFill>
                <a:latin typeface="Arial" charset="0"/>
              </a:rPr>
              <a:t>MCP(s) amplify electron by 10</a:t>
            </a:r>
            <a:r>
              <a:rPr lang="en-US" sz="2800" baseline="30000" dirty="0">
                <a:solidFill>
                  <a:srgbClr val="FFFF00"/>
                </a:solidFill>
                <a:latin typeface="Arial" charset="0"/>
              </a:rPr>
              <a:t>4</a:t>
            </a:r>
            <a:r>
              <a:rPr lang="en-US" sz="2800" dirty="0">
                <a:solidFill>
                  <a:srgbClr val="FFFF00"/>
                </a:solidFill>
                <a:latin typeface="Arial" charset="0"/>
              </a:rPr>
              <a:t> to 10</a:t>
            </a:r>
            <a:r>
              <a:rPr lang="en-US" sz="2800" baseline="30000" dirty="0">
                <a:solidFill>
                  <a:srgbClr val="FFFF00"/>
                </a:solidFill>
                <a:latin typeface="Arial" charset="0"/>
              </a:rPr>
              <a:t>7</a:t>
            </a:r>
          </a:p>
          <a:p>
            <a:pPr marL="487363" indent="-487363" defTabSz="1300163">
              <a:lnSpc>
                <a:spcPct val="90000"/>
              </a:lnSpc>
              <a:buFontTx/>
              <a:buNone/>
            </a:pPr>
            <a:r>
              <a:rPr lang="en-US" sz="2800" baseline="30000" dirty="0">
                <a:solidFill>
                  <a:srgbClr val="FFFF00"/>
                </a:solidFill>
                <a:latin typeface="Arial" charset="0"/>
              </a:rPr>
              <a:t>	</a:t>
            </a:r>
            <a:r>
              <a:rPr lang="en-US" sz="1600" dirty="0">
                <a:solidFill>
                  <a:srgbClr val="FFFF00"/>
                </a:solidFill>
                <a:latin typeface="Arial" charset="0"/>
              </a:rPr>
              <a:t>(MCPs with ALD, </a:t>
            </a:r>
            <a:r>
              <a:rPr lang="en-US" sz="1600" dirty="0" smtClean="0">
                <a:solidFill>
                  <a:srgbClr val="FFFF00"/>
                </a:solidFill>
                <a:latin typeface="Arial" charset="0"/>
              </a:rPr>
              <a:t>APRA 2011)</a:t>
            </a:r>
            <a:endParaRPr lang="en-US" sz="1600" dirty="0">
              <a:solidFill>
                <a:srgbClr val="FFFF00"/>
              </a:solidFill>
              <a:latin typeface="Arial" charset="0"/>
            </a:endParaRPr>
          </a:p>
          <a:p>
            <a:pPr marL="487363" indent="-487363" defTabSz="1300163">
              <a:lnSpc>
                <a:spcPct val="90000"/>
              </a:lnSpc>
              <a:buFontTx/>
              <a:buNone/>
            </a:pPr>
            <a:r>
              <a:rPr lang="en-US" sz="2800" dirty="0">
                <a:solidFill>
                  <a:srgbClr val="FFFF00"/>
                </a:solidFill>
                <a:latin typeface="Arial" charset="0"/>
              </a:rPr>
              <a:t>Patterned anode measures charge centroid</a:t>
            </a:r>
          </a:p>
          <a:p>
            <a:pPr marL="1008063" lvl="1" indent="-406400" defTabSz="1300163">
              <a:buFontTx/>
              <a:buNone/>
            </a:pPr>
            <a:r>
              <a:rPr lang="en-US" sz="1600" dirty="0">
                <a:solidFill>
                  <a:srgbClr val="FFFF00"/>
                </a:solidFill>
                <a:latin typeface="Arial" charset="0"/>
              </a:rPr>
              <a:t>(XS and ASIC readouts, APRA </a:t>
            </a:r>
            <a:r>
              <a:rPr lang="en-US" sz="1600" dirty="0" smtClean="0">
                <a:solidFill>
                  <a:srgbClr val="FFFF00"/>
                </a:solidFill>
                <a:latin typeface="Arial" charset="0"/>
              </a:rPr>
              <a:t>2007</a:t>
            </a:r>
          </a:p>
          <a:p>
            <a:pPr marL="1008063" lvl="1" indent="-406400" defTabSz="1300163">
              <a:buFontTx/>
              <a:buNone/>
            </a:pPr>
            <a:r>
              <a:rPr lang="en-US" sz="1600" dirty="0" smtClean="0">
                <a:solidFill>
                  <a:srgbClr val="FFFF00"/>
                </a:solidFill>
                <a:latin typeface="Arial" charset="0"/>
              </a:rPr>
              <a:t>XS electronics ASIC, SAT 2011) </a:t>
            </a:r>
            <a:endParaRPr lang="en-US" sz="1600" dirty="0">
              <a:solidFill>
                <a:srgbClr val="FFFF00"/>
              </a:solidFill>
              <a:latin typeface="Arial" charset="0"/>
            </a:endParaRPr>
          </a:p>
          <a:p>
            <a:pPr marL="487363" indent="-487363" defTabSz="1300163">
              <a:lnSpc>
                <a:spcPct val="90000"/>
              </a:lnSpc>
              <a:buFontTx/>
              <a:buNone/>
            </a:pPr>
            <a:endParaRPr lang="en-US" sz="2800" dirty="0">
              <a:solidFill>
                <a:srgbClr val="FFFF00"/>
              </a:solidFill>
            </a:endParaRPr>
          </a:p>
        </p:txBody>
      </p:sp>
      <p:sp>
        <p:nvSpPr>
          <p:cNvPr id="711686" name="Line 6"/>
          <p:cNvSpPr>
            <a:spLocks noChangeShapeType="1"/>
          </p:cNvSpPr>
          <p:nvPr/>
        </p:nvSpPr>
        <p:spPr bwMode="auto">
          <a:xfrm>
            <a:off x="3733800" y="3352800"/>
            <a:ext cx="2743200" cy="1143000"/>
          </a:xfrm>
          <a:prstGeom prst="line">
            <a:avLst/>
          </a:prstGeom>
          <a:noFill/>
          <a:ln w="34925">
            <a:solidFill>
              <a:schemeClr val="hlink"/>
            </a:solidFill>
            <a:round/>
            <a:headEnd/>
            <a:tailEnd type="triangle" w="med" len="me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711687" name="Line 7"/>
          <p:cNvSpPr>
            <a:spLocks noChangeShapeType="1"/>
          </p:cNvSpPr>
          <p:nvPr/>
        </p:nvSpPr>
        <p:spPr bwMode="auto">
          <a:xfrm flipV="1">
            <a:off x="3200400" y="4800600"/>
            <a:ext cx="3276600" cy="76200"/>
          </a:xfrm>
          <a:prstGeom prst="line">
            <a:avLst/>
          </a:prstGeom>
          <a:noFill/>
          <a:ln w="34925">
            <a:solidFill>
              <a:schemeClr val="hlink"/>
            </a:solidFill>
            <a:round/>
            <a:headEnd/>
            <a:tailEnd type="triangle" w="med" len="me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711685" name="Line 5"/>
          <p:cNvSpPr>
            <a:spLocks noChangeShapeType="1"/>
          </p:cNvSpPr>
          <p:nvPr/>
        </p:nvSpPr>
        <p:spPr bwMode="auto">
          <a:xfrm>
            <a:off x="4038600" y="1828800"/>
            <a:ext cx="2590800" cy="1219200"/>
          </a:xfrm>
          <a:prstGeom prst="line">
            <a:avLst/>
          </a:prstGeom>
          <a:noFill/>
          <a:ln w="34925">
            <a:solidFill>
              <a:schemeClr val="hlink"/>
            </a:solidFill>
            <a:round/>
            <a:headEnd/>
            <a:tailEnd type="triangle" w="med" len="me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8" name="Rectangle 17"/>
          <p:cNvSpPr>
            <a:spLocks noChangeArrowheads="1"/>
          </p:cNvSpPr>
          <p:nvPr/>
        </p:nvSpPr>
        <p:spPr bwMode="auto">
          <a:xfrm>
            <a:off x="400754" y="5757333"/>
            <a:ext cx="8551333" cy="978730"/>
          </a:xfrm>
          <a:prstGeom prst="rect">
            <a:avLst/>
          </a:prstGeom>
          <a:noFill/>
          <a:ln w="9525">
            <a:noFill/>
            <a:miter lim="800000"/>
            <a:headEnd/>
            <a:tailEnd/>
          </a:ln>
          <a:effectLst/>
        </p:spPr>
        <p:txBody>
          <a:bodyPr wrap="square">
            <a:prstTxWarp prst="textNoShape">
              <a:avLst/>
            </a:prstTxWarp>
            <a:spAutoFit/>
          </a:bodyPr>
          <a:lstStyle/>
          <a:p>
            <a:pPr>
              <a:buNone/>
            </a:pPr>
            <a:r>
              <a:rPr lang="en-US" sz="1800" i="1" u="sng" dirty="0" err="1" smtClean="0">
                <a:latin typeface="Arial" pitchFamily="-107" charset="0"/>
              </a:rPr>
              <a:t>Photocathodes</a:t>
            </a:r>
            <a:r>
              <a:rPr lang="en-US" sz="1800" b="0" i="1" dirty="0" smtClean="0">
                <a:latin typeface="Arial" pitchFamily="-107" charset="0"/>
              </a:rPr>
              <a:t>					</a:t>
            </a:r>
            <a:r>
              <a:rPr lang="en-US" sz="1800" i="1" dirty="0" smtClean="0">
                <a:latin typeface="Arial" pitchFamily="-107" charset="0"/>
              </a:rPr>
              <a:t>Readouts</a:t>
            </a:r>
          </a:p>
          <a:p>
            <a:pPr>
              <a:buNone/>
            </a:pPr>
            <a:r>
              <a:rPr lang="en-US" sz="1800" b="0" dirty="0" smtClean="0">
                <a:latin typeface="Arial" pitchFamily="-107" charset="0"/>
              </a:rPr>
              <a:t>Alkali </a:t>
            </a:r>
            <a:r>
              <a:rPr lang="en-US" sz="1800" b="0" dirty="0">
                <a:latin typeface="Arial" pitchFamily="-107" charset="0"/>
              </a:rPr>
              <a:t>halides, </a:t>
            </a:r>
            <a:r>
              <a:rPr lang="en-US" sz="1800" b="0" dirty="0" err="1">
                <a:latin typeface="Arial" pitchFamily="-107" charset="0"/>
              </a:rPr>
              <a:t>Multialkali</a:t>
            </a:r>
            <a:r>
              <a:rPr lang="en-US" sz="1800" b="0" dirty="0">
                <a:latin typeface="Arial" pitchFamily="-107" charset="0"/>
              </a:rPr>
              <a:t>, </a:t>
            </a:r>
            <a:r>
              <a:rPr lang="en-US" sz="1800" b="0" dirty="0" err="1">
                <a:latin typeface="Arial" pitchFamily="-107" charset="0"/>
              </a:rPr>
              <a:t>GaAs</a:t>
            </a:r>
            <a:r>
              <a:rPr lang="en-US" sz="1800" b="0" dirty="0">
                <a:latin typeface="Arial" pitchFamily="-107" charset="0"/>
              </a:rPr>
              <a:t>,  </a:t>
            </a:r>
            <a:r>
              <a:rPr lang="en-US" sz="1800" b="0" dirty="0" err="1" smtClean="0">
                <a:latin typeface="Arial" pitchFamily="-107" charset="0"/>
              </a:rPr>
              <a:t>GaN</a:t>
            </a:r>
            <a:r>
              <a:rPr lang="en-US" sz="1800" b="0" dirty="0" smtClean="0">
                <a:latin typeface="Arial" pitchFamily="-107" charset="0"/>
              </a:rPr>
              <a:t>       Cross </a:t>
            </a:r>
            <a:r>
              <a:rPr lang="en-US" sz="1800" b="0" dirty="0">
                <a:latin typeface="Arial" pitchFamily="-107" charset="0"/>
              </a:rPr>
              <a:t>strip, Cross </a:t>
            </a:r>
            <a:r>
              <a:rPr lang="en-US" sz="1800" b="0" dirty="0" err="1">
                <a:latin typeface="Arial" pitchFamily="-107" charset="0"/>
              </a:rPr>
              <a:t>delayline</a:t>
            </a:r>
            <a:r>
              <a:rPr lang="en-US" sz="1800" b="0" dirty="0">
                <a:latin typeface="Arial" pitchFamily="-107" charset="0"/>
              </a:rPr>
              <a:t>, ASIC</a:t>
            </a:r>
            <a:r>
              <a:rPr lang="en-US" sz="1800" b="0" dirty="0" smtClean="0">
                <a:latin typeface="Arial" pitchFamily="-107" charset="0"/>
              </a:rPr>
              <a:t> </a:t>
            </a:r>
            <a:br>
              <a:rPr lang="en-US" sz="1800" b="0" dirty="0" smtClean="0">
                <a:latin typeface="Arial" pitchFamily="-107" charset="0"/>
              </a:rPr>
            </a:br>
            <a:r>
              <a:rPr lang="en-US" sz="1800" b="0" dirty="0" smtClean="0">
                <a:latin typeface="Arial" pitchFamily="-107" charset="0"/>
              </a:rPr>
              <a:t>  					 (</a:t>
            </a:r>
            <a:r>
              <a:rPr lang="en-US" sz="1800" b="0" dirty="0" err="1">
                <a:latin typeface="Arial" pitchFamily="-107" charset="0"/>
              </a:rPr>
              <a:t>Medipix</a:t>
            </a:r>
            <a:r>
              <a:rPr lang="en-US" sz="1800" b="0" dirty="0">
                <a:latin typeface="Arial" pitchFamily="-107" charset="0"/>
              </a:rPr>
              <a:t> or </a:t>
            </a:r>
            <a:r>
              <a:rPr lang="en-US" sz="1800" b="0" dirty="0" err="1">
                <a:latin typeface="Arial" pitchFamily="-107" charset="0"/>
              </a:rPr>
              <a:t>Timepix</a:t>
            </a:r>
            <a:r>
              <a:rPr lang="en-US" sz="1800" b="0" dirty="0" smtClean="0">
                <a:latin typeface="Arial" pitchFamily="-107" charset="0"/>
              </a:rPr>
              <a:t>), Phosphor.</a:t>
            </a:r>
            <a:endParaRPr lang="en-US" sz="1800" b="0" dirty="0">
              <a:latin typeface="Arial" pitchFamily="-107" charset="0"/>
            </a:endParaRPr>
          </a:p>
        </p:txBody>
      </p:sp>
    </p:spTree>
    <p:extLst>
      <p:ext uri="{BB962C8B-B14F-4D97-AF65-F5344CB8AC3E}">
        <p14:creationId xmlns:p14="http://schemas.microsoft.com/office/powerpoint/2010/main" val="3661981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16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16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16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6" grpId="0" animBg="1"/>
      <p:bldP spid="711687" grpId="0" animBg="1"/>
      <p:bldP spid="7116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152400" y="27301"/>
            <a:ext cx="8839200" cy="533400"/>
          </a:xfrm>
          <a:prstGeom prst="rect">
            <a:avLst/>
          </a:prstGeom>
          <a:noFill/>
          <a:ln w="9525">
            <a:noFill/>
            <a:miter lim="800000"/>
            <a:headEnd/>
            <a:tailEnd/>
          </a:ln>
        </p:spPr>
        <p:txBody>
          <a:bodyPr anchor="ctr">
            <a:prstTxWarp prst="textNoShape">
              <a:avLst/>
            </a:prstTxWarp>
          </a:bodyPr>
          <a:lstStyle/>
          <a:p>
            <a:pPr lvl="3" algn="ctr" eaLnBrk="1" hangingPunct="1">
              <a:buNone/>
            </a:pPr>
            <a:r>
              <a:rPr lang="en-US" dirty="0" smtClean="0">
                <a:effectLst>
                  <a:outerShdw blurRad="50800" dist="38100" dir="2700000">
                    <a:srgbClr val="000000">
                      <a:alpha val="43000"/>
                    </a:srgbClr>
                  </a:outerShdw>
                </a:effectLst>
                <a:latin typeface="Calibri"/>
                <a:cs typeface="Calibri"/>
              </a:rPr>
              <a:t>UV + MCP Detectors on Recent Missions</a:t>
            </a:r>
            <a:endParaRPr lang="en-US" sz="4400" dirty="0">
              <a:effectLst>
                <a:outerShdw blurRad="50800" dist="38100" dir="2700000">
                  <a:srgbClr val="000000">
                    <a:alpha val="43000"/>
                  </a:srgbClr>
                </a:outerShdw>
              </a:effectLst>
              <a:latin typeface="Calibri"/>
              <a:cs typeface="Calibri"/>
            </a:endParaRPr>
          </a:p>
        </p:txBody>
      </p:sp>
      <p:pic>
        <p:nvPicPr>
          <p:cNvPr id="6" name="Picture 5" descr="JPEX.de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5221" y="794511"/>
            <a:ext cx="2253129" cy="2033324"/>
          </a:xfrm>
          <a:prstGeom prst="rect">
            <a:avLst/>
          </a:prstGeom>
        </p:spPr>
      </p:pic>
      <p:pic>
        <p:nvPicPr>
          <p:cNvPr id="7" name="Picture 6" descr="EMdet1.jpg"/>
          <p:cNvPicPr>
            <a:picLocks noChangeAspect="1"/>
          </p:cNvPicPr>
          <p:nvPr/>
        </p:nvPicPr>
        <p:blipFill>
          <a:blip r:embed="rId4">
            <a:lum bright="6000" contrast="-2000"/>
          </a:blip>
          <a:stretch>
            <a:fillRect/>
          </a:stretch>
        </p:blipFill>
        <p:spPr>
          <a:xfrm>
            <a:off x="4876800" y="3227701"/>
            <a:ext cx="3228783" cy="2678174"/>
          </a:xfrm>
          <a:prstGeom prst="rect">
            <a:avLst/>
          </a:prstGeom>
        </p:spPr>
      </p:pic>
      <p:pic>
        <p:nvPicPr>
          <p:cNvPr id="10" name="Picture 9" descr="SSULI system.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93533" y="558990"/>
            <a:ext cx="3651624" cy="2049357"/>
          </a:xfrm>
          <a:prstGeom prst="rect">
            <a:avLst/>
          </a:prstGeom>
        </p:spPr>
      </p:pic>
      <p:sp>
        <p:nvSpPr>
          <p:cNvPr id="11" name="TextBox 10"/>
          <p:cNvSpPr txBox="1"/>
          <p:nvPr/>
        </p:nvSpPr>
        <p:spPr>
          <a:xfrm>
            <a:off x="3962400" y="5934670"/>
            <a:ext cx="5549275" cy="923330"/>
          </a:xfrm>
          <a:prstGeom prst="rect">
            <a:avLst/>
          </a:prstGeom>
          <a:noFill/>
        </p:spPr>
        <p:txBody>
          <a:bodyPr wrap="square" rtlCol="0">
            <a:spAutoFit/>
          </a:bodyPr>
          <a:lstStyle/>
          <a:p>
            <a:pPr>
              <a:buNone/>
            </a:pPr>
            <a:r>
              <a:rPr lang="en-US" sz="1800" dirty="0" smtClean="0">
                <a:latin typeface="Calibri"/>
                <a:cs typeface="Calibri"/>
              </a:rPr>
              <a:t>Rosetta Alice, Pluto </a:t>
            </a:r>
            <a:r>
              <a:rPr lang="en-US" sz="1800" dirty="0" err="1" smtClean="0">
                <a:latin typeface="Calibri"/>
                <a:cs typeface="Calibri"/>
              </a:rPr>
              <a:t>Persi</a:t>
            </a:r>
            <a:r>
              <a:rPr lang="en-US" sz="1800" dirty="0" smtClean="0">
                <a:latin typeface="Calibri"/>
                <a:cs typeface="Calibri"/>
              </a:rPr>
              <a:t>-ALICE, LRO-LAMP, JUNO-UVS. Delay line up to 2048 </a:t>
            </a:r>
            <a:r>
              <a:rPr lang="en-US" sz="1800" dirty="0" err="1" smtClean="0">
                <a:latin typeface="Calibri"/>
                <a:cs typeface="Calibri"/>
              </a:rPr>
              <a:t>x</a:t>
            </a:r>
            <a:r>
              <a:rPr lang="en-US" sz="1800" dirty="0" smtClean="0">
                <a:latin typeface="Calibri"/>
                <a:cs typeface="Calibri"/>
              </a:rPr>
              <a:t> 512, 50 – 180nm, </a:t>
            </a:r>
            <a:r>
              <a:rPr lang="en-US" sz="1800" dirty="0" err="1" smtClean="0">
                <a:latin typeface="Calibri"/>
                <a:cs typeface="Calibri"/>
              </a:rPr>
              <a:t>CsI</a:t>
            </a:r>
            <a:r>
              <a:rPr lang="en-US" sz="1800" dirty="0" smtClean="0">
                <a:latin typeface="Calibri"/>
                <a:cs typeface="Calibri"/>
              </a:rPr>
              <a:t> &amp; </a:t>
            </a:r>
            <a:r>
              <a:rPr lang="en-US" sz="1800" dirty="0" err="1" smtClean="0">
                <a:latin typeface="Calibri"/>
                <a:cs typeface="Calibri"/>
              </a:rPr>
              <a:t>KBr</a:t>
            </a:r>
            <a:r>
              <a:rPr lang="en-US" sz="1800" dirty="0" smtClean="0">
                <a:latin typeface="Calibri"/>
                <a:cs typeface="Calibri"/>
              </a:rPr>
              <a:t>. Highly curved (7cm R) - spectrometers.</a:t>
            </a:r>
            <a:endParaRPr lang="en-US" sz="1800" dirty="0">
              <a:latin typeface="Calibri"/>
              <a:cs typeface="Calibri"/>
            </a:endParaRPr>
          </a:p>
        </p:txBody>
      </p:sp>
      <p:sp>
        <p:nvSpPr>
          <p:cNvPr id="12" name="TextBox 11"/>
          <p:cNvSpPr txBox="1"/>
          <p:nvPr/>
        </p:nvSpPr>
        <p:spPr>
          <a:xfrm>
            <a:off x="-25588" y="2846701"/>
            <a:ext cx="4020218" cy="777991"/>
          </a:xfrm>
          <a:prstGeom prst="rect">
            <a:avLst/>
          </a:prstGeom>
          <a:noFill/>
        </p:spPr>
        <p:txBody>
          <a:bodyPr wrap="square" rtlCol="0">
            <a:spAutoFit/>
          </a:bodyPr>
          <a:lstStyle/>
          <a:p>
            <a:pPr>
              <a:lnSpc>
                <a:spcPts val="1760"/>
              </a:lnSpc>
              <a:buNone/>
            </a:pPr>
            <a:r>
              <a:rPr lang="en-US" sz="1800" dirty="0" smtClean="0">
                <a:latin typeface="Calibri"/>
                <a:cs typeface="Calibri"/>
              </a:rPr>
              <a:t>NRL-JPEX rocket, 25mm cross strip, </a:t>
            </a:r>
            <a:br>
              <a:rPr lang="en-US" sz="1800" dirty="0" smtClean="0">
                <a:latin typeface="Calibri"/>
                <a:cs typeface="Calibri"/>
              </a:rPr>
            </a:br>
            <a:r>
              <a:rPr lang="en-US" sz="1800" dirty="0" smtClean="0">
                <a:latin typeface="Calibri"/>
                <a:cs typeface="Calibri"/>
              </a:rPr>
              <a:t>~18µm FWHM resolution, 22-25nm </a:t>
            </a:r>
            <a:br>
              <a:rPr lang="en-US" sz="1800" dirty="0" smtClean="0">
                <a:latin typeface="Calibri"/>
                <a:cs typeface="Calibri"/>
              </a:rPr>
            </a:br>
            <a:r>
              <a:rPr lang="en-US" sz="1800" dirty="0" smtClean="0">
                <a:latin typeface="Calibri"/>
                <a:cs typeface="Calibri"/>
              </a:rPr>
              <a:t>spectrometer flown 2008.</a:t>
            </a:r>
            <a:endParaRPr lang="en-US" sz="1800" dirty="0">
              <a:latin typeface="Calibri"/>
              <a:cs typeface="Calibri"/>
            </a:endParaRPr>
          </a:p>
        </p:txBody>
      </p:sp>
      <p:sp>
        <p:nvSpPr>
          <p:cNvPr id="13" name="TextBox 12"/>
          <p:cNvSpPr txBox="1"/>
          <p:nvPr/>
        </p:nvSpPr>
        <p:spPr>
          <a:xfrm>
            <a:off x="4038600" y="2590800"/>
            <a:ext cx="5486498" cy="584177"/>
          </a:xfrm>
          <a:prstGeom prst="rect">
            <a:avLst/>
          </a:prstGeom>
          <a:noFill/>
        </p:spPr>
        <p:txBody>
          <a:bodyPr wrap="square" rtlCol="0">
            <a:spAutoFit/>
          </a:bodyPr>
          <a:lstStyle/>
          <a:p>
            <a:pPr>
              <a:lnSpc>
                <a:spcPts val="1660"/>
              </a:lnSpc>
              <a:buNone/>
            </a:pPr>
            <a:r>
              <a:rPr lang="en-US" sz="1800" dirty="0" smtClean="0">
                <a:latin typeface="Calibri"/>
                <a:cs typeface="Calibri"/>
              </a:rPr>
              <a:t>SSULI </a:t>
            </a:r>
            <a:r>
              <a:rPr lang="en-US" sz="1800" dirty="0" err="1" smtClean="0">
                <a:latin typeface="Calibri"/>
                <a:cs typeface="Calibri"/>
              </a:rPr>
              <a:t>x</a:t>
            </a:r>
            <a:r>
              <a:rPr lang="en-US" sz="1800" dirty="0" smtClean="0">
                <a:latin typeface="Calibri"/>
                <a:cs typeface="Calibri"/>
              </a:rPr>
              <a:t> 3, 40mm cross delay line, 2009 – present,</a:t>
            </a:r>
          </a:p>
          <a:p>
            <a:pPr>
              <a:lnSpc>
                <a:spcPts val="1660"/>
              </a:lnSpc>
              <a:buNone/>
            </a:pPr>
            <a:r>
              <a:rPr lang="en-US" sz="1800" dirty="0" smtClean="0">
                <a:latin typeface="Calibri"/>
                <a:cs typeface="Calibri"/>
              </a:rPr>
              <a:t>UV spectrometer, 80 – 170nm, 512 x 512.</a:t>
            </a:r>
            <a:endParaRPr lang="en-US" sz="1800" dirty="0">
              <a:latin typeface="Calibri"/>
              <a:cs typeface="Calibri"/>
            </a:endParaRPr>
          </a:p>
        </p:txBody>
      </p:sp>
      <p:pic>
        <p:nvPicPr>
          <p:cNvPr id="14" name="Picture 13" descr="RTOF.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9410" y="4395630"/>
            <a:ext cx="3764847" cy="2260341"/>
          </a:xfrm>
          <a:prstGeom prst="rect">
            <a:avLst/>
          </a:prstGeom>
        </p:spPr>
      </p:pic>
      <p:sp>
        <p:nvSpPr>
          <p:cNvPr id="15" name="TextBox 14"/>
          <p:cNvSpPr txBox="1"/>
          <p:nvPr/>
        </p:nvSpPr>
        <p:spPr>
          <a:xfrm>
            <a:off x="-49889" y="3823502"/>
            <a:ext cx="4184900" cy="537156"/>
          </a:xfrm>
          <a:prstGeom prst="rect">
            <a:avLst/>
          </a:prstGeom>
          <a:noFill/>
        </p:spPr>
        <p:txBody>
          <a:bodyPr wrap="square" rtlCol="0">
            <a:spAutoFit/>
          </a:bodyPr>
          <a:lstStyle/>
          <a:p>
            <a:pPr>
              <a:lnSpc>
                <a:spcPts val="1460"/>
              </a:lnSpc>
              <a:buNone/>
            </a:pPr>
            <a:r>
              <a:rPr lang="en-US" sz="1800" dirty="0" smtClean="0">
                <a:latin typeface="Calibri"/>
                <a:cs typeface="Calibri"/>
              </a:rPr>
              <a:t>Rosetta – ROSINA-RTOF. TOF mass</a:t>
            </a:r>
          </a:p>
          <a:p>
            <a:pPr>
              <a:lnSpc>
                <a:spcPts val="1460"/>
              </a:lnSpc>
              <a:buNone/>
            </a:pPr>
            <a:r>
              <a:rPr lang="en-US" sz="1800" dirty="0" smtClean="0">
                <a:latin typeface="Calibri"/>
                <a:cs typeface="Calibri"/>
              </a:rPr>
              <a:t>spectrometer, &lt; 300ps time resolution.</a:t>
            </a:r>
            <a:endParaRPr lang="en-US" sz="1800" dirty="0">
              <a:latin typeface="Calibri"/>
              <a:cs typeface="Calibri"/>
            </a:endParaRPr>
          </a:p>
        </p:txBody>
      </p:sp>
    </p:spTree>
    <p:extLst>
      <p:ext uri="{BB962C8B-B14F-4D97-AF65-F5344CB8AC3E}">
        <p14:creationId xmlns:p14="http://schemas.microsoft.com/office/powerpoint/2010/main" val="17827304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152400" y="17300"/>
            <a:ext cx="8794043" cy="533400"/>
          </a:xfrm>
          <a:prstGeom prst="rect">
            <a:avLst/>
          </a:prstGeom>
          <a:noFill/>
          <a:ln w="9525">
            <a:noFill/>
            <a:miter lim="800000"/>
            <a:headEnd/>
            <a:tailEnd/>
          </a:ln>
        </p:spPr>
        <p:txBody>
          <a:bodyPr anchor="ctr">
            <a:prstTxWarp prst="textNoShape">
              <a:avLst/>
            </a:prstTxWarp>
          </a:bodyPr>
          <a:lstStyle/>
          <a:p>
            <a:pPr lvl="3" algn="ctr" eaLnBrk="1" hangingPunct="1">
              <a:buNone/>
            </a:pPr>
            <a:r>
              <a:rPr lang="en-US" dirty="0" smtClean="0">
                <a:latin typeface="Calibri"/>
                <a:cs typeface="Calibri"/>
              </a:rPr>
              <a:t>UV MCP Detectors for Impending Missions</a:t>
            </a:r>
            <a:endParaRPr lang="en-US" sz="4400" dirty="0">
              <a:latin typeface="Calibri"/>
              <a:cs typeface="Calibri"/>
            </a:endParaRPr>
          </a:p>
        </p:txBody>
      </p:sp>
      <p:sp>
        <p:nvSpPr>
          <p:cNvPr id="11" name="TextBox 10"/>
          <p:cNvSpPr txBox="1"/>
          <p:nvPr/>
        </p:nvSpPr>
        <p:spPr>
          <a:xfrm>
            <a:off x="5556332" y="6488668"/>
            <a:ext cx="2416046" cy="369332"/>
          </a:xfrm>
          <a:prstGeom prst="rect">
            <a:avLst/>
          </a:prstGeom>
          <a:noFill/>
        </p:spPr>
        <p:txBody>
          <a:bodyPr wrap="none" rtlCol="0">
            <a:spAutoFit/>
          </a:bodyPr>
          <a:lstStyle/>
          <a:p>
            <a:pPr>
              <a:buNone/>
            </a:pPr>
            <a:r>
              <a:rPr lang="en-US" sz="1800" dirty="0" smtClean="0">
                <a:latin typeface="Calibri"/>
                <a:cs typeface="Calibri"/>
              </a:rPr>
              <a:t>ICON-SMEX – FUV, ICCD</a:t>
            </a:r>
            <a:endParaRPr lang="en-US" sz="1800" dirty="0">
              <a:latin typeface="Calibri"/>
              <a:cs typeface="Calibri"/>
            </a:endParaRPr>
          </a:p>
        </p:txBody>
      </p:sp>
      <p:sp>
        <p:nvSpPr>
          <p:cNvPr id="12" name="TextBox 11"/>
          <p:cNvSpPr txBox="1"/>
          <p:nvPr/>
        </p:nvSpPr>
        <p:spPr>
          <a:xfrm>
            <a:off x="769880" y="3506607"/>
            <a:ext cx="3568705" cy="369332"/>
          </a:xfrm>
          <a:prstGeom prst="rect">
            <a:avLst/>
          </a:prstGeom>
          <a:noFill/>
        </p:spPr>
        <p:txBody>
          <a:bodyPr wrap="none" rtlCol="0">
            <a:spAutoFit/>
          </a:bodyPr>
          <a:lstStyle/>
          <a:p>
            <a:pPr>
              <a:buNone/>
            </a:pPr>
            <a:r>
              <a:rPr lang="en-US" sz="1800" dirty="0" smtClean="0">
                <a:latin typeface="Calibri"/>
                <a:cs typeface="Calibri"/>
              </a:rPr>
              <a:t>GOLD- SMEX, 40mm cross delay line</a:t>
            </a:r>
            <a:endParaRPr lang="en-US" sz="1800" dirty="0">
              <a:latin typeface="Calibri"/>
              <a:cs typeface="Calibri"/>
            </a:endParaRPr>
          </a:p>
        </p:txBody>
      </p:sp>
      <p:sp>
        <p:nvSpPr>
          <p:cNvPr id="9" name="TextBox 8"/>
          <p:cNvSpPr txBox="1"/>
          <p:nvPr/>
        </p:nvSpPr>
        <p:spPr>
          <a:xfrm>
            <a:off x="5398441" y="3535783"/>
            <a:ext cx="2390398" cy="369332"/>
          </a:xfrm>
          <a:prstGeom prst="rect">
            <a:avLst/>
          </a:prstGeom>
          <a:noFill/>
        </p:spPr>
        <p:txBody>
          <a:bodyPr wrap="none" rtlCol="0">
            <a:spAutoFit/>
          </a:bodyPr>
          <a:lstStyle/>
          <a:p>
            <a:pPr>
              <a:buNone/>
            </a:pPr>
            <a:r>
              <a:rPr lang="en-US" sz="1800" dirty="0" smtClean="0">
                <a:latin typeface="Calibri"/>
                <a:cs typeface="Calibri"/>
              </a:rPr>
              <a:t>ICON-SMEX – EUV,  XDL</a:t>
            </a:r>
            <a:endParaRPr lang="en-US" sz="1800" dirty="0">
              <a:latin typeface="Calibri"/>
              <a:cs typeface="Calibri"/>
            </a:endParaRPr>
          </a:p>
        </p:txBody>
      </p:sp>
      <p:pic>
        <p:nvPicPr>
          <p:cNvPr id="14" name="Picture 13" descr="GOLD EM0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34687" y="724838"/>
            <a:ext cx="3567289" cy="2814814"/>
          </a:xfrm>
          <a:prstGeom prst="rect">
            <a:avLst/>
          </a:prstGeom>
        </p:spPr>
      </p:pic>
      <p:pic>
        <p:nvPicPr>
          <p:cNvPr id="15" name="Picture 14" descr="ICON-EUV-EM.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31173" y="691265"/>
            <a:ext cx="3564912" cy="2834600"/>
          </a:xfrm>
          <a:prstGeom prst="rect">
            <a:avLst/>
          </a:prstGeom>
        </p:spPr>
      </p:pic>
      <p:pic>
        <p:nvPicPr>
          <p:cNvPr id="16" name="Picture 15"/>
          <p:cNvPicPr/>
          <p:nvPr/>
        </p:nvPicPr>
        <p:blipFill>
          <a:blip r:embed="rId5" cstate="email">
            <a:extLst>
              <a:ext uri="{28A0092B-C50C-407E-A947-70E740481C1C}">
                <a14:useLocalDpi xmlns:a14="http://schemas.microsoft.com/office/drawing/2010/main"/>
              </a:ext>
            </a:extLst>
          </a:blip>
          <a:srcRect/>
          <a:stretch>
            <a:fillRect/>
          </a:stretch>
        </p:blipFill>
        <p:spPr bwMode="auto">
          <a:xfrm>
            <a:off x="5429956" y="3951111"/>
            <a:ext cx="3115734" cy="2596074"/>
          </a:xfrm>
          <a:prstGeom prst="rect">
            <a:avLst/>
          </a:prstGeom>
          <a:noFill/>
          <a:ln>
            <a:noFill/>
          </a:ln>
        </p:spPr>
      </p:pic>
      <p:pic>
        <p:nvPicPr>
          <p:cNvPr id="17" name="Picture 16" descr="SPICE EM02.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3482" y="4038999"/>
            <a:ext cx="2373903" cy="1881936"/>
          </a:xfrm>
          <a:prstGeom prst="rect">
            <a:avLst/>
          </a:prstGeom>
        </p:spPr>
      </p:pic>
      <p:pic>
        <p:nvPicPr>
          <p:cNvPr id="18" name="Picture 17" descr="SPICE EM01.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800505" y="4019372"/>
            <a:ext cx="2239529" cy="2141931"/>
          </a:xfrm>
          <a:prstGeom prst="rect">
            <a:avLst/>
          </a:prstGeom>
        </p:spPr>
      </p:pic>
      <p:sp>
        <p:nvSpPr>
          <p:cNvPr id="19" name="TextBox 18"/>
          <p:cNvSpPr txBox="1"/>
          <p:nvPr/>
        </p:nvSpPr>
        <p:spPr>
          <a:xfrm>
            <a:off x="125857" y="6119020"/>
            <a:ext cx="4762842" cy="369332"/>
          </a:xfrm>
          <a:prstGeom prst="rect">
            <a:avLst/>
          </a:prstGeom>
          <a:noFill/>
        </p:spPr>
        <p:txBody>
          <a:bodyPr wrap="none" rtlCol="0">
            <a:spAutoFit/>
          </a:bodyPr>
          <a:lstStyle/>
          <a:p>
            <a:pPr>
              <a:buNone/>
            </a:pPr>
            <a:r>
              <a:rPr lang="en-US" sz="1800" dirty="0" smtClean="0">
                <a:latin typeface="Calibri"/>
                <a:cs typeface="Calibri"/>
              </a:rPr>
              <a:t>SPICE – Solar Orbiter, 25mm MCP/Phosphor/CCD</a:t>
            </a:r>
            <a:endParaRPr lang="en-US" sz="1800" dirty="0">
              <a:latin typeface="Calibri"/>
              <a:cs typeface="Calibri"/>
            </a:endParaRPr>
          </a:p>
        </p:txBody>
      </p:sp>
    </p:spTree>
    <p:extLst>
      <p:ext uri="{BB962C8B-B14F-4D97-AF65-F5344CB8AC3E}">
        <p14:creationId xmlns:p14="http://schemas.microsoft.com/office/powerpoint/2010/main" val="9199239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desirable attributes</a:t>
            </a:r>
            <a:endParaRPr lang="en-US" dirty="0"/>
          </a:p>
        </p:txBody>
      </p:sp>
      <p:sp>
        <p:nvSpPr>
          <p:cNvPr id="3" name="Content Placeholder 2"/>
          <p:cNvSpPr>
            <a:spLocks noGrp="1"/>
          </p:cNvSpPr>
          <p:nvPr>
            <p:ph idx="1"/>
          </p:nvPr>
        </p:nvSpPr>
        <p:spPr>
          <a:xfrm>
            <a:off x="685800" y="990600"/>
            <a:ext cx="7772400" cy="5105400"/>
          </a:xfrm>
        </p:spPr>
        <p:txBody>
          <a:bodyPr/>
          <a:lstStyle/>
          <a:p>
            <a:r>
              <a:rPr lang="en-US" dirty="0" smtClean="0">
                <a:latin typeface="Calibri"/>
                <a:cs typeface="Calibri"/>
              </a:rPr>
              <a:t>Long lifetime</a:t>
            </a:r>
          </a:p>
          <a:p>
            <a:r>
              <a:rPr lang="en-US" dirty="0">
                <a:latin typeface="Calibri"/>
                <a:cs typeface="Calibri"/>
              </a:rPr>
              <a:t>Radiation hardness </a:t>
            </a:r>
          </a:p>
          <a:p>
            <a:r>
              <a:rPr lang="en-US" dirty="0" smtClean="0">
                <a:latin typeface="Calibri"/>
                <a:cs typeface="Calibri"/>
              </a:rPr>
              <a:t>Response stability and uniformity for high SNR observations</a:t>
            </a:r>
          </a:p>
          <a:p>
            <a:r>
              <a:rPr lang="en-US" dirty="0">
                <a:latin typeface="Calibri"/>
                <a:cs typeface="Calibri"/>
              </a:rPr>
              <a:t>Low out-of-band response</a:t>
            </a:r>
          </a:p>
          <a:p>
            <a:r>
              <a:rPr lang="en-US" dirty="0" smtClean="0">
                <a:latin typeface="Calibri"/>
                <a:cs typeface="Calibri"/>
              </a:rPr>
              <a:t>Low operational complexity </a:t>
            </a:r>
            <a:r>
              <a:rPr lang="en-US" sz="2800" i="1" dirty="0" smtClean="0">
                <a:solidFill>
                  <a:srgbClr val="FFFF00"/>
                </a:solidFill>
                <a:latin typeface="Calibri"/>
                <a:cs typeface="Calibri"/>
              </a:rPr>
              <a:t>(e.g. high voltage, </a:t>
            </a:r>
            <a:r>
              <a:rPr lang="en-US" sz="2800" i="1" dirty="0" err="1" smtClean="0">
                <a:solidFill>
                  <a:srgbClr val="FFFF00"/>
                </a:solidFill>
                <a:latin typeface="Calibri"/>
                <a:cs typeface="Calibri"/>
              </a:rPr>
              <a:t>cyrogenics</a:t>
            </a:r>
            <a:r>
              <a:rPr lang="en-US" sz="2800" i="1" dirty="0" smtClean="0">
                <a:solidFill>
                  <a:srgbClr val="FFFF00"/>
                </a:solidFill>
                <a:latin typeface="Calibri"/>
                <a:cs typeface="Calibri"/>
              </a:rPr>
              <a:t>, vacuum pumps and doors etc.)</a:t>
            </a:r>
          </a:p>
          <a:p>
            <a:r>
              <a:rPr lang="en-US" dirty="0" smtClean="0">
                <a:latin typeface="Calibri"/>
                <a:cs typeface="Calibri"/>
              </a:rPr>
              <a:t>Reasonable power and mass</a:t>
            </a:r>
          </a:p>
          <a:p>
            <a:endParaRPr lang="en-US" dirty="0" smtClean="0"/>
          </a:p>
          <a:p>
            <a:endParaRPr lang="en-US" dirty="0"/>
          </a:p>
        </p:txBody>
      </p:sp>
    </p:spTree>
    <p:extLst>
      <p:ext uri="{BB962C8B-B14F-4D97-AF65-F5344CB8AC3E}">
        <p14:creationId xmlns:p14="http://schemas.microsoft.com/office/powerpoint/2010/main" val="6320062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Photon counting</a:t>
            </a:r>
            <a:endParaRPr lang="en-US" dirty="0"/>
          </a:p>
        </p:txBody>
      </p:sp>
      <p:sp>
        <p:nvSpPr>
          <p:cNvPr id="3" name="TextBox 2"/>
          <p:cNvSpPr txBox="1"/>
          <p:nvPr/>
        </p:nvSpPr>
        <p:spPr>
          <a:xfrm>
            <a:off x="304800" y="990600"/>
            <a:ext cx="8686800" cy="4555093"/>
          </a:xfrm>
          <a:prstGeom prst="rect">
            <a:avLst/>
          </a:prstGeom>
          <a:noFill/>
        </p:spPr>
        <p:txBody>
          <a:bodyPr wrap="square" rtlCol="0">
            <a:spAutoFit/>
          </a:bodyPr>
          <a:lstStyle/>
          <a:p>
            <a:pPr>
              <a:spcBef>
                <a:spcPts val="2000"/>
              </a:spcBef>
              <a:buNone/>
            </a:pPr>
            <a:r>
              <a:rPr lang="en-US" dirty="0" smtClean="0">
                <a:solidFill>
                  <a:srgbClr val="FFFFFF"/>
                </a:solidFill>
                <a:latin typeface="Calibri"/>
                <a:cs typeface="Calibri"/>
              </a:rPr>
              <a:t>Eliminates readout nose</a:t>
            </a:r>
          </a:p>
          <a:p>
            <a:pPr>
              <a:spcBef>
                <a:spcPts val="2000"/>
              </a:spcBef>
              <a:buNone/>
            </a:pPr>
            <a:r>
              <a:rPr lang="en-US" dirty="0" smtClean="0">
                <a:solidFill>
                  <a:srgbClr val="FFFFFF"/>
                </a:solidFill>
                <a:latin typeface="Calibri"/>
                <a:cs typeface="Calibri"/>
              </a:rPr>
              <a:t>Better for "photon starved" measurements (spectroscopy, interferometry, fast frame rates, diffuse backgrounds)</a:t>
            </a:r>
          </a:p>
          <a:p>
            <a:pPr>
              <a:spcBef>
                <a:spcPts val="2000"/>
              </a:spcBef>
              <a:buNone/>
            </a:pPr>
            <a:r>
              <a:rPr lang="en-US" dirty="0" smtClean="0">
                <a:solidFill>
                  <a:srgbClr val="FFFFFF"/>
                </a:solidFill>
                <a:latin typeface="Calibri"/>
                <a:cs typeface="Calibri"/>
              </a:rPr>
              <a:t>If event time is measured, can relax pointing control requirements if pointing knowledge is retained</a:t>
            </a:r>
          </a:p>
          <a:p>
            <a:pPr>
              <a:spcBef>
                <a:spcPts val="2000"/>
              </a:spcBef>
              <a:buNone/>
            </a:pPr>
            <a:r>
              <a:rPr lang="en-US" dirty="0" smtClean="0">
                <a:solidFill>
                  <a:srgbClr val="FFFFFF"/>
                </a:solidFill>
                <a:latin typeface="Calibri"/>
                <a:cs typeface="Calibri"/>
              </a:rPr>
              <a:t>Can often improve SNR of measurement, even if QE is lower</a:t>
            </a:r>
            <a:endParaRPr lang="en-US" dirty="0">
              <a:solidFill>
                <a:srgbClr val="FFFFFF"/>
              </a:solidFill>
              <a:latin typeface="Calibri"/>
              <a:cs typeface="Calibri"/>
            </a:endParaRPr>
          </a:p>
        </p:txBody>
      </p:sp>
    </p:spTree>
    <p:extLst>
      <p:ext uri="{BB962C8B-B14F-4D97-AF65-F5344CB8AC3E}">
        <p14:creationId xmlns:p14="http://schemas.microsoft.com/office/powerpoint/2010/main" val="19804551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ChangeArrowheads="1"/>
          </p:cNvSpPr>
          <p:nvPr>
            <p:ph type="title"/>
          </p:nvPr>
        </p:nvSpPr>
        <p:spPr>
          <a:xfrm>
            <a:off x="685800" y="152400"/>
            <a:ext cx="4267200" cy="838200"/>
          </a:xfrm>
        </p:spPr>
        <p:txBody>
          <a:bodyPr/>
          <a:lstStyle/>
          <a:p>
            <a:r>
              <a:rPr lang="en-US">
                <a:solidFill>
                  <a:schemeClr val="accent2"/>
                </a:solidFill>
              </a:rPr>
              <a:t>Photon Counting</a:t>
            </a:r>
            <a:endParaRPr lang="en-US"/>
          </a:p>
        </p:txBody>
      </p:sp>
      <p:grpSp>
        <p:nvGrpSpPr>
          <p:cNvPr id="823299" name="Group 3"/>
          <p:cNvGrpSpPr>
            <a:grpSpLocks/>
          </p:cNvGrpSpPr>
          <p:nvPr/>
        </p:nvGrpSpPr>
        <p:grpSpPr bwMode="auto">
          <a:xfrm>
            <a:off x="762000" y="4267200"/>
            <a:ext cx="8001000" cy="1524000"/>
            <a:chOff x="576" y="2448"/>
            <a:chExt cx="5040" cy="960"/>
          </a:xfrm>
        </p:grpSpPr>
        <p:grpSp>
          <p:nvGrpSpPr>
            <p:cNvPr id="823300" name="Group 4"/>
            <p:cNvGrpSpPr>
              <a:grpSpLocks/>
            </p:cNvGrpSpPr>
            <p:nvPr/>
          </p:nvGrpSpPr>
          <p:grpSpPr bwMode="auto">
            <a:xfrm>
              <a:off x="576" y="2448"/>
              <a:ext cx="3936" cy="960"/>
              <a:chOff x="672" y="864"/>
              <a:chExt cx="3936" cy="960"/>
            </a:xfrm>
          </p:grpSpPr>
          <p:sp>
            <p:nvSpPr>
              <p:cNvPr id="823301" name="AutoShape 5"/>
              <p:cNvSpPr>
                <a:spLocks noChangeArrowheads="1"/>
              </p:cNvSpPr>
              <p:nvPr/>
            </p:nvSpPr>
            <p:spPr bwMode="auto">
              <a:xfrm>
                <a:off x="816" y="1296"/>
                <a:ext cx="816" cy="192"/>
              </a:xfrm>
              <a:prstGeom prst="parallelogram">
                <a:avLst>
                  <a:gd name="adj"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02" name="Line 6"/>
              <p:cNvSpPr>
                <a:spLocks noChangeShapeType="1"/>
              </p:cNvSpPr>
              <p:nvPr/>
            </p:nvSpPr>
            <p:spPr bwMode="auto">
              <a:xfrm>
                <a:off x="1824" y="1488"/>
                <a:ext cx="4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03" name="Line 7"/>
              <p:cNvSpPr>
                <a:spLocks noChangeShapeType="1"/>
              </p:cNvSpPr>
              <p:nvPr/>
            </p:nvSpPr>
            <p:spPr bwMode="auto">
              <a:xfrm>
                <a:off x="1824" y="1584"/>
                <a:ext cx="4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04" name="Line 8"/>
              <p:cNvSpPr>
                <a:spLocks noChangeShapeType="1"/>
              </p:cNvSpPr>
              <p:nvPr/>
            </p:nvSpPr>
            <p:spPr bwMode="auto">
              <a:xfrm>
                <a:off x="2064" y="1584"/>
                <a:ext cx="0" cy="24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05" name="Line 9"/>
              <p:cNvSpPr>
                <a:spLocks noChangeShapeType="1"/>
              </p:cNvSpPr>
              <p:nvPr/>
            </p:nvSpPr>
            <p:spPr bwMode="auto">
              <a:xfrm>
                <a:off x="1536" y="1392"/>
                <a:ext cx="528"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06" name="Line 10"/>
              <p:cNvSpPr>
                <a:spLocks noChangeShapeType="1"/>
              </p:cNvSpPr>
              <p:nvPr/>
            </p:nvSpPr>
            <p:spPr bwMode="auto">
              <a:xfrm>
                <a:off x="2064" y="1392"/>
                <a:ext cx="0" cy="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07" name="AutoShape 11"/>
              <p:cNvSpPr>
                <a:spLocks noChangeArrowheads="1"/>
              </p:cNvSpPr>
              <p:nvPr/>
            </p:nvSpPr>
            <p:spPr bwMode="auto">
              <a:xfrm rot="5400000">
                <a:off x="2592" y="1200"/>
                <a:ext cx="384" cy="384"/>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08" name="Line 12"/>
              <p:cNvSpPr>
                <a:spLocks noChangeShapeType="1"/>
              </p:cNvSpPr>
              <p:nvPr/>
            </p:nvSpPr>
            <p:spPr bwMode="auto">
              <a:xfrm>
                <a:off x="2064" y="1392"/>
                <a:ext cx="528"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09" name="Rectangle 13"/>
              <p:cNvSpPr>
                <a:spLocks noChangeArrowheads="1"/>
              </p:cNvSpPr>
              <p:nvPr/>
            </p:nvSpPr>
            <p:spPr bwMode="auto">
              <a:xfrm>
                <a:off x="3744" y="1200"/>
                <a:ext cx="57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10" name="Line 14"/>
              <p:cNvSpPr>
                <a:spLocks noChangeShapeType="1"/>
              </p:cNvSpPr>
              <p:nvPr/>
            </p:nvSpPr>
            <p:spPr bwMode="auto">
              <a:xfrm>
                <a:off x="2976" y="1392"/>
                <a:ext cx="768"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11" name="Line 15"/>
              <p:cNvSpPr>
                <a:spLocks noChangeShapeType="1"/>
              </p:cNvSpPr>
              <p:nvPr/>
            </p:nvSpPr>
            <p:spPr bwMode="auto">
              <a:xfrm>
                <a:off x="4320" y="1392"/>
                <a:ext cx="288"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23312" name="Group 16"/>
              <p:cNvGrpSpPr>
                <a:grpSpLocks/>
              </p:cNvGrpSpPr>
              <p:nvPr/>
            </p:nvGrpSpPr>
            <p:grpSpPr bwMode="auto">
              <a:xfrm flipV="1">
                <a:off x="672" y="864"/>
                <a:ext cx="432" cy="528"/>
                <a:chOff x="480" y="2256"/>
                <a:chExt cx="768" cy="960"/>
              </a:xfrm>
            </p:grpSpPr>
            <p:cxnSp>
              <p:nvCxnSpPr>
                <p:cNvPr id="823313" name="AutoShape 17"/>
                <p:cNvCxnSpPr>
                  <a:cxnSpLocks noChangeShapeType="1"/>
                </p:cNvCxnSpPr>
                <p:nvPr/>
              </p:nvCxnSpPr>
              <p:spPr bwMode="auto">
                <a:xfrm rot="16200000">
                  <a:off x="840" y="2520"/>
                  <a:ext cx="240" cy="192"/>
                </a:xfrm>
                <a:prstGeom prst="curved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23314" name="AutoShape 18"/>
                <p:cNvCxnSpPr>
                  <a:cxnSpLocks noChangeShapeType="1"/>
                </p:cNvCxnSpPr>
                <p:nvPr/>
              </p:nvCxnSpPr>
              <p:spPr bwMode="auto">
                <a:xfrm rot="16200000">
                  <a:off x="1032" y="2280"/>
                  <a:ext cx="240" cy="192"/>
                </a:xfrm>
                <a:prstGeom prst="curved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23315" name="AutoShape 19"/>
                <p:cNvCxnSpPr>
                  <a:cxnSpLocks noChangeShapeType="1"/>
                </p:cNvCxnSpPr>
                <p:nvPr/>
              </p:nvCxnSpPr>
              <p:spPr bwMode="auto">
                <a:xfrm rot="16200000">
                  <a:off x="456" y="3000"/>
                  <a:ext cx="240" cy="192"/>
                </a:xfrm>
                <a:prstGeom prst="curved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23316" name="AutoShape 20"/>
                <p:cNvCxnSpPr>
                  <a:cxnSpLocks noChangeShapeType="1"/>
                </p:cNvCxnSpPr>
                <p:nvPr/>
              </p:nvCxnSpPr>
              <p:spPr bwMode="auto">
                <a:xfrm rot="16200000">
                  <a:off x="648" y="2760"/>
                  <a:ext cx="240" cy="192"/>
                </a:xfrm>
                <a:prstGeom prst="curved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823317" name="Text Box 21"/>
              <p:cNvSpPr txBox="1">
                <a:spLocks noChangeArrowheads="1"/>
              </p:cNvSpPr>
              <p:nvPr/>
            </p:nvSpPr>
            <p:spPr bwMode="auto">
              <a:xfrm>
                <a:off x="1920" y="1008"/>
                <a:ext cx="33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None/>
                </a:pPr>
                <a:r>
                  <a:rPr lang="en-US"/>
                  <a:t>Q</a:t>
                </a:r>
              </a:p>
            </p:txBody>
          </p:sp>
          <p:sp>
            <p:nvSpPr>
              <p:cNvPr id="823318" name="Text Box 22"/>
              <p:cNvSpPr txBox="1">
                <a:spLocks noChangeArrowheads="1"/>
              </p:cNvSpPr>
              <p:nvPr/>
            </p:nvSpPr>
            <p:spPr bwMode="auto">
              <a:xfrm>
                <a:off x="3744" y="1248"/>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None/>
                </a:pPr>
                <a:r>
                  <a:rPr lang="en-US" sz="2400">
                    <a:solidFill>
                      <a:schemeClr val="bg2"/>
                    </a:solidFill>
                  </a:rPr>
                  <a:t>ADC</a:t>
                </a:r>
                <a:endParaRPr lang="en-US"/>
              </a:p>
            </p:txBody>
          </p:sp>
          <p:sp>
            <p:nvSpPr>
              <p:cNvPr id="823319" name="Text Box 23"/>
              <p:cNvSpPr txBox="1">
                <a:spLocks noChangeArrowheads="1"/>
              </p:cNvSpPr>
              <p:nvPr/>
            </p:nvSpPr>
            <p:spPr bwMode="auto">
              <a:xfrm>
                <a:off x="2976" y="1008"/>
                <a:ext cx="864"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None/>
                </a:pPr>
                <a:r>
                  <a:rPr lang="en-US"/>
                  <a:t>V </a:t>
                </a:r>
                <a:r>
                  <a:rPr lang="en-US">
                    <a:latin typeface="Symbol" charset="0"/>
                  </a:rPr>
                  <a:t>± s</a:t>
                </a:r>
                <a:r>
                  <a:rPr lang="en-US" baseline="-25000"/>
                  <a:t>v</a:t>
                </a:r>
                <a:endParaRPr lang="en-US"/>
              </a:p>
            </p:txBody>
          </p:sp>
        </p:grpSp>
        <p:sp>
          <p:nvSpPr>
            <p:cNvPr id="823320" name="Text Box 24"/>
            <p:cNvSpPr txBox="1">
              <a:spLocks noChangeArrowheads="1"/>
            </p:cNvSpPr>
            <p:nvPr/>
          </p:nvSpPr>
          <p:spPr bwMode="auto">
            <a:xfrm>
              <a:off x="4560" y="2736"/>
              <a:ext cx="1056"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buFontTx/>
                <a:buNone/>
              </a:pPr>
              <a:r>
                <a:rPr lang="en-US"/>
                <a:t>Events</a:t>
              </a:r>
            </a:p>
            <a:p>
              <a:pPr>
                <a:spcBef>
                  <a:spcPct val="0"/>
                </a:spcBef>
                <a:buFontTx/>
                <a:buNone/>
              </a:pPr>
              <a:r>
                <a:rPr lang="en-US">
                  <a:latin typeface="Symbol" charset="0"/>
                </a:rPr>
                <a:t>± s</a:t>
              </a:r>
              <a:r>
                <a:rPr lang="en-US" baseline="-25000"/>
                <a:t>Events</a:t>
              </a:r>
              <a:endParaRPr lang="en-US"/>
            </a:p>
          </p:txBody>
        </p:sp>
      </p:grpSp>
      <p:sp>
        <p:nvSpPr>
          <p:cNvPr id="823321" name="Rectangle 25"/>
          <p:cNvSpPr>
            <a:spLocks noChangeArrowheads="1"/>
          </p:cNvSpPr>
          <p:nvPr/>
        </p:nvSpPr>
        <p:spPr bwMode="auto">
          <a:xfrm>
            <a:off x="838200" y="3352800"/>
            <a:ext cx="426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0"/>
              </a:spcBef>
              <a:buFontTx/>
              <a:buNone/>
            </a:pPr>
            <a:r>
              <a:rPr kumimoji="0" lang="en-US" sz="3600">
                <a:solidFill>
                  <a:schemeClr val="accent2"/>
                </a:solidFill>
              </a:rPr>
              <a:t>Charge integrating</a:t>
            </a:r>
            <a:endParaRPr kumimoji="0" lang="en-US" sz="3600">
              <a:solidFill>
                <a:schemeClr val="tx2"/>
              </a:solidFill>
            </a:endParaRPr>
          </a:p>
        </p:txBody>
      </p:sp>
      <p:grpSp>
        <p:nvGrpSpPr>
          <p:cNvPr id="823322" name="Group 26"/>
          <p:cNvGrpSpPr>
            <a:grpSpLocks/>
          </p:cNvGrpSpPr>
          <p:nvPr/>
        </p:nvGrpSpPr>
        <p:grpSpPr bwMode="auto">
          <a:xfrm>
            <a:off x="762000" y="1143000"/>
            <a:ext cx="8001000" cy="1981200"/>
            <a:chOff x="624" y="2016"/>
            <a:chExt cx="5040" cy="1248"/>
          </a:xfrm>
        </p:grpSpPr>
        <p:sp>
          <p:nvSpPr>
            <p:cNvPr id="823323" name="AutoShape 27"/>
            <p:cNvSpPr>
              <a:spLocks noChangeArrowheads="1"/>
            </p:cNvSpPr>
            <p:nvPr/>
          </p:nvSpPr>
          <p:spPr bwMode="auto">
            <a:xfrm>
              <a:off x="768" y="2448"/>
              <a:ext cx="816" cy="192"/>
            </a:xfrm>
            <a:prstGeom prst="parallelogram">
              <a:avLst>
                <a:gd name="adj"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24" name="AutoShape 28"/>
            <p:cNvSpPr>
              <a:spLocks noChangeArrowheads="1"/>
            </p:cNvSpPr>
            <p:nvPr/>
          </p:nvSpPr>
          <p:spPr bwMode="auto">
            <a:xfrm rot="5400000">
              <a:off x="1776" y="2352"/>
              <a:ext cx="384" cy="384"/>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25" name="AutoShape 29"/>
            <p:cNvSpPr>
              <a:spLocks noChangeArrowheads="1"/>
            </p:cNvSpPr>
            <p:nvPr/>
          </p:nvSpPr>
          <p:spPr bwMode="auto">
            <a:xfrm rot="5400000">
              <a:off x="2592" y="2352"/>
              <a:ext cx="384" cy="384"/>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26" name="Rectangle 30"/>
            <p:cNvSpPr>
              <a:spLocks noChangeArrowheads="1"/>
            </p:cNvSpPr>
            <p:nvPr/>
          </p:nvSpPr>
          <p:spPr bwMode="auto">
            <a:xfrm>
              <a:off x="3744" y="2352"/>
              <a:ext cx="57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27" name="Line 31"/>
            <p:cNvSpPr>
              <a:spLocks noChangeShapeType="1"/>
            </p:cNvSpPr>
            <p:nvPr/>
          </p:nvSpPr>
          <p:spPr bwMode="auto">
            <a:xfrm>
              <a:off x="4320" y="2544"/>
              <a:ext cx="288"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28" name="Line 32"/>
            <p:cNvSpPr>
              <a:spLocks noChangeShapeType="1"/>
            </p:cNvSpPr>
            <p:nvPr/>
          </p:nvSpPr>
          <p:spPr bwMode="auto">
            <a:xfrm>
              <a:off x="2976" y="2544"/>
              <a:ext cx="768"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29" name="Line 33"/>
            <p:cNvSpPr>
              <a:spLocks noChangeShapeType="1"/>
            </p:cNvSpPr>
            <p:nvPr/>
          </p:nvSpPr>
          <p:spPr bwMode="auto">
            <a:xfrm>
              <a:off x="2160" y="2544"/>
              <a:ext cx="43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30" name="Line 34"/>
            <p:cNvSpPr>
              <a:spLocks noChangeShapeType="1"/>
            </p:cNvSpPr>
            <p:nvPr/>
          </p:nvSpPr>
          <p:spPr bwMode="auto">
            <a:xfrm>
              <a:off x="1488" y="2544"/>
              <a:ext cx="288"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31" name="Text Box 35"/>
            <p:cNvSpPr txBox="1">
              <a:spLocks noChangeArrowheads="1"/>
            </p:cNvSpPr>
            <p:nvPr/>
          </p:nvSpPr>
          <p:spPr bwMode="auto">
            <a:xfrm>
              <a:off x="1920" y="2976"/>
              <a:ext cx="13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None/>
              </a:pPr>
              <a:r>
                <a:rPr lang="en-US" sz="2400"/>
                <a:t>Threshold</a:t>
              </a:r>
              <a:endParaRPr lang="en-US"/>
            </a:p>
          </p:txBody>
        </p:sp>
        <p:grpSp>
          <p:nvGrpSpPr>
            <p:cNvPr id="823332" name="Group 36"/>
            <p:cNvGrpSpPr>
              <a:grpSpLocks/>
            </p:cNvGrpSpPr>
            <p:nvPr/>
          </p:nvGrpSpPr>
          <p:grpSpPr bwMode="auto">
            <a:xfrm flipV="1">
              <a:off x="672" y="2016"/>
              <a:ext cx="432" cy="528"/>
              <a:chOff x="480" y="2256"/>
              <a:chExt cx="768" cy="960"/>
            </a:xfrm>
          </p:grpSpPr>
          <p:cxnSp>
            <p:nvCxnSpPr>
              <p:cNvPr id="823333" name="AutoShape 37"/>
              <p:cNvCxnSpPr>
                <a:cxnSpLocks noChangeShapeType="1"/>
              </p:cNvCxnSpPr>
              <p:nvPr/>
            </p:nvCxnSpPr>
            <p:spPr bwMode="auto">
              <a:xfrm rot="16200000">
                <a:off x="840" y="2520"/>
                <a:ext cx="240" cy="192"/>
              </a:xfrm>
              <a:prstGeom prst="curved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23334" name="AutoShape 38"/>
              <p:cNvCxnSpPr>
                <a:cxnSpLocks noChangeShapeType="1"/>
              </p:cNvCxnSpPr>
              <p:nvPr/>
            </p:nvCxnSpPr>
            <p:spPr bwMode="auto">
              <a:xfrm rot="16200000">
                <a:off x="1032" y="2280"/>
                <a:ext cx="240" cy="192"/>
              </a:xfrm>
              <a:prstGeom prst="curved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23335" name="AutoShape 39"/>
              <p:cNvCxnSpPr>
                <a:cxnSpLocks noChangeShapeType="1"/>
              </p:cNvCxnSpPr>
              <p:nvPr/>
            </p:nvCxnSpPr>
            <p:spPr bwMode="auto">
              <a:xfrm rot="16200000">
                <a:off x="456" y="3000"/>
                <a:ext cx="240" cy="192"/>
              </a:xfrm>
              <a:prstGeom prst="curved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23336" name="AutoShape 40"/>
              <p:cNvCxnSpPr>
                <a:cxnSpLocks noChangeShapeType="1"/>
              </p:cNvCxnSpPr>
              <p:nvPr/>
            </p:nvCxnSpPr>
            <p:spPr bwMode="auto">
              <a:xfrm rot="16200000">
                <a:off x="648" y="2760"/>
                <a:ext cx="240" cy="192"/>
              </a:xfrm>
              <a:prstGeom prst="curved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823337" name="Text Box 41"/>
            <p:cNvSpPr txBox="1">
              <a:spLocks noChangeArrowheads="1"/>
            </p:cNvSpPr>
            <p:nvPr/>
          </p:nvSpPr>
          <p:spPr bwMode="auto">
            <a:xfrm>
              <a:off x="4704" y="2352"/>
              <a:ext cx="96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buFontTx/>
                <a:buNone/>
              </a:pPr>
              <a:r>
                <a:rPr lang="en-US"/>
                <a:t>Events</a:t>
              </a:r>
            </a:p>
          </p:txBody>
        </p:sp>
        <p:sp>
          <p:nvSpPr>
            <p:cNvPr id="823338" name="Line 42"/>
            <p:cNvSpPr>
              <a:spLocks noChangeShapeType="1"/>
            </p:cNvSpPr>
            <p:nvPr/>
          </p:nvSpPr>
          <p:spPr bwMode="auto">
            <a:xfrm flipH="1">
              <a:off x="2400" y="2640"/>
              <a:ext cx="19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39" name="Line 43"/>
            <p:cNvSpPr>
              <a:spLocks noChangeShapeType="1"/>
            </p:cNvSpPr>
            <p:nvPr/>
          </p:nvSpPr>
          <p:spPr bwMode="auto">
            <a:xfrm>
              <a:off x="2400" y="2640"/>
              <a:ext cx="0" cy="38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40" name="Rectangle 44"/>
            <p:cNvSpPr>
              <a:spLocks noChangeArrowheads="1"/>
            </p:cNvSpPr>
            <p:nvPr/>
          </p:nvSpPr>
          <p:spPr bwMode="auto">
            <a:xfrm>
              <a:off x="624" y="2304"/>
              <a:ext cx="1632" cy="576"/>
            </a:xfrm>
            <a:prstGeom prst="rect">
              <a:avLst/>
            </a:prstGeom>
            <a:noFill/>
            <a:ln w="28575">
              <a:solidFill>
                <a:schemeClr val="accent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41" name="Text Box 45"/>
            <p:cNvSpPr txBox="1">
              <a:spLocks noChangeArrowheads="1"/>
            </p:cNvSpPr>
            <p:nvPr/>
          </p:nvSpPr>
          <p:spPr bwMode="auto">
            <a:xfrm>
              <a:off x="3792" y="2448"/>
              <a:ext cx="5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None/>
              </a:pPr>
              <a:r>
                <a:rPr lang="en-US" sz="1800">
                  <a:solidFill>
                    <a:schemeClr val="bg2"/>
                  </a:solidFill>
                </a:rPr>
                <a:t>Count</a:t>
              </a:r>
              <a:endParaRPr lang="en-US"/>
            </a:p>
          </p:txBody>
        </p:sp>
        <p:sp>
          <p:nvSpPr>
            <p:cNvPr id="823342" name="Line 46"/>
            <p:cNvSpPr>
              <a:spLocks noChangeShapeType="1"/>
            </p:cNvSpPr>
            <p:nvPr/>
          </p:nvSpPr>
          <p:spPr bwMode="auto">
            <a:xfrm>
              <a:off x="3120" y="2448"/>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43" name="Line 47"/>
            <p:cNvSpPr>
              <a:spLocks noChangeShapeType="1"/>
            </p:cNvSpPr>
            <p:nvPr/>
          </p:nvSpPr>
          <p:spPr bwMode="auto">
            <a:xfrm>
              <a:off x="3408" y="2448"/>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44" name="Line 48"/>
            <p:cNvSpPr>
              <a:spLocks noChangeShapeType="1"/>
            </p:cNvSpPr>
            <p:nvPr/>
          </p:nvSpPr>
          <p:spPr bwMode="auto">
            <a:xfrm>
              <a:off x="3264" y="2208"/>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45" name="Line 49"/>
            <p:cNvSpPr>
              <a:spLocks noChangeShapeType="1"/>
            </p:cNvSpPr>
            <p:nvPr/>
          </p:nvSpPr>
          <p:spPr bwMode="auto">
            <a:xfrm>
              <a:off x="3264" y="2208"/>
              <a:ext cx="0" cy="24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46" name="Line 50"/>
            <p:cNvSpPr>
              <a:spLocks noChangeShapeType="1"/>
            </p:cNvSpPr>
            <p:nvPr/>
          </p:nvSpPr>
          <p:spPr bwMode="auto">
            <a:xfrm>
              <a:off x="3408" y="2208"/>
              <a:ext cx="0" cy="24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47" name="Text Box 51"/>
            <p:cNvSpPr txBox="1">
              <a:spLocks noChangeArrowheads="1"/>
            </p:cNvSpPr>
            <p:nvPr/>
          </p:nvSpPr>
          <p:spPr bwMode="auto">
            <a:xfrm>
              <a:off x="3024" y="2592"/>
              <a:ext cx="6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None/>
              </a:pPr>
              <a:r>
                <a:rPr lang="en-US" sz="2000"/>
                <a:t>(x,y,t)</a:t>
              </a:r>
              <a:endParaRPr lang="en-US"/>
            </a:p>
          </p:txBody>
        </p:sp>
      </p:grpSp>
      <p:sp>
        <p:nvSpPr>
          <p:cNvPr id="823348" name="Line 52"/>
          <p:cNvSpPr>
            <a:spLocks noChangeShapeType="1"/>
          </p:cNvSpPr>
          <p:nvPr/>
        </p:nvSpPr>
        <p:spPr bwMode="auto">
          <a:xfrm>
            <a:off x="228600" y="3352800"/>
            <a:ext cx="8610600"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23349" name="Group 53"/>
          <p:cNvGrpSpPr>
            <a:grpSpLocks/>
          </p:cNvGrpSpPr>
          <p:nvPr/>
        </p:nvGrpSpPr>
        <p:grpSpPr bwMode="auto">
          <a:xfrm>
            <a:off x="3200400" y="1295400"/>
            <a:ext cx="1371600" cy="457200"/>
            <a:chOff x="3936" y="336"/>
            <a:chExt cx="1488" cy="480"/>
          </a:xfrm>
        </p:grpSpPr>
        <p:sp>
          <p:nvSpPr>
            <p:cNvPr id="823350" name="Line 54"/>
            <p:cNvSpPr>
              <a:spLocks noChangeShapeType="1"/>
            </p:cNvSpPr>
            <p:nvPr/>
          </p:nvSpPr>
          <p:spPr bwMode="auto">
            <a:xfrm>
              <a:off x="3936" y="336"/>
              <a:ext cx="288" cy="0"/>
            </a:xfrm>
            <a:prstGeom prst="line">
              <a:avLst/>
            </a:prstGeom>
            <a:noFill/>
            <a:ln w="19050">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51" name="Line 55"/>
            <p:cNvSpPr>
              <a:spLocks noChangeShapeType="1"/>
            </p:cNvSpPr>
            <p:nvPr/>
          </p:nvSpPr>
          <p:spPr bwMode="auto">
            <a:xfrm>
              <a:off x="4224" y="336"/>
              <a:ext cx="0" cy="480"/>
            </a:xfrm>
            <a:prstGeom prst="line">
              <a:avLst/>
            </a:prstGeom>
            <a:noFill/>
            <a:ln w="19050">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52" name="Line 56"/>
            <p:cNvSpPr>
              <a:spLocks noChangeShapeType="1"/>
            </p:cNvSpPr>
            <p:nvPr/>
          </p:nvSpPr>
          <p:spPr bwMode="auto">
            <a:xfrm>
              <a:off x="4704" y="336"/>
              <a:ext cx="720" cy="0"/>
            </a:xfrm>
            <a:prstGeom prst="line">
              <a:avLst/>
            </a:prstGeom>
            <a:noFill/>
            <a:ln w="19050">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3353" name="Freeform 57"/>
            <p:cNvSpPr>
              <a:spLocks/>
            </p:cNvSpPr>
            <p:nvPr/>
          </p:nvSpPr>
          <p:spPr bwMode="auto">
            <a:xfrm>
              <a:off x="4224" y="336"/>
              <a:ext cx="480" cy="480"/>
            </a:xfrm>
            <a:custGeom>
              <a:avLst/>
              <a:gdLst>
                <a:gd name="T0" fmla="*/ 0 w 480"/>
                <a:gd name="T1" fmla="*/ 480 h 480"/>
                <a:gd name="T2" fmla="*/ 96 w 480"/>
                <a:gd name="T3" fmla="*/ 288 h 480"/>
                <a:gd name="T4" fmla="*/ 144 w 480"/>
                <a:gd name="T5" fmla="*/ 192 h 480"/>
                <a:gd name="T6" fmla="*/ 192 w 480"/>
                <a:gd name="T7" fmla="*/ 144 h 480"/>
                <a:gd name="T8" fmla="*/ 336 w 480"/>
                <a:gd name="T9" fmla="*/ 48 h 480"/>
                <a:gd name="T10" fmla="*/ 480 w 480"/>
                <a:gd name="T11" fmla="*/ 0 h 480"/>
              </a:gdLst>
              <a:ahLst/>
              <a:cxnLst>
                <a:cxn ang="0">
                  <a:pos x="T0" y="T1"/>
                </a:cxn>
                <a:cxn ang="0">
                  <a:pos x="T2" y="T3"/>
                </a:cxn>
                <a:cxn ang="0">
                  <a:pos x="T4" y="T5"/>
                </a:cxn>
                <a:cxn ang="0">
                  <a:pos x="T6" y="T7"/>
                </a:cxn>
                <a:cxn ang="0">
                  <a:pos x="T8" y="T9"/>
                </a:cxn>
                <a:cxn ang="0">
                  <a:pos x="T10" y="T11"/>
                </a:cxn>
              </a:cxnLst>
              <a:rect l="0" t="0" r="r" b="b"/>
              <a:pathLst>
                <a:path w="480" h="480">
                  <a:moveTo>
                    <a:pt x="0" y="480"/>
                  </a:moveTo>
                  <a:cubicBezTo>
                    <a:pt x="36" y="408"/>
                    <a:pt x="72" y="336"/>
                    <a:pt x="96" y="288"/>
                  </a:cubicBezTo>
                  <a:cubicBezTo>
                    <a:pt x="120" y="240"/>
                    <a:pt x="128" y="216"/>
                    <a:pt x="144" y="192"/>
                  </a:cubicBezTo>
                  <a:cubicBezTo>
                    <a:pt x="160" y="168"/>
                    <a:pt x="160" y="168"/>
                    <a:pt x="192" y="144"/>
                  </a:cubicBezTo>
                  <a:cubicBezTo>
                    <a:pt x="224" y="120"/>
                    <a:pt x="288" y="72"/>
                    <a:pt x="336" y="48"/>
                  </a:cubicBezTo>
                  <a:cubicBezTo>
                    <a:pt x="384" y="24"/>
                    <a:pt x="456" y="8"/>
                    <a:pt x="480" y="0"/>
                  </a:cubicBezTo>
                </a:path>
              </a:pathLst>
            </a:custGeom>
            <a:noFill/>
            <a:ln w="19050" cap="flat" cmpd="sng">
              <a:solidFill>
                <a:schemeClr val="accent2"/>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a:xfrm>
            <a:off x="152400" y="11289"/>
            <a:ext cx="8534400" cy="457200"/>
          </a:xfrm>
        </p:spPr>
        <p:txBody>
          <a:bodyPr/>
          <a:lstStyle/>
          <a:p>
            <a:r>
              <a:rPr lang="en-US" sz="2400" dirty="0" smtClean="0"/>
              <a:t>Photon Counting example: centroid </a:t>
            </a:r>
            <a:r>
              <a:rPr lang="en-US" sz="2400" dirty="0"/>
              <a:t>in presence of </a:t>
            </a:r>
            <a:r>
              <a:rPr lang="en-US" sz="2400" dirty="0" smtClean="0"/>
              <a:t>noise</a:t>
            </a:r>
            <a:endParaRPr lang="en-US" dirty="0"/>
          </a:p>
        </p:txBody>
      </p:sp>
      <p:grpSp>
        <p:nvGrpSpPr>
          <p:cNvPr id="822275" name="Group 3"/>
          <p:cNvGrpSpPr>
            <a:grpSpLocks/>
          </p:cNvGrpSpPr>
          <p:nvPr/>
        </p:nvGrpSpPr>
        <p:grpSpPr bwMode="auto">
          <a:xfrm>
            <a:off x="1447800" y="685800"/>
            <a:ext cx="7696200" cy="5791200"/>
            <a:chOff x="768" y="240"/>
            <a:chExt cx="4848" cy="3648"/>
          </a:xfrm>
        </p:grpSpPr>
        <p:sp>
          <p:nvSpPr>
            <p:cNvPr id="822276" name="Rectangle 4"/>
            <p:cNvSpPr>
              <a:spLocks noChangeArrowheads="1"/>
            </p:cNvSpPr>
            <p:nvPr/>
          </p:nvSpPr>
          <p:spPr bwMode="auto">
            <a:xfrm>
              <a:off x="816" y="3408"/>
              <a:ext cx="81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0"/>
                </a:spcBef>
                <a:buFontTx/>
                <a:buNone/>
              </a:pPr>
              <a:r>
                <a:rPr kumimoji="0" lang="en-US" sz="1800">
                  <a:solidFill>
                    <a:schemeClr val="tx2"/>
                  </a:solidFill>
                </a:rPr>
                <a:t>8 x 8</a:t>
              </a:r>
              <a:br>
                <a:rPr kumimoji="0" lang="en-US" sz="1800">
                  <a:solidFill>
                    <a:schemeClr val="tx2"/>
                  </a:solidFill>
                </a:rPr>
              </a:br>
              <a:r>
                <a:rPr kumimoji="0" lang="en-US" sz="1800">
                  <a:solidFill>
                    <a:schemeClr val="tx2"/>
                  </a:solidFill>
                </a:rPr>
                <a:t>Noiseless</a:t>
              </a:r>
              <a:br>
                <a:rPr kumimoji="0" lang="en-US" sz="1800">
                  <a:solidFill>
                    <a:schemeClr val="tx2"/>
                  </a:solidFill>
                </a:rPr>
              </a:br>
              <a:r>
                <a:rPr kumimoji="0" lang="en-US" sz="1800">
                  <a:solidFill>
                    <a:schemeClr val="tx2"/>
                  </a:solidFill>
                </a:rPr>
                <a:t>35% QE</a:t>
              </a:r>
              <a:endParaRPr kumimoji="0" lang="en-US" sz="3600">
                <a:solidFill>
                  <a:schemeClr val="tx2"/>
                </a:solidFill>
              </a:endParaRPr>
            </a:p>
          </p:txBody>
        </p:sp>
        <p:sp>
          <p:nvSpPr>
            <p:cNvPr id="822277" name="Rectangle 5"/>
            <p:cNvSpPr>
              <a:spLocks noChangeArrowheads="1"/>
            </p:cNvSpPr>
            <p:nvPr/>
          </p:nvSpPr>
          <p:spPr bwMode="auto">
            <a:xfrm>
              <a:off x="4656" y="2736"/>
              <a:ext cx="96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nchor="ctr"/>
            <a:lstStyle/>
            <a:p>
              <a:pPr algn="ctr">
                <a:spcBef>
                  <a:spcPct val="0"/>
                </a:spcBef>
                <a:buFontTx/>
                <a:buNone/>
              </a:pPr>
              <a:r>
                <a:rPr kumimoji="0" lang="en-US" sz="2400">
                  <a:solidFill>
                    <a:schemeClr val="tx2"/>
                  </a:solidFill>
                </a:rPr>
                <a:t>  </a:t>
              </a:r>
              <a:r>
                <a:rPr kumimoji="0" lang="en-US" sz="1800">
                  <a:solidFill>
                    <a:schemeClr val="tx2"/>
                  </a:solidFill>
                </a:rPr>
                <a:t>10 photons</a:t>
              </a:r>
              <a:endParaRPr kumimoji="0" lang="en-US" sz="3600">
                <a:solidFill>
                  <a:schemeClr val="tx2"/>
                </a:solidFill>
              </a:endParaRPr>
            </a:p>
          </p:txBody>
        </p:sp>
        <p:grpSp>
          <p:nvGrpSpPr>
            <p:cNvPr id="822278" name="Group 6"/>
            <p:cNvGrpSpPr>
              <a:grpSpLocks/>
            </p:cNvGrpSpPr>
            <p:nvPr/>
          </p:nvGrpSpPr>
          <p:grpSpPr bwMode="auto">
            <a:xfrm>
              <a:off x="768" y="240"/>
              <a:ext cx="3792" cy="3248"/>
              <a:chOff x="1803" y="4974"/>
              <a:chExt cx="6120" cy="5174"/>
            </a:xfrm>
          </p:grpSpPr>
          <p:pic>
            <p:nvPicPr>
              <p:cNvPr id="822279"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3" y="4974"/>
                <a:ext cx="14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280" name="Rectangle 8"/>
              <p:cNvSpPr>
                <a:spLocks noChangeArrowheads="1"/>
              </p:cNvSpPr>
              <p:nvPr/>
            </p:nvSpPr>
            <p:spPr bwMode="auto">
              <a:xfrm>
                <a:off x="3246" y="6234"/>
                <a:ext cx="7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kumimoji="0" lang="en-US" sz="2400">
                    <a:solidFill>
                      <a:srgbClr val="000000"/>
                    </a:solidFill>
                    <a:latin typeface="Times" charset="0"/>
                  </a:rPr>
                  <a:t> </a:t>
                </a:r>
                <a:endParaRPr kumimoji="0" lang="en-US" sz="2400">
                  <a:solidFill>
                    <a:schemeClr val="tx1"/>
                  </a:solidFill>
                  <a:latin typeface="Times" charset="0"/>
                </a:endParaRPr>
              </a:p>
            </p:txBody>
          </p:sp>
          <p:sp>
            <p:nvSpPr>
              <p:cNvPr id="822281" name="Rectangle 9"/>
              <p:cNvSpPr>
                <a:spLocks noChangeArrowheads="1"/>
              </p:cNvSpPr>
              <p:nvPr/>
            </p:nvSpPr>
            <p:spPr bwMode="auto">
              <a:xfrm>
                <a:off x="3309" y="6234"/>
                <a:ext cx="7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kumimoji="0" lang="en-US" sz="2400">
                    <a:solidFill>
                      <a:srgbClr val="000000"/>
                    </a:solidFill>
                    <a:latin typeface="Times" charset="0"/>
                  </a:rPr>
                  <a:t> </a:t>
                </a:r>
                <a:endParaRPr kumimoji="0" lang="en-US" sz="2400">
                  <a:solidFill>
                    <a:schemeClr val="tx1"/>
                  </a:solidFill>
                  <a:latin typeface="Times" charset="0"/>
                </a:endParaRPr>
              </a:p>
            </p:txBody>
          </p:sp>
          <p:pic>
            <p:nvPicPr>
              <p:cNvPr id="822282"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63" y="4974"/>
                <a:ext cx="14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283" name="Rectangle 11"/>
              <p:cNvSpPr>
                <a:spLocks noChangeArrowheads="1"/>
              </p:cNvSpPr>
              <p:nvPr/>
            </p:nvSpPr>
            <p:spPr bwMode="auto">
              <a:xfrm>
                <a:off x="4807" y="6234"/>
                <a:ext cx="7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kumimoji="0" lang="en-US" sz="2400">
                    <a:solidFill>
                      <a:srgbClr val="000000"/>
                    </a:solidFill>
                    <a:latin typeface="Times" charset="0"/>
                  </a:rPr>
                  <a:t> </a:t>
                </a:r>
                <a:endParaRPr kumimoji="0" lang="en-US" sz="2400">
                  <a:solidFill>
                    <a:schemeClr val="tx1"/>
                  </a:solidFill>
                  <a:latin typeface="Times" charset="0"/>
                </a:endParaRPr>
              </a:p>
            </p:txBody>
          </p:sp>
          <p:sp>
            <p:nvSpPr>
              <p:cNvPr id="822284" name="Rectangle 12"/>
              <p:cNvSpPr>
                <a:spLocks noChangeArrowheads="1"/>
              </p:cNvSpPr>
              <p:nvPr/>
            </p:nvSpPr>
            <p:spPr bwMode="auto">
              <a:xfrm>
                <a:off x="4866" y="6234"/>
                <a:ext cx="7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kumimoji="0" lang="en-US" sz="2400">
                    <a:solidFill>
                      <a:srgbClr val="000000"/>
                    </a:solidFill>
                    <a:latin typeface="Times" charset="0"/>
                  </a:rPr>
                  <a:t> </a:t>
                </a:r>
                <a:endParaRPr kumimoji="0" lang="en-US" sz="2400">
                  <a:solidFill>
                    <a:schemeClr val="tx1"/>
                  </a:solidFill>
                  <a:latin typeface="Times" charset="0"/>
                </a:endParaRPr>
              </a:p>
            </p:txBody>
          </p:sp>
          <p:pic>
            <p:nvPicPr>
              <p:cNvPr id="822285" name="Picture 1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23" y="4974"/>
                <a:ext cx="14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286" name="Rectangle 14"/>
              <p:cNvSpPr>
                <a:spLocks noChangeArrowheads="1"/>
              </p:cNvSpPr>
              <p:nvPr/>
            </p:nvSpPr>
            <p:spPr bwMode="auto">
              <a:xfrm>
                <a:off x="6366" y="6234"/>
                <a:ext cx="7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kumimoji="0" lang="en-US" sz="2400">
                    <a:solidFill>
                      <a:srgbClr val="000000"/>
                    </a:solidFill>
                    <a:latin typeface="Times" charset="0"/>
                  </a:rPr>
                  <a:t> </a:t>
                </a:r>
                <a:endParaRPr kumimoji="0" lang="en-US" sz="2400">
                  <a:solidFill>
                    <a:schemeClr val="tx1"/>
                  </a:solidFill>
                  <a:latin typeface="Times" charset="0"/>
                </a:endParaRPr>
              </a:p>
            </p:txBody>
          </p:sp>
          <p:sp>
            <p:nvSpPr>
              <p:cNvPr id="822287" name="Rectangle 15"/>
              <p:cNvSpPr>
                <a:spLocks noChangeArrowheads="1"/>
              </p:cNvSpPr>
              <p:nvPr/>
            </p:nvSpPr>
            <p:spPr bwMode="auto">
              <a:xfrm>
                <a:off x="6427" y="6234"/>
                <a:ext cx="7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kumimoji="0" lang="en-US" sz="2400">
                    <a:solidFill>
                      <a:srgbClr val="000000"/>
                    </a:solidFill>
                    <a:latin typeface="Times" charset="0"/>
                  </a:rPr>
                  <a:t> </a:t>
                </a:r>
                <a:endParaRPr kumimoji="0" lang="en-US" sz="2400">
                  <a:solidFill>
                    <a:schemeClr val="tx1"/>
                  </a:solidFill>
                  <a:latin typeface="Times" charset="0"/>
                </a:endParaRPr>
              </a:p>
            </p:txBody>
          </p:sp>
          <p:pic>
            <p:nvPicPr>
              <p:cNvPr id="822288" name="Picture 1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483" y="4974"/>
                <a:ext cx="14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89" name="Picture 1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803" y="6750"/>
                <a:ext cx="1440" cy="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290" name="Rectangle 18"/>
              <p:cNvSpPr>
                <a:spLocks noChangeArrowheads="1"/>
              </p:cNvSpPr>
              <p:nvPr/>
            </p:nvSpPr>
            <p:spPr bwMode="auto">
              <a:xfrm>
                <a:off x="3246" y="8005"/>
                <a:ext cx="7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kumimoji="0" lang="en-US" sz="2400">
                    <a:solidFill>
                      <a:srgbClr val="000000"/>
                    </a:solidFill>
                    <a:latin typeface="Times" charset="0"/>
                  </a:rPr>
                  <a:t> </a:t>
                </a:r>
                <a:endParaRPr kumimoji="0" lang="en-US" sz="2400">
                  <a:solidFill>
                    <a:schemeClr val="tx1"/>
                  </a:solidFill>
                  <a:latin typeface="Times" charset="0"/>
                </a:endParaRPr>
              </a:p>
            </p:txBody>
          </p:sp>
          <p:sp>
            <p:nvSpPr>
              <p:cNvPr id="822291" name="Rectangle 19"/>
              <p:cNvSpPr>
                <a:spLocks noChangeArrowheads="1"/>
              </p:cNvSpPr>
              <p:nvPr/>
            </p:nvSpPr>
            <p:spPr bwMode="auto">
              <a:xfrm>
                <a:off x="3309" y="8005"/>
                <a:ext cx="7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kumimoji="0" lang="en-US" sz="2400">
                    <a:solidFill>
                      <a:srgbClr val="000000"/>
                    </a:solidFill>
                    <a:latin typeface="Times" charset="0"/>
                  </a:rPr>
                  <a:t> </a:t>
                </a:r>
                <a:endParaRPr kumimoji="0" lang="en-US" sz="2400">
                  <a:solidFill>
                    <a:schemeClr val="tx1"/>
                  </a:solidFill>
                  <a:latin typeface="Times" charset="0"/>
                </a:endParaRPr>
              </a:p>
            </p:txBody>
          </p:sp>
          <p:pic>
            <p:nvPicPr>
              <p:cNvPr id="822292" name="Picture 20"/>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363" y="6750"/>
                <a:ext cx="1440" cy="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293" name="Rectangle 21"/>
              <p:cNvSpPr>
                <a:spLocks noChangeArrowheads="1"/>
              </p:cNvSpPr>
              <p:nvPr/>
            </p:nvSpPr>
            <p:spPr bwMode="auto">
              <a:xfrm>
                <a:off x="4807" y="8005"/>
                <a:ext cx="7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kumimoji="0" lang="en-US" sz="2400">
                    <a:solidFill>
                      <a:srgbClr val="000000"/>
                    </a:solidFill>
                    <a:latin typeface="Times" charset="0"/>
                  </a:rPr>
                  <a:t> </a:t>
                </a:r>
                <a:endParaRPr kumimoji="0" lang="en-US" sz="2400">
                  <a:solidFill>
                    <a:schemeClr val="tx1"/>
                  </a:solidFill>
                  <a:latin typeface="Times" charset="0"/>
                </a:endParaRPr>
              </a:p>
            </p:txBody>
          </p:sp>
          <p:sp>
            <p:nvSpPr>
              <p:cNvPr id="822294" name="Rectangle 22"/>
              <p:cNvSpPr>
                <a:spLocks noChangeArrowheads="1"/>
              </p:cNvSpPr>
              <p:nvPr/>
            </p:nvSpPr>
            <p:spPr bwMode="auto">
              <a:xfrm>
                <a:off x="4866" y="8005"/>
                <a:ext cx="78"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kumimoji="0" lang="en-US" sz="2400">
                    <a:solidFill>
                      <a:srgbClr val="000000"/>
                    </a:solidFill>
                    <a:latin typeface="Times" charset="0"/>
                  </a:rPr>
                  <a:t> </a:t>
                </a:r>
                <a:endParaRPr kumimoji="0" lang="en-US" sz="2400">
                  <a:solidFill>
                    <a:schemeClr val="tx1"/>
                  </a:solidFill>
                  <a:latin typeface="Times" charset="0"/>
                </a:endParaRPr>
              </a:p>
            </p:txBody>
          </p:sp>
          <p:pic>
            <p:nvPicPr>
              <p:cNvPr id="822295" name="Picture 2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923" y="6750"/>
                <a:ext cx="1440" cy="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296" name="Rectangle 24"/>
              <p:cNvSpPr>
                <a:spLocks noChangeArrowheads="1"/>
              </p:cNvSpPr>
              <p:nvPr/>
            </p:nvSpPr>
            <p:spPr bwMode="auto">
              <a:xfrm>
                <a:off x="6366" y="8005"/>
                <a:ext cx="7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kumimoji="0" lang="en-US" sz="2400">
                    <a:solidFill>
                      <a:srgbClr val="000000"/>
                    </a:solidFill>
                    <a:latin typeface="Times" charset="0"/>
                  </a:rPr>
                  <a:t> </a:t>
                </a:r>
                <a:endParaRPr kumimoji="0" lang="en-US" sz="2400">
                  <a:solidFill>
                    <a:schemeClr val="tx1"/>
                  </a:solidFill>
                  <a:latin typeface="Times" charset="0"/>
                </a:endParaRPr>
              </a:p>
            </p:txBody>
          </p:sp>
          <p:sp>
            <p:nvSpPr>
              <p:cNvPr id="822297" name="Rectangle 25"/>
              <p:cNvSpPr>
                <a:spLocks noChangeArrowheads="1"/>
              </p:cNvSpPr>
              <p:nvPr/>
            </p:nvSpPr>
            <p:spPr bwMode="auto">
              <a:xfrm>
                <a:off x="6427" y="8005"/>
                <a:ext cx="7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kumimoji="0" lang="en-US" sz="2400">
                    <a:solidFill>
                      <a:srgbClr val="000000"/>
                    </a:solidFill>
                    <a:latin typeface="Times" charset="0"/>
                  </a:rPr>
                  <a:t> </a:t>
                </a:r>
                <a:endParaRPr kumimoji="0" lang="en-US" sz="2400">
                  <a:solidFill>
                    <a:schemeClr val="tx1"/>
                  </a:solidFill>
                  <a:latin typeface="Times" charset="0"/>
                </a:endParaRPr>
              </a:p>
            </p:txBody>
          </p:sp>
          <p:pic>
            <p:nvPicPr>
              <p:cNvPr id="822298" name="Picture 26"/>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483" y="6750"/>
                <a:ext cx="1440" cy="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99" name="Picture 27"/>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803" y="8521"/>
                <a:ext cx="14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300" name="Rectangle 28"/>
              <p:cNvSpPr>
                <a:spLocks noChangeArrowheads="1"/>
              </p:cNvSpPr>
              <p:nvPr/>
            </p:nvSpPr>
            <p:spPr bwMode="auto">
              <a:xfrm>
                <a:off x="3246" y="9782"/>
                <a:ext cx="7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kumimoji="0" lang="en-US" sz="2400">
                    <a:solidFill>
                      <a:srgbClr val="000000"/>
                    </a:solidFill>
                    <a:latin typeface="Times" charset="0"/>
                  </a:rPr>
                  <a:t> </a:t>
                </a:r>
                <a:endParaRPr kumimoji="0" lang="en-US" sz="2400">
                  <a:solidFill>
                    <a:schemeClr val="tx1"/>
                  </a:solidFill>
                  <a:latin typeface="Times" charset="0"/>
                </a:endParaRPr>
              </a:p>
            </p:txBody>
          </p:sp>
          <p:sp>
            <p:nvSpPr>
              <p:cNvPr id="822301" name="Rectangle 29"/>
              <p:cNvSpPr>
                <a:spLocks noChangeArrowheads="1"/>
              </p:cNvSpPr>
              <p:nvPr/>
            </p:nvSpPr>
            <p:spPr bwMode="auto">
              <a:xfrm>
                <a:off x="3309" y="9782"/>
                <a:ext cx="7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kumimoji="0" lang="en-US" sz="2400">
                    <a:solidFill>
                      <a:srgbClr val="000000"/>
                    </a:solidFill>
                    <a:latin typeface="Times" charset="0"/>
                  </a:rPr>
                  <a:t> </a:t>
                </a:r>
                <a:endParaRPr kumimoji="0" lang="en-US" sz="2400">
                  <a:solidFill>
                    <a:schemeClr val="tx1"/>
                  </a:solidFill>
                  <a:latin typeface="Times" charset="0"/>
                </a:endParaRPr>
              </a:p>
            </p:txBody>
          </p:sp>
          <p:pic>
            <p:nvPicPr>
              <p:cNvPr id="822302" name="Picture 30"/>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363" y="8521"/>
                <a:ext cx="14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303" name="Rectangle 31"/>
              <p:cNvSpPr>
                <a:spLocks noChangeArrowheads="1"/>
              </p:cNvSpPr>
              <p:nvPr/>
            </p:nvSpPr>
            <p:spPr bwMode="auto">
              <a:xfrm>
                <a:off x="4807" y="9782"/>
                <a:ext cx="7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kumimoji="0" lang="en-US" sz="2400">
                    <a:solidFill>
                      <a:srgbClr val="000000"/>
                    </a:solidFill>
                    <a:latin typeface="Times" charset="0"/>
                  </a:rPr>
                  <a:t> </a:t>
                </a:r>
                <a:endParaRPr kumimoji="0" lang="en-US" sz="2400">
                  <a:solidFill>
                    <a:schemeClr val="tx1"/>
                  </a:solidFill>
                  <a:latin typeface="Times" charset="0"/>
                </a:endParaRPr>
              </a:p>
            </p:txBody>
          </p:sp>
          <p:sp>
            <p:nvSpPr>
              <p:cNvPr id="822304" name="Rectangle 32"/>
              <p:cNvSpPr>
                <a:spLocks noChangeArrowheads="1"/>
              </p:cNvSpPr>
              <p:nvPr/>
            </p:nvSpPr>
            <p:spPr bwMode="auto">
              <a:xfrm>
                <a:off x="4866" y="9782"/>
                <a:ext cx="7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kumimoji="0" lang="en-US" sz="2400">
                    <a:solidFill>
                      <a:srgbClr val="000000"/>
                    </a:solidFill>
                    <a:latin typeface="Times" charset="0"/>
                  </a:rPr>
                  <a:t> </a:t>
                </a:r>
                <a:endParaRPr kumimoji="0" lang="en-US" sz="2400">
                  <a:solidFill>
                    <a:schemeClr val="tx1"/>
                  </a:solidFill>
                  <a:latin typeface="Times" charset="0"/>
                </a:endParaRPr>
              </a:p>
            </p:txBody>
          </p:sp>
          <p:pic>
            <p:nvPicPr>
              <p:cNvPr id="822305" name="Picture 3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923" y="8521"/>
                <a:ext cx="14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306" name="Rectangle 34"/>
              <p:cNvSpPr>
                <a:spLocks noChangeArrowheads="1"/>
              </p:cNvSpPr>
              <p:nvPr/>
            </p:nvSpPr>
            <p:spPr bwMode="auto">
              <a:xfrm>
                <a:off x="6366" y="9782"/>
                <a:ext cx="7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kumimoji="0" lang="en-US" sz="2400">
                    <a:solidFill>
                      <a:srgbClr val="000000"/>
                    </a:solidFill>
                    <a:latin typeface="Times" charset="0"/>
                  </a:rPr>
                  <a:t> </a:t>
                </a:r>
                <a:endParaRPr kumimoji="0" lang="en-US" sz="2400">
                  <a:solidFill>
                    <a:schemeClr val="tx1"/>
                  </a:solidFill>
                  <a:latin typeface="Times" charset="0"/>
                </a:endParaRPr>
              </a:p>
            </p:txBody>
          </p:sp>
          <p:sp>
            <p:nvSpPr>
              <p:cNvPr id="822307" name="Rectangle 35"/>
              <p:cNvSpPr>
                <a:spLocks noChangeArrowheads="1"/>
              </p:cNvSpPr>
              <p:nvPr/>
            </p:nvSpPr>
            <p:spPr bwMode="auto">
              <a:xfrm>
                <a:off x="6427" y="9778"/>
                <a:ext cx="7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kumimoji="0" lang="en-US" sz="2400">
                    <a:solidFill>
                      <a:srgbClr val="000000"/>
                    </a:solidFill>
                    <a:latin typeface="Times" charset="0"/>
                  </a:rPr>
                  <a:t> </a:t>
                </a:r>
                <a:endParaRPr kumimoji="0" lang="en-US" sz="2400">
                  <a:solidFill>
                    <a:schemeClr val="tx1"/>
                  </a:solidFill>
                  <a:latin typeface="Times" charset="0"/>
                </a:endParaRPr>
              </a:p>
            </p:txBody>
          </p:sp>
          <p:pic>
            <p:nvPicPr>
              <p:cNvPr id="822308" name="Picture 36"/>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6483" y="8521"/>
                <a:ext cx="14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309" name="Rectangle 37"/>
              <p:cNvSpPr>
                <a:spLocks noChangeArrowheads="1"/>
              </p:cNvSpPr>
              <p:nvPr/>
            </p:nvSpPr>
            <p:spPr bwMode="auto">
              <a:xfrm>
                <a:off x="4605" y="10037"/>
                <a:ext cx="3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kumimoji="0" lang="en-US" sz="700">
                    <a:solidFill>
                      <a:srgbClr val="000000"/>
                    </a:solidFill>
                    <a:latin typeface="Times" charset="0"/>
                  </a:rPr>
                  <a:t>-</a:t>
                </a:r>
                <a:endParaRPr kumimoji="0" lang="en-US" sz="2400">
                  <a:solidFill>
                    <a:schemeClr val="tx1"/>
                  </a:solidFill>
                  <a:latin typeface="Times" charset="0"/>
                </a:endParaRPr>
              </a:p>
            </p:txBody>
          </p:sp>
          <p:sp>
            <p:nvSpPr>
              <p:cNvPr id="822310" name="Rectangle 38"/>
              <p:cNvSpPr>
                <a:spLocks noChangeArrowheads="1"/>
              </p:cNvSpPr>
              <p:nvPr/>
            </p:nvSpPr>
            <p:spPr bwMode="auto">
              <a:xfrm>
                <a:off x="6132" y="10037"/>
                <a:ext cx="3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kumimoji="0" lang="en-US" sz="700">
                    <a:solidFill>
                      <a:srgbClr val="000000"/>
                    </a:solidFill>
                    <a:latin typeface="Times" charset="0"/>
                  </a:rPr>
                  <a:t>-</a:t>
                </a:r>
                <a:endParaRPr kumimoji="0" lang="en-US" sz="2400">
                  <a:solidFill>
                    <a:schemeClr val="tx1"/>
                  </a:solidFill>
                  <a:latin typeface="Times" charset="0"/>
                </a:endParaRPr>
              </a:p>
            </p:txBody>
          </p:sp>
          <p:sp>
            <p:nvSpPr>
              <p:cNvPr id="822311" name="Rectangle 39"/>
              <p:cNvSpPr>
                <a:spLocks noChangeArrowheads="1"/>
              </p:cNvSpPr>
              <p:nvPr/>
            </p:nvSpPr>
            <p:spPr bwMode="auto">
              <a:xfrm>
                <a:off x="7662" y="10037"/>
                <a:ext cx="3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kumimoji="0" lang="en-US" sz="700">
                    <a:solidFill>
                      <a:srgbClr val="000000"/>
                    </a:solidFill>
                    <a:latin typeface="Times" charset="0"/>
                  </a:rPr>
                  <a:t>-</a:t>
                </a:r>
                <a:endParaRPr kumimoji="0" lang="en-US" sz="2400">
                  <a:solidFill>
                    <a:schemeClr val="tx1"/>
                  </a:solidFill>
                  <a:latin typeface="Times" charset="0"/>
                </a:endParaRPr>
              </a:p>
            </p:txBody>
          </p:sp>
        </p:grpSp>
        <p:sp>
          <p:nvSpPr>
            <p:cNvPr id="822312" name="Rectangle 40"/>
            <p:cNvSpPr>
              <a:spLocks noChangeArrowheads="1"/>
            </p:cNvSpPr>
            <p:nvPr/>
          </p:nvSpPr>
          <p:spPr bwMode="auto">
            <a:xfrm>
              <a:off x="4560" y="1536"/>
              <a:ext cx="105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nchor="ctr"/>
            <a:lstStyle/>
            <a:p>
              <a:pPr algn="ctr">
                <a:spcBef>
                  <a:spcPct val="0"/>
                </a:spcBef>
                <a:buFontTx/>
                <a:buNone/>
              </a:pPr>
              <a:r>
                <a:rPr kumimoji="0" lang="en-US" sz="2400">
                  <a:solidFill>
                    <a:schemeClr val="tx2"/>
                  </a:solidFill>
                </a:rPr>
                <a:t> </a:t>
              </a:r>
              <a:r>
                <a:rPr kumimoji="0" lang="en-US" sz="1800">
                  <a:solidFill>
                    <a:schemeClr val="tx2"/>
                  </a:solidFill>
                </a:rPr>
                <a:t>100 photons</a:t>
              </a:r>
              <a:endParaRPr kumimoji="0" lang="en-US" sz="3600">
                <a:solidFill>
                  <a:schemeClr val="tx2"/>
                </a:solidFill>
              </a:endParaRPr>
            </a:p>
          </p:txBody>
        </p:sp>
        <p:sp>
          <p:nvSpPr>
            <p:cNvPr id="822313" name="Rectangle 41"/>
            <p:cNvSpPr>
              <a:spLocks noChangeArrowheads="1"/>
            </p:cNvSpPr>
            <p:nvPr/>
          </p:nvSpPr>
          <p:spPr bwMode="auto">
            <a:xfrm>
              <a:off x="4560" y="480"/>
              <a:ext cx="100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nchor="ctr"/>
            <a:lstStyle/>
            <a:p>
              <a:pPr algn="ctr">
                <a:spcBef>
                  <a:spcPct val="0"/>
                </a:spcBef>
                <a:buFontTx/>
                <a:buNone/>
              </a:pPr>
              <a:r>
                <a:rPr kumimoji="0" lang="en-US" sz="1800">
                  <a:solidFill>
                    <a:schemeClr val="tx2"/>
                  </a:solidFill>
                </a:rPr>
                <a:t>1000 photons</a:t>
              </a:r>
              <a:endParaRPr kumimoji="0" lang="en-US" sz="3600">
                <a:solidFill>
                  <a:schemeClr val="tx2"/>
                </a:solidFill>
              </a:endParaRPr>
            </a:p>
          </p:txBody>
        </p:sp>
        <p:sp>
          <p:nvSpPr>
            <p:cNvPr id="822314" name="Rectangle 42"/>
            <p:cNvSpPr>
              <a:spLocks noChangeArrowheads="1"/>
            </p:cNvSpPr>
            <p:nvPr/>
          </p:nvSpPr>
          <p:spPr bwMode="auto">
            <a:xfrm>
              <a:off x="1776" y="3408"/>
              <a:ext cx="81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0"/>
                </a:spcBef>
                <a:buFontTx/>
                <a:buNone/>
              </a:pPr>
              <a:r>
                <a:rPr kumimoji="0" lang="en-US" sz="1800">
                  <a:solidFill>
                    <a:schemeClr val="tx2"/>
                  </a:solidFill>
                </a:rPr>
                <a:t>8 x 8</a:t>
              </a:r>
              <a:br>
                <a:rPr kumimoji="0" lang="en-US" sz="1800">
                  <a:solidFill>
                    <a:schemeClr val="tx2"/>
                  </a:solidFill>
                </a:rPr>
              </a:br>
              <a:r>
                <a:rPr kumimoji="0" lang="en-US" sz="1800">
                  <a:solidFill>
                    <a:schemeClr val="tx2"/>
                  </a:solidFill>
                </a:rPr>
                <a:t>2.5 e</a:t>
              </a:r>
              <a:r>
                <a:rPr kumimoji="0" lang="en-US" sz="1800" baseline="30000">
                  <a:solidFill>
                    <a:schemeClr val="tx2"/>
                  </a:solidFill>
                </a:rPr>
                <a:t>-</a:t>
              </a:r>
              <a:r>
                <a:rPr kumimoji="0" lang="en-US" sz="1800">
                  <a:solidFill>
                    <a:schemeClr val="tx2"/>
                  </a:solidFill>
                </a:rPr>
                <a:t> rms</a:t>
              </a:r>
              <a:br>
                <a:rPr kumimoji="0" lang="en-US" sz="1800">
                  <a:solidFill>
                    <a:schemeClr val="tx2"/>
                  </a:solidFill>
                </a:rPr>
              </a:br>
              <a:r>
                <a:rPr kumimoji="0" lang="en-US" sz="1800">
                  <a:solidFill>
                    <a:schemeClr val="tx2"/>
                  </a:solidFill>
                </a:rPr>
                <a:t>90% QE</a:t>
              </a:r>
              <a:endParaRPr kumimoji="0" lang="en-US" sz="3600">
                <a:solidFill>
                  <a:schemeClr val="tx2"/>
                </a:solidFill>
              </a:endParaRPr>
            </a:p>
          </p:txBody>
        </p:sp>
        <p:sp>
          <p:nvSpPr>
            <p:cNvPr id="822315" name="Rectangle 43"/>
            <p:cNvSpPr>
              <a:spLocks noChangeArrowheads="1"/>
            </p:cNvSpPr>
            <p:nvPr/>
          </p:nvSpPr>
          <p:spPr bwMode="auto">
            <a:xfrm>
              <a:off x="2736" y="3408"/>
              <a:ext cx="81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0"/>
                </a:spcBef>
                <a:buFontTx/>
                <a:buNone/>
              </a:pPr>
              <a:r>
                <a:rPr kumimoji="0" lang="en-US" sz="1800">
                  <a:solidFill>
                    <a:schemeClr val="tx2"/>
                  </a:solidFill>
                </a:rPr>
                <a:t>6 x 6</a:t>
              </a:r>
              <a:br>
                <a:rPr kumimoji="0" lang="en-US" sz="1800">
                  <a:solidFill>
                    <a:schemeClr val="tx2"/>
                  </a:solidFill>
                </a:rPr>
              </a:br>
              <a:r>
                <a:rPr kumimoji="0" lang="en-US" sz="1800">
                  <a:solidFill>
                    <a:schemeClr val="tx2"/>
                  </a:solidFill>
                </a:rPr>
                <a:t>2.5 e</a:t>
              </a:r>
              <a:r>
                <a:rPr kumimoji="0" lang="en-US" sz="1800" baseline="30000">
                  <a:solidFill>
                    <a:schemeClr val="tx2"/>
                  </a:solidFill>
                </a:rPr>
                <a:t>-</a:t>
              </a:r>
              <a:r>
                <a:rPr kumimoji="0" lang="en-US" sz="1800">
                  <a:solidFill>
                    <a:schemeClr val="tx2"/>
                  </a:solidFill>
                </a:rPr>
                <a:t> rms</a:t>
              </a:r>
              <a:br>
                <a:rPr kumimoji="0" lang="en-US" sz="1800">
                  <a:solidFill>
                    <a:schemeClr val="tx2"/>
                  </a:solidFill>
                </a:rPr>
              </a:br>
              <a:r>
                <a:rPr kumimoji="0" lang="en-US" sz="1800">
                  <a:solidFill>
                    <a:schemeClr val="tx2"/>
                  </a:solidFill>
                </a:rPr>
                <a:t>90% QE</a:t>
              </a:r>
              <a:endParaRPr kumimoji="0" lang="en-US" sz="3600">
                <a:solidFill>
                  <a:schemeClr val="tx2"/>
                </a:solidFill>
              </a:endParaRPr>
            </a:p>
          </p:txBody>
        </p:sp>
        <p:sp>
          <p:nvSpPr>
            <p:cNvPr id="822316" name="Rectangle 44"/>
            <p:cNvSpPr>
              <a:spLocks noChangeArrowheads="1"/>
            </p:cNvSpPr>
            <p:nvPr/>
          </p:nvSpPr>
          <p:spPr bwMode="auto">
            <a:xfrm>
              <a:off x="3696" y="3408"/>
              <a:ext cx="81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0"/>
                </a:spcBef>
                <a:buFontTx/>
                <a:buNone/>
              </a:pPr>
              <a:r>
                <a:rPr kumimoji="0" lang="en-US" sz="1800">
                  <a:solidFill>
                    <a:schemeClr val="tx2"/>
                  </a:solidFill>
                </a:rPr>
                <a:t>4 x 4</a:t>
              </a:r>
              <a:br>
                <a:rPr kumimoji="0" lang="en-US" sz="1800">
                  <a:solidFill>
                    <a:schemeClr val="tx2"/>
                  </a:solidFill>
                </a:rPr>
              </a:br>
              <a:r>
                <a:rPr kumimoji="0" lang="en-US" sz="1800">
                  <a:solidFill>
                    <a:schemeClr val="tx2"/>
                  </a:solidFill>
                </a:rPr>
                <a:t>2.5 e</a:t>
              </a:r>
              <a:r>
                <a:rPr kumimoji="0" lang="en-US" sz="1800" baseline="30000">
                  <a:solidFill>
                    <a:schemeClr val="tx2"/>
                  </a:solidFill>
                </a:rPr>
                <a:t>-</a:t>
              </a:r>
              <a:r>
                <a:rPr kumimoji="0" lang="en-US" sz="1800">
                  <a:solidFill>
                    <a:schemeClr val="tx2"/>
                  </a:solidFill>
                </a:rPr>
                <a:t> rms</a:t>
              </a:r>
              <a:br>
                <a:rPr kumimoji="0" lang="en-US" sz="1800">
                  <a:solidFill>
                    <a:schemeClr val="tx2"/>
                  </a:solidFill>
                </a:rPr>
              </a:br>
              <a:r>
                <a:rPr kumimoji="0" lang="en-US" sz="1800">
                  <a:solidFill>
                    <a:schemeClr val="tx2"/>
                  </a:solidFill>
                </a:rPr>
                <a:t>90% QE</a:t>
              </a:r>
              <a:endParaRPr kumimoji="0" lang="en-US" sz="3600">
                <a:solidFill>
                  <a:schemeClr val="tx2"/>
                </a:solidFill>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"Heritage" MCP detectors</a:t>
            </a:r>
            <a:endParaRPr lang="en-US" dirty="0"/>
          </a:p>
        </p:txBody>
      </p:sp>
      <p:sp>
        <p:nvSpPr>
          <p:cNvPr id="3" name="Text Placeholder 2"/>
          <p:cNvSpPr>
            <a:spLocks noGrp="1"/>
          </p:cNvSpPr>
          <p:nvPr>
            <p:ph type="body" sz="half" idx="1"/>
          </p:nvPr>
        </p:nvSpPr>
        <p:spPr>
          <a:xfrm>
            <a:off x="609600" y="1600200"/>
            <a:ext cx="3810000" cy="4572000"/>
          </a:xfrm>
        </p:spPr>
        <p:txBody>
          <a:bodyPr/>
          <a:lstStyle/>
          <a:p>
            <a:pPr marL="0" indent="0">
              <a:buNone/>
            </a:pPr>
            <a:r>
              <a:rPr lang="en-US" dirty="0" smtClean="0">
                <a:latin typeface="Calibri"/>
                <a:cs typeface="Calibri"/>
              </a:rPr>
              <a:t>Good FUV QE</a:t>
            </a:r>
          </a:p>
          <a:p>
            <a:pPr marL="0" indent="0">
              <a:buNone/>
            </a:pPr>
            <a:r>
              <a:rPr lang="en-US" dirty="0">
                <a:latin typeface="Calibri"/>
                <a:cs typeface="Calibri"/>
              </a:rPr>
              <a:t>P</a:t>
            </a:r>
            <a:r>
              <a:rPr lang="en-US" dirty="0" smtClean="0">
                <a:latin typeface="Calibri"/>
                <a:cs typeface="Calibri"/>
              </a:rPr>
              <a:t>hoton counting</a:t>
            </a:r>
          </a:p>
          <a:p>
            <a:pPr marL="0" indent="0">
              <a:buNone/>
            </a:pPr>
            <a:r>
              <a:rPr lang="en-US" dirty="0">
                <a:latin typeface="Calibri"/>
                <a:cs typeface="Calibri"/>
              </a:rPr>
              <a:t>L</a:t>
            </a:r>
            <a:r>
              <a:rPr lang="en-US" dirty="0" smtClean="0">
                <a:latin typeface="Calibri"/>
                <a:cs typeface="Calibri"/>
              </a:rPr>
              <a:t>arge area</a:t>
            </a:r>
          </a:p>
          <a:p>
            <a:pPr marL="0" indent="0">
              <a:buNone/>
            </a:pPr>
            <a:r>
              <a:rPr lang="en-US" dirty="0" smtClean="0">
                <a:latin typeface="Calibri"/>
                <a:cs typeface="Calibri"/>
              </a:rPr>
              <a:t>Rad hard</a:t>
            </a:r>
          </a:p>
          <a:p>
            <a:pPr marL="0" indent="0">
              <a:buNone/>
            </a:pPr>
            <a:r>
              <a:rPr lang="en-US" dirty="0" smtClean="0">
                <a:latin typeface="Calibri"/>
                <a:cs typeface="Calibri"/>
              </a:rPr>
              <a:t>Solar blind</a:t>
            </a:r>
          </a:p>
          <a:p>
            <a:pPr marL="0" indent="0">
              <a:buNone/>
            </a:pPr>
            <a:r>
              <a:rPr lang="en-US" dirty="0" smtClean="0">
                <a:latin typeface="Calibri"/>
                <a:cs typeface="Calibri"/>
              </a:rPr>
              <a:t>Curved focal planes</a:t>
            </a:r>
          </a:p>
          <a:p>
            <a:pPr marL="0" indent="0">
              <a:buNone/>
            </a:pPr>
            <a:r>
              <a:rPr lang="en-US" dirty="0" smtClean="0">
                <a:latin typeface="Calibri"/>
                <a:cs typeface="Calibri"/>
              </a:rPr>
              <a:t>Temporal resolution</a:t>
            </a:r>
          </a:p>
          <a:p>
            <a:pPr marL="0" indent="0">
              <a:buNone/>
            </a:pPr>
            <a:endParaRPr lang="en-US" dirty="0" smtClean="0"/>
          </a:p>
          <a:p>
            <a:pPr marL="0" indent="0">
              <a:buNone/>
            </a:pPr>
            <a:endParaRPr lang="en-US" dirty="0"/>
          </a:p>
        </p:txBody>
      </p:sp>
      <p:sp>
        <p:nvSpPr>
          <p:cNvPr id="5" name="Text Placeholder 2"/>
          <p:cNvSpPr txBox="1">
            <a:spLocks/>
          </p:cNvSpPr>
          <p:nvPr/>
        </p:nvSpPr>
        <p:spPr bwMode="auto">
          <a:xfrm>
            <a:off x="4800600" y="1600200"/>
            <a:ext cx="4038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ts val="32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buNone/>
            </a:pPr>
            <a:r>
              <a:rPr lang="en-US" dirty="0">
                <a:latin typeface="Calibri"/>
                <a:cs typeface="Calibri"/>
              </a:rPr>
              <a:t>NUV/optical QE</a:t>
            </a:r>
          </a:p>
          <a:p>
            <a:pPr marL="0" indent="0">
              <a:buFontTx/>
              <a:buNone/>
            </a:pPr>
            <a:r>
              <a:rPr lang="en-US" dirty="0" smtClean="0">
                <a:latin typeface="Calibri"/>
                <a:cs typeface="Calibri"/>
              </a:rPr>
              <a:t>Limited lifetime</a:t>
            </a:r>
          </a:p>
          <a:p>
            <a:pPr marL="0" indent="0">
              <a:buFontTx/>
              <a:buNone/>
            </a:pPr>
            <a:r>
              <a:rPr lang="en-US" dirty="0" smtClean="0">
                <a:latin typeface="Calibri"/>
                <a:cs typeface="Calibri"/>
              </a:rPr>
              <a:t>Limited count rate</a:t>
            </a:r>
          </a:p>
          <a:p>
            <a:pPr marL="0" indent="0">
              <a:buFontTx/>
              <a:buNone/>
            </a:pPr>
            <a:r>
              <a:rPr lang="en-US" dirty="0" smtClean="0">
                <a:latin typeface="Calibri"/>
                <a:cs typeface="Calibri"/>
              </a:rPr>
              <a:t>Non-uniform response</a:t>
            </a:r>
          </a:p>
          <a:p>
            <a:pPr marL="0" indent="0">
              <a:buFontTx/>
              <a:buNone/>
            </a:pPr>
            <a:r>
              <a:rPr lang="en-US" dirty="0">
                <a:latin typeface="Calibri"/>
                <a:cs typeface="Calibri"/>
              </a:rPr>
              <a:t>S</a:t>
            </a:r>
            <a:r>
              <a:rPr lang="en-US" dirty="0" smtClean="0">
                <a:latin typeface="Calibri"/>
                <a:cs typeface="Calibri"/>
              </a:rPr>
              <a:t>patial distortions</a:t>
            </a:r>
          </a:p>
          <a:p>
            <a:pPr marL="0" indent="0">
              <a:buFontTx/>
              <a:buNone/>
            </a:pPr>
            <a:r>
              <a:rPr lang="en-US" dirty="0" smtClean="0">
                <a:latin typeface="Calibri"/>
                <a:cs typeface="Calibri"/>
              </a:rPr>
              <a:t>High voltage</a:t>
            </a:r>
          </a:p>
          <a:p>
            <a:pPr marL="0" indent="0">
              <a:buFontTx/>
              <a:buNone/>
            </a:pPr>
            <a:r>
              <a:rPr lang="en-US" dirty="0" smtClean="0">
                <a:latin typeface="Calibri"/>
                <a:cs typeface="Calibri"/>
              </a:rPr>
              <a:t>Vacuum operation</a:t>
            </a:r>
          </a:p>
          <a:p>
            <a:pPr marL="0" indent="0">
              <a:buFontTx/>
              <a:buNone/>
            </a:pPr>
            <a:endParaRPr lang="en-US" dirty="0" smtClean="0"/>
          </a:p>
          <a:p>
            <a:pPr marL="0" indent="0">
              <a:buFontTx/>
              <a:buNone/>
            </a:pPr>
            <a:endParaRPr lang="en-US" dirty="0" smtClean="0"/>
          </a:p>
          <a:p>
            <a:pPr marL="0" indent="0">
              <a:buFontTx/>
              <a:buNone/>
            </a:pPr>
            <a:endParaRPr lang="en-US" dirty="0"/>
          </a:p>
        </p:txBody>
      </p:sp>
      <p:sp>
        <p:nvSpPr>
          <p:cNvPr id="7" name="Text Placeholder 2"/>
          <p:cNvSpPr txBox="1">
            <a:spLocks/>
          </p:cNvSpPr>
          <p:nvPr/>
        </p:nvSpPr>
        <p:spPr bwMode="auto">
          <a:xfrm>
            <a:off x="381000" y="990600"/>
            <a:ext cx="3733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ts val="32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buFontTx/>
              <a:buNone/>
            </a:pPr>
            <a:r>
              <a:rPr lang="en-US" i="1" dirty="0" smtClean="0">
                <a:solidFill>
                  <a:srgbClr val="66FF33"/>
                </a:solidFill>
              </a:rPr>
              <a:t>Strengths</a:t>
            </a:r>
            <a:endParaRPr lang="en-US" dirty="0" smtClean="0"/>
          </a:p>
        </p:txBody>
      </p:sp>
      <p:sp>
        <p:nvSpPr>
          <p:cNvPr id="8" name="Text Placeholder 2"/>
          <p:cNvSpPr txBox="1">
            <a:spLocks/>
          </p:cNvSpPr>
          <p:nvPr/>
        </p:nvSpPr>
        <p:spPr bwMode="auto">
          <a:xfrm>
            <a:off x="4648200" y="990600"/>
            <a:ext cx="373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ts val="32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buFontTx/>
              <a:buNone/>
            </a:pPr>
            <a:r>
              <a:rPr lang="en-US" i="1" dirty="0" smtClean="0">
                <a:solidFill>
                  <a:srgbClr val="66FF33"/>
                </a:solidFill>
              </a:rPr>
              <a:t>Weaknesses</a:t>
            </a:r>
            <a:endParaRPr lang="en-US" dirty="0" smtClean="0"/>
          </a:p>
        </p:txBody>
      </p:sp>
    </p:spTree>
    <p:extLst>
      <p:ext uri="{BB962C8B-B14F-4D97-AF65-F5344CB8AC3E}">
        <p14:creationId xmlns:p14="http://schemas.microsoft.com/office/powerpoint/2010/main" val="21235699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"Heritage" CCD detectors</a:t>
            </a:r>
            <a:endParaRPr lang="en-US" dirty="0"/>
          </a:p>
        </p:txBody>
      </p:sp>
      <p:sp>
        <p:nvSpPr>
          <p:cNvPr id="3" name="Text Placeholder 2"/>
          <p:cNvSpPr>
            <a:spLocks noGrp="1"/>
          </p:cNvSpPr>
          <p:nvPr>
            <p:ph type="body" sz="half" idx="1"/>
          </p:nvPr>
        </p:nvSpPr>
        <p:spPr>
          <a:xfrm>
            <a:off x="609600" y="1676400"/>
            <a:ext cx="3810000" cy="4572000"/>
          </a:xfrm>
        </p:spPr>
        <p:txBody>
          <a:bodyPr/>
          <a:lstStyle/>
          <a:p>
            <a:pPr marL="0" indent="0">
              <a:buNone/>
            </a:pPr>
            <a:r>
              <a:rPr lang="en-US" dirty="0" smtClean="0">
                <a:latin typeface="Calibri"/>
                <a:cs typeface="Calibri"/>
              </a:rPr>
              <a:t>Superb optical QE</a:t>
            </a:r>
          </a:p>
          <a:p>
            <a:pPr marL="0" indent="0">
              <a:buNone/>
            </a:pPr>
            <a:r>
              <a:rPr lang="en-US" dirty="0" smtClean="0">
                <a:latin typeface="Calibri"/>
                <a:cs typeface="Calibri"/>
              </a:rPr>
              <a:t>Dynamic Range</a:t>
            </a:r>
          </a:p>
          <a:p>
            <a:pPr marL="0" indent="0">
              <a:buNone/>
            </a:pPr>
            <a:r>
              <a:rPr lang="en-US" dirty="0" smtClean="0">
                <a:latin typeface="Calibri"/>
                <a:cs typeface="Calibri"/>
              </a:rPr>
              <a:t>Uniform response</a:t>
            </a:r>
          </a:p>
          <a:p>
            <a:pPr marL="0" indent="0">
              <a:buNone/>
            </a:pPr>
            <a:r>
              <a:rPr lang="en-US" dirty="0" smtClean="0">
                <a:latin typeface="Calibri"/>
                <a:cs typeface="Calibri"/>
              </a:rPr>
              <a:t>Small pixels</a:t>
            </a:r>
          </a:p>
          <a:p>
            <a:pPr marL="0" indent="0">
              <a:buNone/>
            </a:pPr>
            <a:r>
              <a:rPr lang="en-US" dirty="0" smtClean="0">
                <a:latin typeface="Calibri"/>
                <a:cs typeface="Calibri"/>
              </a:rPr>
              <a:t>Geometric stability</a:t>
            </a:r>
          </a:p>
          <a:p>
            <a:pPr marL="0" indent="0">
              <a:buNone/>
            </a:pPr>
            <a:endParaRPr lang="en-US" dirty="0" smtClean="0">
              <a:latin typeface="Calibri"/>
              <a:cs typeface="Calibri"/>
            </a:endParaRPr>
          </a:p>
          <a:p>
            <a:pPr marL="0" indent="0">
              <a:buNone/>
            </a:pPr>
            <a:endParaRPr lang="en-US" dirty="0" smtClean="0"/>
          </a:p>
          <a:p>
            <a:pPr marL="0" indent="0">
              <a:buNone/>
            </a:pPr>
            <a:endParaRPr lang="en-US" dirty="0"/>
          </a:p>
        </p:txBody>
      </p:sp>
      <p:sp>
        <p:nvSpPr>
          <p:cNvPr id="5" name="Text Placeholder 2"/>
          <p:cNvSpPr txBox="1">
            <a:spLocks/>
          </p:cNvSpPr>
          <p:nvPr/>
        </p:nvSpPr>
        <p:spPr bwMode="auto">
          <a:xfrm>
            <a:off x="4724400" y="1676400"/>
            <a:ext cx="426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ts val="32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buFontTx/>
              <a:buNone/>
            </a:pPr>
            <a:r>
              <a:rPr lang="en-US" dirty="0" smtClean="0">
                <a:latin typeface="Calibri"/>
                <a:cs typeface="Calibri"/>
              </a:rPr>
              <a:t>Readout Noise</a:t>
            </a:r>
          </a:p>
          <a:p>
            <a:pPr marL="0" indent="0">
              <a:buFontTx/>
              <a:buNone/>
            </a:pPr>
            <a:r>
              <a:rPr lang="en-US" dirty="0" smtClean="0">
                <a:latin typeface="Calibri"/>
                <a:cs typeface="Calibri"/>
              </a:rPr>
              <a:t>Radiation ageing</a:t>
            </a:r>
          </a:p>
          <a:p>
            <a:pPr marL="0" indent="0">
              <a:buFontTx/>
              <a:buNone/>
            </a:pPr>
            <a:r>
              <a:rPr lang="en-US" dirty="0" err="1" smtClean="0">
                <a:latin typeface="Calibri"/>
                <a:cs typeface="Calibri"/>
              </a:rPr>
              <a:t>Cyrogenic</a:t>
            </a:r>
            <a:r>
              <a:rPr lang="en-US" dirty="0" smtClean="0">
                <a:latin typeface="Calibri"/>
                <a:cs typeface="Calibri"/>
              </a:rPr>
              <a:t> contamination</a:t>
            </a:r>
          </a:p>
          <a:p>
            <a:pPr marL="0" indent="0">
              <a:buFontTx/>
              <a:buNone/>
            </a:pPr>
            <a:r>
              <a:rPr lang="en-US" dirty="0" smtClean="0">
                <a:latin typeface="Calibri"/>
                <a:cs typeface="Calibri"/>
              </a:rPr>
              <a:t>Red response (for UV)</a:t>
            </a:r>
          </a:p>
          <a:p>
            <a:pPr marL="0" indent="0">
              <a:buFontTx/>
              <a:buNone/>
            </a:pPr>
            <a:r>
              <a:rPr lang="en-US" dirty="0" smtClean="0">
                <a:latin typeface="Calibri"/>
                <a:cs typeface="Calibri"/>
              </a:rPr>
              <a:t>Cosmic ray sensitivity</a:t>
            </a:r>
          </a:p>
          <a:p>
            <a:pPr marL="0" indent="0">
              <a:buFontTx/>
              <a:buNone/>
            </a:pPr>
            <a:r>
              <a:rPr lang="en-US" dirty="0" smtClean="0">
                <a:latin typeface="Calibri"/>
                <a:cs typeface="Calibri"/>
              </a:rPr>
              <a:t>Focal plane tiling</a:t>
            </a:r>
          </a:p>
          <a:p>
            <a:pPr marL="0" indent="0">
              <a:buFontTx/>
              <a:buNone/>
            </a:pPr>
            <a:endParaRPr lang="en-US" dirty="0" smtClean="0">
              <a:latin typeface="Calibri"/>
              <a:cs typeface="Calibri"/>
            </a:endParaRPr>
          </a:p>
          <a:p>
            <a:pPr marL="0" indent="0">
              <a:buFontTx/>
              <a:buNone/>
            </a:pPr>
            <a:endParaRPr lang="en-US" dirty="0" smtClean="0">
              <a:latin typeface="Calibri"/>
              <a:cs typeface="Calibri"/>
            </a:endParaRPr>
          </a:p>
          <a:p>
            <a:pPr marL="0" indent="0">
              <a:buFontTx/>
              <a:buNone/>
            </a:pPr>
            <a:endParaRPr lang="en-US" dirty="0" smtClean="0"/>
          </a:p>
          <a:p>
            <a:pPr marL="0" indent="0">
              <a:buFontTx/>
              <a:buNone/>
            </a:pPr>
            <a:endParaRPr lang="en-US" dirty="0" smtClean="0"/>
          </a:p>
          <a:p>
            <a:pPr marL="0" indent="0">
              <a:buFontTx/>
              <a:buNone/>
            </a:pPr>
            <a:endParaRPr lang="en-US" dirty="0"/>
          </a:p>
        </p:txBody>
      </p:sp>
      <p:sp>
        <p:nvSpPr>
          <p:cNvPr id="7" name="Text Placeholder 2"/>
          <p:cNvSpPr txBox="1">
            <a:spLocks/>
          </p:cNvSpPr>
          <p:nvPr/>
        </p:nvSpPr>
        <p:spPr bwMode="auto">
          <a:xfrm>
            <a:off x="457200" y="990600"/>
            <a:ext cx="3733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ts val="32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buFontTx/>
              <a:buNone/>
            </a:pPr>
            <a:r>
              <a:rPr lang="en-US" i="1" dirty="0" smtClean="0">
                <a:solidFill>
                  <a:srgbClr val="66FF33"/>
                </a:solidFill>
              </a:rPr>
              <a:t>Strengths</a:t>
            </a:r>
            <a:endParaRPr lang="en-US" dirty="0" smtClean="0">
              <a:solidFill>
                <a:srgbClr val="66FF33"/>
              </a:solidFill>
            </a:endParaRPr>
          </a:p>
          <a:p>
            <a:pPr marL="0" indent="0">
              <a:buFontTx/>
              <a:buNone/>
            </a:pPr>
            <a:endParaRPr lang="en-US" dirty="0" smtClean="0"/>
          </a:p>
          <a:p>
            <a:pPr marL="0" indent="0">
              <a:buFontTx/>
              <a:buNone/>
            </a:pPr>
            <a:endParaRPr lang="en-US" dirty="0"/>
          </a:p>
        </p:txBody>
      </p:sp>
      <p:sp>
        <p:nvSpPr>
          <p:cNvPr id="8" name="Text Placeholder 2"/>
          <p:cNvSpPr txBox="1">
            <a:spLocks/>
          </p:cNvSpPr>
          <p:nvPr/>
        </p:nvSpPr>
        <p:spPr bwMode="auto">
          <a:xfrm>
            <a:off x="4495800" y="990600"/>
            <a:ext cx="3733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ts val="32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buFontTx/>
              <a:buNone/>
            </a:pPr>
            <a:r>
              <a:rPr lang="en-US" i="1" dirty="0" smtClean="0">
                <a:solidFill>
                  <a:srgbClr val="66FF33"/>
                </a:solidFill>
              </a:rPr>
              <a:t>Weaknesses</a:t>
            </a:r>
            <a:endParaRPr lang="en-US" dirty="0" smtClean="0">
              <a:solidFill>
                <a:srgbClr val="66FF33"/>
              </a:solidFill>
            </a:endParaRPr>
          </a:p>
          <a:p>
            <a:pPr marL="0" indent="0">
              <a:buFontTx/>
              <a:buNone/>
            </a:pPr>
            <a:endParaRPr lang="en-US" dirty="0" smtClean="0"/>
          </a:p>
          <a:p>
            <a:pPr marL="0" indent="0">
              <a:buFontTx/>
              <a:buNone/>
            </a:pPr>
            <a:endParaRPr lang="en-US" dirty="0"/>
          </a:p>
        </p:txBody>
      </p:sp>
    </p:spTree>
    <p:extLst>
      <p:ext uri="{BB962C8B-B14F-4D97-AF65-F5344CB8AC3E}">
        <p14:creationId xmlns:p14="http://schemas.microsoft.com/office/powerpoint/2010/main" val="1741355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MCP detector progress</a:t>
            </a:r>
            <a:endParaRPr lang="en-US" dirty="0"/>
          </a:p>
        </p:txBody>
      </p:sp>
      <p:sp>
        <p:nvSpPr>
          <p:cNvPr id="3" name="Text Placeholder 2"/>
          <p:cNvSpPr>
            <a:spLocks noGrp="1"/>
          </p:cNvSpPr>
          <p:nvPr>
            <p:ph type="body" sz="half" idx="1"/>
          </p:nvPr>
        </p:nvSpPr>
        <p:spPr>
          <a:xfrm>
            <a:off x="609600" y="1066800"/>
            <a:ext cx="8077200" cy="4572000"/>
          </a:xfrm>
        </p:spPr>
        <p:txBody>
          <a:bodyPr/>
          <a:lstStyle/>
          <a:p>
            <a:pPr marL="0" indent="0">
              <a:buNone/>
            </a:pPr>
            <a:r>
              <a:rPr lang="en-US" dirty="0" smtClean="0">
                <a:latin typeface="Calibri"/>
                <a:cs typeface="Calibri"/>
              </a:rPr>
              <a:t>Atomic layer deposition (ALD) to functionalize </a:t>
            </a:r>
            <a:r>
              <a:rPr lang="en-US" dirty="0" err="1" smtClean="0">
                <a:latin typeface="Calibri"/>
                <a:cs typeface="Calibri"/>
              </a:rPr>
              <a:t>micropore</a:t>
            </a:r>
            <a:r>
              <a:rPr lang="en-US" dirty="0" smtClean="0">
                <a:latin typeface="Calibri"/>
                <a:cs typeface="Calibri"/>
              </a:rPr>
              <a:t> surface</a:t>
            </a:r>
          </a:p>
          <a:p>
            <a:pPr marL="400050" lvl="1" indent="0">
              <a:buNone/>
            </a:pPr>
            <a:r>
              <a:rPr lang="en-US" i="1" dirty="0" smtClean="0">
                <a:solidFill>
                  <a:srgbClr val="00FFFF"/>
                </a:solidFill>
                <a:latin typeface="Calibri"/>
                <a:cs typeface="Calibri"/>
              </a:rPr>
              <a:t>Larger plates			Longer lifetime </a:t>
            </a:r>
          </a:p>
          <a:p>
            <a:pPr marL="400050" lvl="1" indent="0">
              <a:buNone/>
            </a:pPr>
            <a:r>
              <a:rPr lang="en-US" i="1" dirty="0" smtClean="0">
                <a:solidFill>
                  <a:srgbClr val="00FFFF"/>
                </a:solidFill>
                <a:latin typeface="Calibri"/>
                <a:cs typeface="Calibri"/>
              </a:rPr>
              <a:t>Lower background			Opaque photocathodes</a:t>
            </a:r>
          </a:p>
          <a:p>
            <a:pPr marL="0" indent="0">
              <a:buNone/>
            </a:pPr>
            <a:r>
              <a:rPr lang="en-US" dirty="0" smtClean="0">
                <a:latin typeface="Calibri"/>
                <a:cs typeface="Calibri"/>
              </a:rPr>
              <a:t>Better readout anodes</a:t>
            </a:r>
            <a:r>
              <a:rPr lang="en-US" dirty="0">
                <a:latin typeface="Calibri"/>
                <a:cs typeface="Calibri"/>
              </a:rPr>
              <a:t> </a:t>
            </a:r>
            <a:r>
              <a:rPr lang="en-US" dirty="0" smtClean="0">
                <a:latin typeface="Calibri"/>
                <a:cs typeface="Calibri"/>
              </a:rPr>
              <a:t>and electronics</a:t>
            </a:r>
          </a:p>
          <a:p>
            <a:pPr marL="400050" lvl="1" indent="0">
              <a:buNone/>
            </a:pPr>
            <a:r>
              <a:rPr lang="en-US" i="1" dirty="0" smtClean="0">
                <a:solidFill>
                  <a:srgbClr val="00FFFF"/>
                </a:solidFill>
                <a:latin typeface="Calibri"/>
                <a:cs typeface="Calibri"/>
              </a:rPr>
              <a:t>Higher count rates 		Lower gain (longer life)  </a:t>
            </a:r>
          </a:p>
          <a:p>
            <a:pPr marL="400050" lvl="1" indent="0">
              <a:buNone/>
            </a:pPr>
            <a:r>
              <a:rPr lang="en-US" i="1" dirty="0" smtClean="0">
                <a:solidFill>
                  <a:srgbClr val="00FFFF"/>
                </a:solidFill>
                <a:latin typeface="Calibri"/>
                <a:cs typeface="Calibri"/>
              </a:rPr>
              <a:t>Lower HV 				Less distortion</a:t>
            </a:r>
            <a:r>
              <a:rPr lang="en-US" dirty="0" smtClean="0">
                <a:latin typeface="Calibri"/>
                <a:cs typeface="Calibri"/>
              </a:rPr>
              <a:t> </a:t>
            </a:r>
          </a:p>
          <a:p>
            <a:pPr marL="0" indent="0">
              <a:buNone/>
            </a:pPr>
            <a:r>
              <a:rPr lang="en-US" dirty="0" smtClean="0">
                <a:latin typeface="Calibri"/>
                <a:cs typeface="Calibri"/>
              </a:rPr>
              <a:t>Better MCPs</a:t>
            </a:r>
          </a:p>
          <a:p>
            <a:pPr marL="400050" lvl="1" indent="0">
              <a:buNone/>
            </a:pPr>
            <a:r>
              <a:rPr lang="en-US" i="1" dirty="0" smtClean="0">
                <a:solidFill>
                  <a:srgbClr val="00FFFF"/>
                </a:solidFill>
                <a:latin typeface="Calibri"/>
                <a:cs typeface="Calibri"/>
              </a:rPr>
              <a:t>More uniform			Smaller pores</a:t>
            </a:r>
          </a:p>
          <a:p>
            <a:pPr marL="400050" lvl="1" indent="0">
              <a:buNone/>
            </a:pPr>
            <a:endParaRPr lang="en-US" dirty="0" smtClean="0"/>
          </a:p>
          <a:p>
            <a:pPr marL="400050" lvl="1" indent="0">
              <a:buNone/>
            </a:pPr>
            <a:endParaRPr lang="en-US" dirty="0"/>
          </a:p>
        </p:txBody>
      </p:sp>
    </p:spTree>
    <p:extLst>
      <p:ext uri="{BB962C8B-B14F-4D97-AF65-F5344CB8AC3E}">
        <p14:creationId xmlns:p14="http://schemas.microsoft.com/office/powerpoint/2010/main" val="6090388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AO-MPX_for_AO_experts2">
  <a:themeElements>
    <a:clrScheme name="AO-MPX_for_AO_experts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AO-MPX_for_AO_experts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AO-MPX_for_AO_experts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O-MPX_for_AO_experts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O-MPX_for_AO_experts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O-MPX_for_AO_experts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O-MPX_for_AO_experts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O-MPX_for_AO_experts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O-MPX_for_AO_experts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2800" b="1" i="0" u="none" strike="noStrike" cap="none" normalizeH="0" baseline="0">
            <a:ln>
              <a:noFill/>
            </a:ln>
            <a:solidFill>
              <a:srgbClr val="FFFF00"/>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2800" b="1" i="0" u="none" strike="noStrike" cap="none" normalizeH="0" baseline="0">
            <a:ln>
              <a:noFill/>
            </a:ln>
            <a:solidFill>
              <a:srgbClr val="FFFF00"/>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eagpb1:Users:mcphate:Desktop:AO-MPX_for_AO_experts2.ppt</Template>
  <TotalTime>959</TotalTime>
  <Words>1311</Words>
  <Application>Microsoft Macintosh PowerPoint</Application>
  <PresentationFormat>On-screen Show (4:3)</PresentationFormat>
  <Paragraphs>233</Paragraphs>
  <Slides>24</Slides>
  <Notes>9</Notes>
  <HiddenSlides>0</HiddenSlides>
  <MMClips>0</MMClips>
  <ScaleCrop>false</ScaleCrop>
  <HeadingPairs>
    <vt:vector size="6" baseType="variant">
      <vt:variant>
        <vt:lpstr>Theme</vt:lpstr>
      </vt:variant>
      <vt:variant>
        <vt:i4>2</vt:i4>
      </vt:variant>
      <vt:variant>
        <vt:lpstr>Links</vt:lpstr>
      </vt:variant>
      <vt:variant>
        <vt:i4>1</vt:i4>
      </vt:variant>
      <vt:variant>
        <vt:lpstr>Slide Titles</vt:lpstr>
      </vt:variant>
      <vt:variant>
        <vt:i4>24</vt:i4>
      </vt:variant>
    </vt:vector>
  </HeadingPairs>
  <TitlesOfParts>
    <vt:vector size="27" baseType="lpstr">
      <vt:lpstr>AO-MPX_for_AO_experts2</vt:lpstr>
      <vt:lpstr>Blank Presentation</vt:lpstr>
      <vt:lpstr>???</vt:lpstr>
      <vt:lpstr>Enabling Detector Technologies for a Flagship UVOIR mission</vt:lpstr>
      <vt:lpstr>UV/Vis detector(s) for a new Flagship Mission</vt:lpstr>
      <vt:lpstr>Other desirable attributes</vt:lpstr>
      <vt:lpstr>Photon counting</vt:lpstr>
      <vt:lpstr>Photon Counting</vt:lpstr>
      <vt:lpstr>Photon Counting example: centroid in presence of noise</vt:lpstr>
      <vt:lpstr>"Heritage" MCP detectors</vt:lpstr>
      <vt:lpstr>"Heritage" CCD detectors</vt:lpstr>
      <vt:lpstr>MCP detector progress</vt:lpstr>
      <vt:lpstr>20 cm borosilicate glass ALD MCP</vt:lpstr>
      <vt:lpstr>MCP readout improvements</vt:lpstr>
      <vt:lpstr>Photocathode QE</vt:lpstr>
      <vt:lpstr>50mm XS detector  Response uniformity (PXS-II lab electronics)</vt:lpstr>
      <vt:lpstr>CCD detector progress</vt:lpstr>
      <vt:lpstr>PowerPoint Presentation</vt:lpstr>
      <vt:lpstr>Examples of UV/Vis/NIR Detectors with Tailorable Response through Precision Control of Delta doping and ALD Coatings</vt:lpstr>
      <vt:lpstr>PowerPoint Presentation</vt:lpstr>
      <vt:lpstr>Other photon counting technologies</vt:lpstr>
      <vt:lpstr>PowerPoint Presentation</vt:lpstr>
      <vt:lpstr>Conclusions</vt:lpstr>
      <vt:lpstr>Backup Slides</vt:lpstr>
      <vt:lpstr>Microchannel Plate Detectors </vt:lpstr>
      <vt:lpstr>PowerPoint Presentation</vt:lpstr>
      <vt:lpstr>PowerPoint Presentation</vt:lpstr>
    </vt:vector>
  </TitlesOfParts>
  <Company>John Vallerga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Optically sensitive MCP image tube with a Medipix2 ASIC readout</dc:title>
  <dc:creator>John Vallerga</dc:creator>
  <dc:description>AGU meeting 2002  SH32C-02  Vallerga</dc:description>
  <cp:lastModifiedBy>John Vallerga</cp:lastModifiedBy>
  <cp:revision>46</cp:revision>
  <cp:lastPrinted>2001-06-27T09:15:25Z</cp:lastPrinted>
  <dcterms:created xsi:type="dcterms:W3CDTF">2008-06-13T06:02:08Z</dcterms:created>
  <dcterms:modified xsi:type="dcterms:W3CDTF">2015-06-25T03:15:51Z</dcterms:modified>
</cp:coreProperties>
</file>