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66" r:id="rId4"/>
    <p:sldId id="271" r:id="rId5"/>
    <p:sldId id="267" r:id="rId6"/>
    <p:sldId id="283" r:id="rId7"/>
    <p:sldId id="268" r:id="rId8"/>
    <p:sldId id="272" r:id="rId9"/>
    <p:sldId id="273" r:id="rId10"/>
    <p:sldId id="274" r:id="rId11"/>
    <p:sldId id="275" r:id="rId12"/>
    <p:sldId id="276" r:id="rId13"/>
    <p:sldId id="277" r:id="rId14"/>
    <p:sldId id="257" r:id="rId15"/>
    <p:sldId id="270" r:id="rId16"/>
    <p:sldId id="265" r:id="rId17"/>
    <p:sldId id="258" r:id="rId18"/>
    <p:sldId id="259" r:id="rId19"/>
    <p:sldId id="279" r:id="rId20"/>
    <p:sldId id="280" r:id="rId21"/>
    <p:sldId id="281" r:id="rId22"/>
    <p:sldId id="282" r:id="rId23"/>
    <p:sldId id="264" r:id="rId24"/>
    <p:sldId id="284" r:id="rId25"/>
    <p:sldId id="28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95" autoAdjust="0"/>
  </p:normalViewPr>
  <p:slideViewPr>
    <p:cSldViewPr>
      <p:cViewPr varScale="1">
        <p:scale>
          <a:sx n="65" d="100"/>
          <a:sy n="65" d="100"/>
        </p:scale>
        <p:origin x="72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F507EB-7156-4021-9911-FA13B700F937}" type="datetimeFigureOut">
              <a:rPr lang="en-US" smtClean="0"/>
              <a:t>6/22/2015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D9940-1CC7-483D-9A8C-7285E3122395}" type="slidenum">
              <a:rPr lang="en-US" smtClean="0"/>
              <a:t>‹#›</a:t>
            </a:fld>
            <a:endParaRPr lang="en-US"/>
          </a:p>
        </p:txBody>
      </p:sp>
    </p:spTree>
    <p:extLst>
      <p:ext uri="{BB962C8B-B14F-4D97-AF65-F5344CB8AC3E}">
        <p14:creationId xmlns:p14="http://schemas.microsoft.com/office/powerpoint/2010/main" val="182969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1</a:t>
            </a:fld>
            <a:endParaRPr lang="en-US"/>
          </a:p>
        </p:txBody>
      </p:sp>
    </p:spTree>
    <p:extLst>
      <p:ext uri="{BB962C8B-B14F-4D97-AF65-F5344CB8AC3E}">
        <p14:creationId xmlns:p14="http://schemas.microsoft.com/office/powerpoint/2010/main" val="236921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13</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HIGH RES SPECTROGRAPH:</a:t>
            </a:r>
            <a:r>
              <a:rPr lang="en-US" baseline="0" dirty="0" smtClean="0"/>
              <a:t> </a:t>
            </a:r>
            <a:r>
              <a:rPr lang="en-US" dirty="0" smtClean="0"/>
              <a:t>Higher resolution and higher sensitivity</a:t>
            </a:r>
            <a:r>
              <a:rPr lang="en-US" baseline="0" dirty="0" smtClean="0"/>
              <a:t> means more angular resolution and more species we can do this with.  </a:t>
            </a:r>
            <a:endParaRPr lang="en-US" dirty="0"/>
          </a:p>
        </p:txBody>
      </p:sp>
    </p:spTree>
    <p:extLst>
      <p:ext uri="{BB962C8B-B14F-4D97-AF65-F5344CB8AC3E}">
        <p14:creationId xmlns:p14="http://schemas.microsoft.com/office/powerpoint/2010/main" val="3796593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14</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LO RES SPECTROGRAPH:</a:t>
            </a:r>
            <a:r>
              <a:rPr lang="en-US" baseline="0" dirty="0" smtClean="0"/>
              <a:t> </a:t>
            </a:r>
            <a:r>
              <a:rPr lang="en-US" dirty="0" smtClean="0"/>
              <a:t>We think that the gas evolution</a:t>
            </a:r>
            <a:r>
              <a:rPr lang="en-US" baseline="0" dirty="0" smtClean="0"/>
              <a:t> lags the dust evolution, so we don’t really know what the extended gas atmosphere lifetimes are.  How long are raw materials around for planets to accrete as atmospheres?  Survey of many hundreds/thousands of PPDs in regions of various ages would allow us to make the equivalent of this plot: the “gas disk frequency” as a function of star-forming region age.  There are &gt; 10^4 dust disks on this curve and about 3 dozen gas disks.  Low-res only required for good line-ID and flux measurements.  Then MOS gets you lots, specially once they are more distant and concentrated on the sky.  </a:t>
            </a:r>
            <a:endParaRPr lang="en-US" dirty="0"/>
          </a:p>
        </p:txBody>
      </p:sp>
    </p:spTree>
    <p:extLst>
      <p:ext uri="{BB962C8B-B14F-4D97-AF65-F5344CB8AC3E}">
        <p14:creationId xmlns:p14="http://schemas.microsoft.com/office/powerpoint/2010/main" val="1901902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15</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76480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16</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14817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17</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015606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18</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80417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19</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78685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20</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107066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21</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AV = 7.6   </a:t>
            </a:r>
            <a:r>
              <a:rPr lang="en-US" dirty="0" smtClean="0">
                <a:sym typeface="Wingdings" panose="05000000000000000000" pitchFamily="2" charset="2"/>
              </a:rPr>
              <a:t> NGC 2024 – 1, a B0.5V</a:t>
            </a:r>
            <a:r>
              <a:rPr lang="en-US" baseline="0" dirty="0" smtClean="0">
                <a:sym typeface="Wingdings" panose="05000000000000000000" pitchFamily="2" charset="2"/>
              </a:rPr>
              <a:t> star in the NGC2024 cloud, *BUT* </a:t>
            </a:r>
            <a:r>
              <a:rPr lang="en-US" baseline="0" dirty="0" err="1" smtClean="0">
                <a:sym typeface="Wingdings" panose="05000000000000000000" pitchFamily="2" charset="2"/>
              </a:rPr>
              <a:t>R_v</a:t>
            </a:r>
            <a:r>
              <a:rPr lang="en-US" baseline="0" dirty="0" smtClean="0">
                <a:sym typeface="Wingdings" panose="05000000000000000000" pitchFamily="2" charset="2"/>
              </a:rPr>
              <a:t> = 4.5.  Of course, that is okay, because we expect that as grains grow in these disks, their UV extinction curves flatten off (become gray), which effectively is the same thing as lowering the </a:t>
            </a:r>
            <a:r>
              <a:rPr lang="en-US" baseline="0" dirty="0" err="1" smtClean="0">
                <a:sym typeface="Wingdings" panose="05000000000000000000" pitchFamily="2" charset="2"/>
              </a:rPr>
              <a:t>R_v</a:t>
            </a:r>
            <a:r>
              <a:rPr lang="en-US" baseline="0" dirty="0" smtClean="0">
                <a:sym typeface="Wingdings" panose="05000000000000000000" pitchFamily="2" charset="2"/>
              </a:rPr>
              <a:t>.  </a:t>
            </a:r>
            <a:endParaRPr lang="en-US" dirty="0"/>
          </a:p>
        </p:txBody>
      </p:sp>
    </p:spTree>
    <p:extLst>
      <p:ext uri="{BB962C8B-B14F-4D97-AF65-F5344CB8AC3E}">
        <p14:creationId xmlns:p14="http://schemas.microsoft.com/office/powerpoint/2010/main" val="40370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cool stars, as you go to shorter wavelengths,</a:t>
            </a:r>
            <a:r>
              <a:rPr lang="en-US" baseline="0" dirty="0" smtClean="0"/>
              <a:t> the stars get more “patchy”, so you want to observe over many transits or complement your observing with nearly simultaneous Zeeman Doppler Imaging.</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22</a:t>
            </a:fld>
            <a:endParaRPr lang="en-US"/>
          </a:p>
        </p:txBody>
      </p:sp>
    </p:spTree>
    <p:extLst>
      <p:ext uri="{BB962C8B-B14F-4D97-AF65-F5344CB8AC3E}">
        <p14:creationId xmlns:p14="http://schemas.microsoft.com/office/powerpoint/2010/main" val="99557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Long-term</a:t>
            </a:r>
            <a:r>
              <a:rPr lang="en-US" baseline="0" dirty="0" smtClean="0"/>
              <a:t> evolution is no doubt important, but that can be done with a focused HST+X-ray survey today to establish long-term trends of M dwarf high-energy irradiances.  </a:t>
            </a:r>
            <a:r>
              <a:rPr lang="en-US" b="1" baseline="0" dirty="0" smtClean="0"/>
              <a:t>NOTE:  particle fluxes are important</a:t>
            </a:r>
            <a:r>
              <a:rPr lang="en-US" baseline="0" dirty="0" smtClean="0"/>
              <a:t>, and people are working on this (, but I think the best way to remote sense a ‘CME’-like event is with the FUV flare.  )  </a:t>
            </a:r>
            <a:r>
              <a:rPr lang="en-US" b="1" u="sng" baseline="0" dirty="0" smtClean="0"/>
              <a:t>//Fundamental Stellar Astrophysics//</a:t>
            </a:r>
          </a:p>
          <a:p>
            <a:endParaRPr lang="en-US" b="1" u="sng" baseline="0" dirty="0" smtClean="0"/>
          </a:p>
          <a:p>
            <a:r>
              <a:rPr lang="en-US" baseline="0" dirty="0" smtClean="0"/>
              <a:t>We do not understand on a fundamental level what drives the flares nor can we predict their frequency from first principles.  So, if we want to control for the effects of host star activity on the resultant atmospheric spectrum, you need to have at minimum have monitored the star ahead of time, if not have a separate mission to do simultaneous monitoring (subject of the ‘Discovery’ class smaller mission concept </a:t>
            </a:r>
            <a:r>
              <a:rPr lang="en-US" baseline="0" dirty="0" err="1" smtClean="0"/>
              <a:t>Linsky</a:t>
            </a:r>
            <a:r>
              <a:rPr lang="en-US" baseline="0" dirty="0" smtClean="0"/>
              <a:t> &amp; I submitted).  NOTE: HST is not sensitive enough to do this.  It is costing ~10-15 orbits to get average M dwarfs at 10 pc.  20 pc is just not feasible for an inactive M dwarf.  (need </a:t>
            </a:r>
            <a:r>
              <a:rPr lang="en-US" baseline="0" dirty="0" err="1" smtClean="0"/>
              <a:t>LyA</a:t>
            </a:r>
            <a:r>
              <a:rPr lang="en-US" baseline="0" dirty="0" smtClean="0"/>
              <a:t>, many bandpasses = lots of time)</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2</a:t>
            </a:fld>
            <a:endParaRPr lang="en-US"/>
          </a:p>
        </p:txBody>
      </p:sp>
    </p:spTree>
    <p:extLst>
      <p:ext uri="{BB962C8B-B14F-4D97-AF65-F5344CB8AC3E}">
        <p14:creationId xmlns:p14="http://schemas.microsoft.com/office/powerpoint/2010/main" val="57689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cool stars, as you go to shorter wavelengths,</a:t>
            </a:r>
            <a:r>
              <a:rPr lang="en-US" baseline="0" dirty="0" smtClean="0"/>
              <a:t> the stars get more “patchy”, so you want to observe over many transits or complement your observing with nearly simultaneous Zeeman Doppler Imaging.</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86211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 measurements</a:t>
            </a:r>
            <a:r>
              <a:rPr lang="en-US" baseline="0" dirty="0" smtClean="0"/>
              <a:t> of H, H2, C, and O.</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3</a:t>
            </a:fld>
            <a:endParaRPr lang="en-US"/>
          </a:p>
        </p:txBody>
      </p:sp>
    </p:spTree>
    <p:extLst>
      <p:ext uri="{BB962C8B-B14F-4D97-AF65-F5344CB8AC3E}">
        <p14:creationId xmlns:p14="http://schemas.microsoft.com/office/powerpoint/2010/main" val="156041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Apollo 16 FUV camera. Note this camera</a:t>
            </a:r>
            <a:r>
              <a:rPr lang="en-US" baseline="0" dirty="0" smtClean="0"/>
              <a:t> had a </a:t>
            </a:r>
            <a:r>
              <a:rPr lang="en-US" baseline="0" dirty="0" err="1" smtClean="0"/>
              <a:t>LyA</a:t>
            </a:r>
            <a:r>
              <a:rPr lang="en-US" baseline="0" dirty="0" smtClean="0"/>
              <a:t> blocking filter (probably CaF2, but not sure) so this is almost </a:t>
            </a:r>
            <a:r>
              <a:rPr lang="en-US" b="1" baseline="0" dirty="0" smtClean="0"/>
              <a:t>entirely neutral oxygen emission. </a:t>
            </a:r>
            <a:endParaRPr lang="en-US" b="1" dirty="0"/>
          </a:p>
        </p:txBody>
      </p:sp>
      <p:sp>
        <p:nvSpPr>
          <p:cNvPr id="4" name="Slide Number Placeholder 3"/>
          <p:cNvSpPr>
            <a:spLocks noGrp="1"/>
          </p:cNvSpPr>
          <p:nvPr>
            <p:ph type="sldNum" sz="quarter" idx="10"/>
          </p:nvPr>
        </p:nvSpPr>
        <p:spPr/>
        <p:txBody>
          <a:bodyPr/>
          <a:lstStyle/>
          <a:p>
            <a:fld id="{CA9D9940-1CC7-483D-9A8C-7285E3122395}" type="slidenum">
              <a:rPr lang="en-US" smtClean="0"/>
              <a:t>4</a:t>
            </a:fld>
            <a:endParaRPr lang="en-US"/>
          </a:p>
        </p:txBody>
      </p:sp>
    </p:spTree>
    <p:extLst>
      <p:ext uri="{BB962C8B-B14F-4D97-AF65-F5344CB8AC3E}">
        <p14:creationId xmlns:p14="http://schemas.microsoft.com/office/powerpoint/2010/main" val="93576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the most ambitious application for UV exoplanet science:   </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5</a:t>
            </a:fld>
            <a:endParaRPr lang="en-US"/>
          </a:p>
        </p:txBody>
      </p:sp>
    </p:spTree>
    <p:extLst>
      <p:ext uri="{BB962C8B-B14F-4D97-AF65-F5344CB8AC3E}">
        <p14:creationId xmlns:p14="http://schemas.microsoft.com/office/powerpoint/2010/main" val="314004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pPr lvl="0"/>
            <a:endParaRPr/>
          </a:p>
        </p:txBody>
      </p:sp>
      <p:sp>
        <p:nvSpPr>
          <p:cNvPr id="99" name="Shape 99"/>
          <p:cNvSpPr>
            <a:spLocks noGrp="1"/>
          </p:cNvSpPr>
          <p:nvPr>
            <p:ph type="body" sz="quarter" idx="1"/>
          </p:nvPr>
        </p:nvSpPr>
        <p:spPr>
          <a:prstGeom prst="rect">
            <a:avLst/>
          </a:prstGeom>
        </p:spPr>
        <p:txBody>
          <a:bodyPr/>
          <a:lstStyle/>
          <a:p>
            <a:pPr lvl="0" defTabSz="584200">
              <a:lnSpc>
                <a:spcPct val="100000"/>
              </a:lnSpc>
              <a:defRPr sz="1800"/>
            </a:pPr>
            <a:r>
              <a:rPr sz="2200">
                <a:latin typeface="Lucida Grande"/>
                <a:ea typeface="Lucida Grande"/>
                <a:cs typeface="Lucida Grande"/>
                <a:sym typeface="Lucida Grande"/>
              </a:rPr>
              <a:t>The link between exoplanets and the activity of the host star</a:t>
            </a: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What “Things” are, how they go bump, what this tells us about activity.</a:t>
            </a: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Image of the Sun. SDO. Image every 15 seconds</a:t>
            </a: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White light image. Sunspots, intense regions of magnetic field. </a:t>
            </a: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Jupiter and Earth for reference. </a:t>
            </a:r>
          </a:p>
          <a:p>
            <a:pPr lvl="0" defTabSz="584200">
              <a:lnSpc>
                <a:spcPct val="100000"/>
              </a:lnSpc>
              <a:defRPr sz="1800"/>
            </a:pPr>
            <a:endParaRPr sz="2200">
              <a:latin typeface="Lucida Grande"/>
              <a:ea typeface="Lucida Grande"/>
              <a:cs typeface="Lucida Grande"/>
              <a:sym typeface="Lucida Grande"/>
            </a:endParaRPr>
          </a:p>
        </p:txBody>
      </p:sp>
    </p:spTree>
    <p:extLst>
      <p:ext uri="{BB962C8B-B14F-4D97-AF65-F5344CB8AC3E}">
        <p14:creationId xmlns:p14="http://schemas.microsoft.com/office/powerpoint/2010/main" val="198677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10</a:t>
            </a:fld>
            <a:endParaRPr lang="en-US"/>
          </a:p>
        </p:txBody>
      </p:sp>
    </p:spTree>
    <p:extLst>
      <p:ext uri="{BB962C8B-B14F-4D97-AF65-F5344CB8AC3E}">
        <p14:creationId xmlns:p14="http://schemas.microsoft.com/office/powerpoint/2010/main" val="124971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have</a:t>
            </a:r>
            <a:r>
              <a:rPr lang="en-US" baseline="0" dirty="0" smtClean="0"/>
              <a:t> been very unconvincing, but the low quality of the data (for the ~3 of this stars this can be done on) is the limiting factor at this point (in my mind)</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11</a:t>
            </a:fld>
            <a:endParaRPr lang="en-US"/>
          </a:p>
        </p:txBody>
      </p:sp>
    </p:spTree>
    <p:extLst>
      <p:ext uri="{BB962C8B-B14F-4D97-AF65-F5344CB8AC3E}">
        <p14:creationId xmlns:p14="http://schemas.microsoft.com/office/powerpoint/2010/main" val="195339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solidFill>
                  <a:prstClr val="black"/>
                </a:solidFill>
              </a:rPr>
              <a:pPr/>
              <a:t>12</a:t>
            </a:fld>
            <a:endParaRPr lang="en-US">
              <a:solidFill>
                <a:prstClr val="black"/>
              </a:solidFill>
            </a:endParaRPr>
          </a:p>
        </p:txBody>
      </p:sp>
      <p:sp>
        <p:nvSpPr>
          <p:cNvPr id="19458" name="Rectangle 2"/>
          <p:cNvSpPr>
            <a:spLocks noGrp="1" noRot="1" noChangeAspect="1" noChangeArrowheads="1" noTextEdit="1"/>
          </p:cNvSpPr>
          <p:nvPr>
            <p:ph type="sldImg"/>
          </p:nvPr>
        </p:nvSpPr>
        <p:spPr>
          <a:xfrm>
            <a:off x="1339850" y="914400"/>
            <a:ext cx="4178300" cy="3133725"/>
          </a:xfrm>
          <a:solidFill>
            <a:srgbClr val="FFFFFF"/>
          </a:solidFill>
          <a:ln/>
        </p:spPr>
      </p:sp>
      <p:sp>
        <p:nvSpPr>
          <p:cNvPr id="19459" name="Rectangle 3"/>
          <p:cNvSpPr txBox="1">
            <a:spLocks noGrp="1" noChangeArrowheads="1"/>
          </p:cNvSpPr>
          <p:nvPr>
            <p:ph type="body" idx="1"/>
          </p:nvPr>
        </p:nvSpPr>
        <p:spPr>
          <a:xfrm>
            <a:off x="1046165" y="4352926"/>
            <a:ext cx="4770437" cy="347980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57460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240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576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283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solidFill>
                  <a:srgbClr val="000000"/>
                </a:solidFill>
              </a:defRPr>
            </a:pPr>
            <a:r>
              <a:rPr sz="5625">
                <a:solidFill>
                  <a:srgbClr val="FFFFFF"/>
                </a:solidFill>
              </a:rPr>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307055999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5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320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687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154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34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723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59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68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363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435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540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498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solidFill>
                  <a:srgbClr val="000000"/>
                </a:solidFill>
              </a:defRPr>
            </a:pPr>
            <a:r>
              <a:rPr sz="5625">
                <a:solidFill>
                  <a:srgbClr val="FFFFFF"/>
                </a:solidFill>
              </a:rPr>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41256901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723805"/>
            <a:ext cx="7358063" cy="1000125"/>
          </a:xfrm>
          <a:prstGeom prst="rect">
            <a:avLst/>
          </a:prstGeom>
        </p:spPr>
        <p:txBody>
          <a:bodyPr/>
          <a:lstStyle/>
          <a:p>
            <a:pPr lvl="0">
              <a:defRPr sz="1800">
                <a:solidFill>
                  <a:srgbClr val="000000"/>
                </a:solidFill>
              </a:defRPr>
            </a:pPr>
            <a:r>
              <a:rPr sz="5625">
                <a:solidFill>
                  <a:srgbClr val="FFFFFF"/>
                </a:solidFill>
              </a:rPr>
              <a:t>Title Text</a:t>
            </a:r>
          </a:p>
        </p:txBody>
      </p:sp>
      <p:sp>
        <p:nvSpPr>
          <p:cNvPr id="9" name="Shape 9"/>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18503594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268141"/>
            <a:ext cx="7358063" cy="2321719"/>
          </a:xfrm>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129727555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6" y="446484"/>
            <a:ext cx="3750469" cy="2803922"/>
          </a:xfrm>
          <a:prstGeom prst="rect">
            <a:avLst/>
          </a:prstGeom>
        </p:spPr>
        <p:txBody>
          <a:bodyPr anchor="b"/>
          <a:lstStyle>
            <a:lvl1pPr>
              <a:defRPr sz="4219"/>
            </a:lvl1pPr>
          </a:lstStyle>
          <a:p>
            <a:pPr lvl="0">
              <a:defRPr sz="1800">
                <a:solidFill>
                  <a:srgbClr val="000000"/>
                </a:solidFill>
              </a:defRPr>
            </a:pPr>
            <a:r>
              <a:rPr sz="4219">
                <a:solidFill>
                  <a:srgbClr val="FFFFFF"/>
                </a:solidFill>
              </a:rPr>
              <a:t>Title Text</a:t>
            </a:r>
          </a:p>
        </p:txBody>
      </p:sp>
      <p:sp>
        <p:nvSpPr>
          <p:cNvPr id="14" name="Shape 14"/>
          <p:cNvSpPr>
            <a:spLocks noGrp="1"/>
          </p:cNvSpPr>
          <p:nvPr>
            <p:ph type="body" idx="1"/>
          </p:nvPr>
        </p:nvSpPr>
        <p:spPr>
          <a:xfrm>
            <a:off x="669726" y="3348633"/>
            <a:ext cx="3750469"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37514200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30868801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2863395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941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22" name="Shape 22"/>
          <p:cNvSpPr>
            <a:spLocks noGrp="1"/>
          </p:cNvSpPr>
          <p:nvPr>
            <p:ph type="body" idx="1"/>
          </p:nvPr>
        </p:nvSpPr>
        <p:spPr>
          <a:xfrm>
            <a:off x="669726" y="182165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pPr lvl="0">
              <a:defRPr sz="1800">
                <a:solidFill>
                  <a:srgbClr val="000000"/>
                </a:solidFill>
              </a:defRPr>
            </a:pPr>
            <a:r>
              <a:rPr sz="1969">
                <a:solidFill>
                  <a:srgbClr val="FFFFFF"/>
                </a:solidFill>
              </a:rPr>
              <a:t>Body Level One</a:t>
            </a:r>
          </a:p>
          <a:p>
            <a:pPr lvl="1">
              <a:defRPr sz="1800">
                <a:solidFill>
                  <a:srgbClr val="000000"/>
                </a:solidFill>
              </a:defRPr>
            </a:pPr>
            <a:r>
              <a:rPr sz="1969">
                <a:solidFill>
                  <a:srgbClr val="FFFFFF"/>
                </a:solidFill>
              </a:rPr>
              <a:t>Body Level Two</a:t>
            </a:r>
          </a:p>
          <a:p>
            <a:pPr lvl="2">
              <a:defRPr sz="1800">
                <a:solidFill>
                  <a:srgbClr val="000000"/>
                </a:solidFill>
              </a:defRPr>
            </a:pPr>
            <a:r>
              <a:rPr sz="1969">
                <a:solidFill>
                  <a:srgbClr val="FFFFFF"/>
                </a:solidFill>
              </a:rPr>
              <a:t>Body Level Three</a:t>
            </a:r>
          </a:p>
          <a:p>
            <a:pPr lvl="3">
              <a:defRPr sz="1800">
                <a:solidFill>
                  <a:srgbClr val="000000"/>
                </a:solidFill>
              </a:defRPr>
            </a:pPr>
            <a:r>
              <a:rPr sz="1969">
                <a:solidFill>
                  <a:srgbClr val="FFFFFF"/>
                </a:solidFill>
              </a:rPr>
              <a:t>Body Level Four</a:t>
            </a:r>
          </a:p>
          <a:p>
            <a:pPr lvl="4">
              <a:defRPr sz="1800">
                <a:solidFill>
                  <a:srgbClr val="000000"/>
                </a:solidFill>
              </a:defRPr>
            </a:pPr>
            <a:r>
              <a:rPr sz="1969">
                <a:solidFill>
                  <a:srgbClr val="FFFFFF"/>
                </a:solidFill>
              </a:rPr>
              <a:t>Body Level Five</a:t>
            </a:r>
          </a:p>
        </p:txBody>
      </p:sp>
    </p:spTree>
    <p:extLst>
      <p:ext uri="{BB962C8B-B14F-4D97-AF65-F5344CB8AC3E}">
        <p14:creationId xmlns:p14="http://schemas.microsoft.com/office/powerpoint/2010/main" val="11124731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27" y="892969"/>
            <a:ext cx="7804547" cy="5072063"/>
          </a:xfrm>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147581270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7566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102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81891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512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a:spLocks noGrp="1"/>
          </p:cNvSpPr>
          <p:nvPr>
            <p:ph type="title"/>
          </p:nvPr>
        </p:nvSpPr>
        <p:spPr>
          <a:xfrm>
            <a:off x="892969" y="1151930"/>
            <a:ext cx="7358063" cy="2321719"/>
          </a:xfrm>
          <a:prstGeom prst="rect">
            <a:avLst/>
          </a:prstGeom>
        </p:spPr>
        <p:txBody>
          <a:bodyPr anchor="b"/>
          <a:lstStyle>
            <a:lvl1pPr>
              <a:defRPr>
                <a:latin typeface="Palatino"/>
                <a:ea typeface="Palatino"/>
                <a:cs typeface="Palatino"/>
                <a:sym typeface="Palatino"/>
              </a:defRPr>
            </a:lvl1pPr>
          </a:lstStyle>
          <a:p>
            <a:pPr lvl="0">
              <a:defRPr sz="1800">
                <a:solidFill>
                  <a:srgbClr val="000000"/>
                </a:solidFill>
              </a:defRPr>
            </a:pPr>
            <a:r>
              <a:rPr sz="5625">
                <a:solidFill>
                  <a:srgbClr val="FFFFFF"/>
                </a:solidFill>
              </a:rPr>
              <a:t>Title Text</a:t>
            </a:r>
          </a:p>
        </p:txBody>
      </p:sp>
      <p:sp>
        <p:nvSpPr>
          <p:cNvPr id="31" name="Shape 31"/>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pic>
        <p:nvPicPr>
          <p:cNvPr id="32" name="lowell.png"/>
          <p:cNvPicPr/>
          <p:nvPr/>
        </p:nvPicPr>
        <p:blipFill>
          <a:blip r:embed="rId2">
            <a:extLst/>
          </a:blip>
          <a:stretch>
            <a:fillRect/>
          </a:stretch>
        </p:blipFill>
        <p:spPr>
          <a:xfrm>
            <a:off x="3634685" y="5355080"/>
            <a:ext cx="1874631" cy="1273248"/>
          </a:xfrm>
          <a:prstGeom prst="rect">
            <a:avLst/>
          </a:prstGeom>
          <a:ln w="12700">
            <a:miter lim="400000"/>
          </a:ln>
        </p:spPr>
      </p:pic>
    </p:spTree>
    <p:extLst>
      <p:ext uri="{BB962C8B-B14F-4D97-AF65-F5344CB8AC3E}">
        <p14:creationId xmlns:p14="http://schemas.microsoft.com/office/powerpoint/2010/main" val="90075318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Photo - Horizontal">
    <p:spTree>
      <p:nvGrpSpPr>
        <p:cNvPr id="1" name=""/>
        <p:cNvGrpSpPr/>
        <p:nvPr/>
      </p:nvGrpSpPr>
      <p:grpSpPr>
        <a:xfrm>
          <a:off x="0" y="0"/>
          <a:ext cx="0" cy="0"/>
          <a:chOff x="0" y="0"/>
          <a:chExt cx="0" cy="0"/>
        </a:xfrm>
      </p:grpSpPr>
      <p:sp>
        <p:nvSpPr>
          <p:cNvPr id="34" name="Shape 34"/>
          <p:cNvSpPr>
            <a:spLocks noGrp="1"/>
          </p:cNvSpPr>
          <p:nvPr>
            <p:ph type="title"/>
          </p:nvPr>
        </p:nvSpPr>
        <p:spPr>
          <a:xfrm>
            <a:off x="892969" y="4723805"/>
            <a:ext cx="7358063" cy="1000125"/>
          </a:xfrm>
          <a:prstGeom prst="rect">
            <a:avLst/>
          </a:prstGeom>
        </p:spPr>
        <p:txBody>
          <a:bodyPr/>
          <a:lstStyle>
            <a:lvl1pPr>
              <a:defRPr sz="5906">
                <a:latin typeface="Palatino"/>
                <a:ea typeface="Palatino"/>
                <a:cs typeface="Palatino"/>
                <a:sym typeface="Palatino"/>
              </a:defRPr>
            </a:lvl1pPr>
          </a:lstStyle>
          <a:p>
            <a:pPr lvl="0">
              <a:defRPr sz="1800">
                <a:solidFill>
                  <a:srgbClr val="000000"/>
                </a:solidFill>
              </a:defRPr>
            </a:pPr>
            <a:r>
              <a:rPr sz="5906">
                <a:solidFill>
                  <a:srgbClr val="FFFFFF"/>
                </a:solidFill>
              </a:rPr>
              <a:t>Title Text</a:t>
            </a:r>
          </a:p>
        </p:txBody>
      </p:sp>
      <p:sp>
        <p:nvSpPr>
          <p:cNvPr id="35" name="Shape 35"/>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32234518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Photo - Horizontal">
    <p:spTree>
      <p:nvGrpSpPr>
        <p:cNvPr id="1" name=""/>
        <p:cNvGrpSpPr/>
        <p:nvPr/>
      </p:nvGrpSpPr>
      <p:grpSpPr>
        <a:xfrm>
          <a:off x="0" y="0"/>
          <a:ext cx="0" cy="0"/>
          <a:chOff x="0" y="0"/>
          <a:chExt cx="0" cy="0"/>
        </a:xfrm>
      </p:grpSpPr>
      <p:sp>
        <p:nvSpPr>
          <p:cNvPr id="37" name="Shape 37"/>
          <p:cNvSpPr>
            <a:spLocks noGrp="1"/>
          </p:cNvSpPr>
          <p:nvPr>
            <p:ph type="title"/>
          </p:nvPr>
        </p:nvSpPr>
        <p:spPr>
          <a:xfrm>
            <a:off x="892969" y="4723805"/>
            <a:ext cx="7358063" cy="1000125"/>
          </a:xfrm>
          <a:prstGeom prst="rect">
            <a:avLst/>
          </a:prstGeom>
        </p:spPr>
        <p:txBody>
          <a:bodyPr/>
          <a:lstStyle/>
          <a:p>
            <a:pPr lvl="0">
              <a:defRPr sz="1800">
                <a:solidFill>
                  <a:srgbClr val="000000"/>
                </a:solidFill>
              </a:defRPr>
            </a:pPr>
            <a:r>
              <a:rPr sz="5625">
                <a:solidFill>
                  <a:srgbClr val="FFFFFF"/>
                </a:solidFill>
              </a:rPr>
              <a:t>Title Text</a:t>
            </a:r>
          </a:p>
        </p:txBody>
      </p:sp>
      <p:sp>
        <p:nvSpPr>
          <p:cNvPr id="38" name="Shape 38"/>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00380151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40" name="Shape 40"/>
          <p:cNvSpPr>
            <a:spLocks noGrp="1"/>
          </p:cNvSpPr>
          <p:nvPr>
            <p:ph type="title"/>
          </p:nvPr>
        </p:nvSpPr>
        <p:spPr>
          <a:xfrm>
            <a:off x="892969" y="1151930"/>
            <a:ext cx="7358063" cy="2321719"/>
          </a:xfrm>
          <a:prstGeom prst="rect">
            <a:avLst/>
          </a:prstGeom>
        </p:spPr>
        <p:txBody>
          <a:bodyPr anchor="b"/>
          <a:lstStyle>
            <a:lvl1pPr>
              <a:defRPr sz="5906">
                <a:latin typeface="Palatino"/>
                <a:ea typeface="Palatino"/>
                <a:cs typeface="Palatino"/>
                <a:sym typeface="Palatino"/>
              </a:defRPr>
            </a:lvl1pPr>
          </a:lstStyle>
          <a:p>
            <a:pPr lvl="0">
              <a:defRPr sz="1800">
                <a:solidFill>
                  <a:srgbClr val="000000"/>
                </a:solidFill>
              </a:defRPr>
            </a:pPr>
            <a:r>
              <a:rPr sz="5906">
                <a:solidFill>
                  <a:srgbClr val="FFFFFF"/>
                </a:solidFill>
              </a:rPr>
              <a:t>Title Text</a:t>
            </a:r>
          </a:p>
        </p:txBody>
      </p:sp>
      <p:sp>
        <p:nvSpPr>
          <p:cNvPr id="41" name="Shape 41"/>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16258680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79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39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566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742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56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132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276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1"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21435-A46E-4035-982A-AE3FC35612D8}"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066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5625">
                <a:solidFill>
                  <a:srgbClr val="FFFFFF"/>
                </a:solidFill>
              </a:rPr>
              <a:t>Title Text</a:t>
            </a:r>
          </a:p>
        </p:txBody>
      </p:sp>
      <p:sp>
        <p:nvSpPr>
          <p:cNvPr id="3" name="Shape 3"/>
          <p:cNvSpPr>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72461582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ransition spd="med"/>
  <p:txStyles>
    <p:titleStyle>
      <a:lvl1pPr algn="ctr" defTabSz="410751">
        <a:defRPr sz="5625">
          <a:solidFill>
            <a:srgbClr val="FFFFFF"/>
          </a:solidFill>
          <a:latin typeface="+mn-lt"/>
          <a:ea typeface="+mn-ea"/>
          <a:cs typeface="+mn-cs"/>
          <a:sym typeface="Helvetica Light"/>
        </a:defRPr>
      </a:lvl1pPr>
      <a:lvl2pPr indent="160729" algn="ctr" defTabSz="410751">
        <a:defRPr sz="5625">
          <a:solidFill>
            <a:srgbClr val="FFFFFF"/>
          </a:solidFill>
          <a:latin typeface="+mn-lt"/>
          <a:ea typeface="+mn-ea"/>
          <a:cs typeface="+mn-cs"/>
          <a:sym typeface="Helvetica Light"/>
        </a:defRPr>
      </a:lvl2pPr>
      <a:lvl3pPr indent="321457" algn="ctr" defTabSz="410751">
        <a:defRPr sz="5625">
          <a:solidFill>
            <a:srgbClr val="FFFFFF"/>
          </a:solidFill>
          <a:latin typeface="+mn-lt"/>
          <a:ea typeface="+mn-ea"/>
          <a:cs typeface="+mn-cs"/>
          <a:sym typeface="Helvetica Light"/>
        </a:defRPr>
      </a:lvl3pPr>
      <a:lvl4pPr indent="482186" algn="ctr" defTabSz="410751">
        <a:defRPr sz="5625">
          <a:solidFill>
            <a:srgbClr val="FFFFFF"/>
          </a:solidFill>
          <a:latin typeface="+mn-lt"/>
          <a:ea typeface="+mn-ea"/>
          <a:cs typeface="+mn-cs"/>
          <a:sym typeface="Helvetica Light"/>
        </a:defRPr>
      </a:lvl4pPr>
      <a:lvl5pPr indent="642915" algn="ctr" defTabSz="410751">
        <a:defRPr sz="5625">
          <a:solidFill>
            <a:srgbClr val="FFFFFF"/>
          </a:solidFill>
          <a:latin typeface="+mn-lt"/>
          <a:ea typeface="+mn-ea"/>
          <a:cs typeface="+mn-cs"/>
          <a:sym typeface="Helvetica Light"/>
        </a:defRPr>
      </a:lvl5pPr>
      <a:lvl6pPr indent="803643" algn="ctr" defTabSz="410751">
        <a:defRPr sz="5625">
          <a:solidFill>
            <a:srgbClr val="FFFFFF"/>
          </a:solidFill>
          <a:latin typeface="+mn-lt"/>
          <a:ea typeface="+mn-ea"/>
          <a:cs typeface="+mn-cs"/>
          <a:sym typeface="Helvetica Light"/>
        </a:defRPr>
      </a:lvl6pPr>
      <a:lvl7pPr indent="964372" algn="ctr" defTabSz="410751">
        <a:defRPr sz="5625">
          <a:solidFill>
            <a:srgbClr val="FFFFFF"/>
          </a:solidFill>
          <a:latin typeface="+mn-lt"/>
          <a:ea typeface="+mn-ea"/>
          <a:cs typeface="+mn-cs"/>
          <a:sym typeface="Helvetica Light"/>
        </a:defRPr>
      </a:lvl7pPr>
      <a:lvl8pPr indent="1125101" algn="ctr" defTabSz="410751">
        <a:defRPr sz="5625">
          <a:solidFill>
            <a:srgbClr val="FFFFFF"/>
          </a:solidFill>
          <a:latin typeface="+mn-lt"/>
          <a:ea typeface="+mn-ea"/>
          <a:cs typeface="+mn-cs"/>
          <a:sym typeface="Helvetica Light"/>
        </a:defRPr>
      </a:lvl8pPr>
      <a:lvl9pPr indent="1285829" algn="ctr" defTabSz="410751">
        <a:defRPr sz="5625">
          <a:solidFill>
            <a:srgbClr val="FFFFFF"/>
          </a:solidFill>
          <a:latin typeface="+mn-lt"/>
          <a:ea typeface="+mn-ea"/>
          <a:cs typeface="+mn-cs"/>
          <a:sym typeface="Helvetica Light"/>
        </a:defRPr>
      </a:lvl9pPr>
    </p:titleStyle>
    <p:bodyStyle>
      <a:lvl1pPr marL="312528" indent="-312528" defTabSz="410751">
        <a:spcBef>
          <a:spcPts val="2953"/>
        </a:spcBef>
        <a:buSzPct val="75000"/>
        <a:buChar char="•"/>
        <a:defRPr sz="2672">
          <a:solidFill>
            <a:srgbClr val="FFFFFF"/>
          </a:solidFill>
          <a:latin typeface="+mn-lt"/>
          <a:ea typeface="+mn-ea"/>
          <a:cs typeface="+mn-cs"/>
          <a:sym typeface="Helvetica Light"/>
        </a:defRPr>
      </a:lvl1pPr>
      <a:lvl2pPr marL="625056" indent="-312528" defTabSz="410751">
        <a:spcBef>
          <a:spcPts val="2953"/>
        </a:spcBef>
        <a:buSzPct val="75000"/>
        <a:buChar char="•"/>
        <a:defRPr sz="2672">
          <a:solidFill>
            <a:srgbClr val="FFFFFF"/>
          </a:solidFill>
          <a:latin typeface="+mn-lt"/>
          <a:ea typeface="+mn-ea"/>
          <a:cs typeface="+mn-cs"/>
          <a:sym typeface="Helvetica Light"/>
        </a:defRPr>
      </a:lvl2pPr>
      <a:lvl3pPr marL="937584" indent="-312528" defTabSz="410751">
        <a:spcBef>
          <a:spcPts val="2953"/>
        </a:spcBef>
        <a:buSzPct val="75000"/>
        <a:buChar char="•"/>
        <a:defRPr sz="2672">
          <a:solidFill>
            <a:srgbClr val="FFFFFF"/>
          </a:solidFill>
          <a:latin typeface="+mn-lt"/>
          <a:ea typeface="+mn-ea"/>
          <a:cs typeface="+mn-cs"/>
          <a:sym typeface="Helvetica Light"/>
        </a:defRPr>
      </a:lvl3pPr>
      <a:lvl4pPr marL="1250112" indent="-312528" defTabSz="410751">
        <a:spcBef>
          <a:spcPts val="2953"/>
        </a:spcBef>
        <a:buSzPct val="75000"/>
        <a:buChar char="•"/>
        <a:defRPr sz="2672">
          <a:solidFill>
            <a:srgbClr val="FFFFFF"/>
          </a:solidFill>
          <a:latin typeface="+mn-lt"/>
          <a:ea typeface="+mn-ea"/>
          <a:cs typeface="+mn-cs"/>
          <a:sym typeface="Helvetica Light"/>
        </a:defRPr>
      </a:lvl4pPr>
      <a:lvl5pPr marL="1562640" indent="-312528" defTabSz="410751">
        <a:spcBef>
          <a:spcPts val="2953"/>
        </a:spcBef>
        <a:buSzPct val="75000"/>
        <a:buChar char="•"/>
        <a:defRPr sz="2672">
          <a:solidFill>
            <a:srgbClr val="FFFFFF"/>
          </a:solidFill>
          <a:latin typeface="+mn-lt"/>
          <a:ea typeface="+mn-ea"/>
          <a:cs typeface="+mn-cs"/>
          <a:sym typeface="Helvetica Light"/>
        </a:defRPr>
      </a:lvl5pPr>
      <a:lvl6pPr marL="1875168" indent="-312528" defTabSz="410751">
        <a:spcBef>
          <a:spcPts val="2953"/>
        </a:spcBef>
        <a:buSzPct val="75000"/>
        <a:buChar char="•"/>
        <a:defRPr sz="2672">
          <a:solidFill>
            <a:srgbClr val="FFFFFF"/>
          </a:solidFill>
          <a:latin typeface="+mn-lt"/>
          <a:ea typeface="+mn-ea"/>
          <a:cs typeface="+mn-cs"/>
          <a:sym typeface="Helvetica Light"/>
        </a:defRPr>
      </a:lvl6pPr>
      <a:lvl7pPr marL="2187696" indent="-312528" defTabSz="410751">
        <a:spcBef>
          <a:spcPts val="2953"/>
        </a:spcBef>
        <a:buSzPct val="75000"/>
        <a:buChar char="•"/>
        <a:defRPr sz="2672">
          <a:solidFill>
            <a:srgbClr val="FFFFFF"/>
          </a:solidFill>
          <a:latin typeface="+mn-lt"/>
          <a:ea typeface="+mn-ea"/>
          <a:cs typeface="+mn-cs"/>
          <a:sym typeface="Helvetica Light"/>
        </a:defRPr>
      </a:lvl7pPr>
      <a:lvl8pPr marL="2500224" indent="-312528" defTabSz="410751">
        <a:spcBef>
          <a:spcPts val="2953"/>
        </a:spcBef>
        <a:buSzPct val="75000"/>
        <a:buChar char="•"/>
        <a:defRPr sz="2672">
          <a:solidFill>
            <a:srgbClr val="FFFFFF"/>
          </a:solidFill>
          <a:latin typeface="+mn-lt"/>
          <a:ea typeface="+mn-ea"/>
          <a:cs typeface="+mn-cs"/>
          <a:sym typeface="Helvetica Light"/>
        </a:defRPr>
      </a:lvl8pPr>
      <a:lvl9pPr marL="2812752" indent="-312528" defTabSz="410751">
        <a:spcBef>
          <a:spcPts val="2953"/>
        </a:spcBef>
        <a:buSzPct val="75000"/>
        <a:buChar char="•"/>
        <a:defRPr sz="2672">
          <a:solidFill>
            <a:srgbClr val="FFFFFF"/>
          </a:solidFill>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0.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10.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10.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10.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0.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10.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761598" y="5029200"/>
            <a:ext cx="5278980" cy="15240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lnSpcReduction="10000"/>
          </a:bodyPr>
          <a:lstStyle/>
          <a:p>
            <a:r>
              <a:rPr lang="en-US" dirty="0" smtClean="0">
                <a:solidFill>
                  <a:schemeClr val="tx1">
                    <a:lumMod val="95000"/>
                  </a:schemeClr>
                </a:solidFill>
                <a:effectLst/>
              </a:rPr>
              <a:t>Kevin France </a:t>
            </a:r>
            <a:endParaRPr lang="en-US" dirty="0">
              <a:solidFill>
                <a:schemeClr val="tx1">
                  <a:lumMod val="95000"/>
                </a:schemeClr>
              </a:solidFill>
            </a:endParaRPr>
          </a:p>
          <a:p>
            <a:r>
              <a:rPr lang="en-US" sz="2000" dirty="0" smtClean="0">
                <a:solidFill>
                  <a:schemeClr val="tx1">
                    <a:lumMod val="95000"/>
                  </a:schemeClr>
                </a:solidFill>
              </a:rPr>
              <a:t>University of Colorado at Boulder</a:t>
            </a:r>
          </a:p>
          <a:p>
            <a:r>
              <a:rPr lang="en-US" sz="1800" dirty="0" smtClean="0">
                <a:solidFill>
                  <a:schemeClr val="tx1">
                    <a:lumMod val="95000"/>
                  </a:schemeClr>
                </a:solidFill>
              </a:rPr>
              <a:t>(w/ Linsky, Roberge, </a:t>
            </a:r>
            <a:r>
              <a:rPr lang="en-US" sz="1800" dirty="0" err="1" smtClean="0">
                <a:solidFill>
                  <a:schemeClr val="tx1">
                    <a:lumMod val="95000"/>
                  </a:schemeClr>
                </a:solidFill>
              </a:rPr>
              <a:t>Kaltenegger</a:t>
            </a:r>
            <a:r>
              <a:rPr lang="en-US" sz="1800" dirty="0" smtClean="0">
                <a:solidFill>
                  <a:schemeClr val="tx1">
                    <a:lumMod val="95000"/>
                  </a:schemeClr>
                </a:solidFill>
              </a:rPr>
              <a:t>, Llama et al.)</a:t>
            </a:r>
          </a:p>
          <a:p>
            <a:r>
              <a:rPr lang="en-US" sz="1800" dirty="0" smtClean="0">
                <a:solidFill>
                  <a:schemeClr val="tx1">
                    <a:lumMod val="95000"/>
                  </a:schemeClr>
                </a:solidFill>
              </a:rPr>
              <a:t>SIG2 UVOIR Workshop, June </a:t>
            </a:r>
            <a:r>
              <a:rPr lang="en-US" sz="1800" dirty="0" smtClean="0">
                <a:solidFill>
                  <a:schemeClr val="tx1">
                    <a:lumMod val="95000"/>
                  </a:schemeClr>
                </a:solidFill>
                <a:effectLst/>
              </a:rPr>
              <a:t>2015</a:t>
            </a:r>
            <a:endParaRPr lang="en-US" sz="2400" dirty="0" smtClean="0">
              <a:solidFill>
                <a:schemeClr val="tx1">
                  <a:lumMod val="95000"/>
                </a:schemeClr>
              </a:solidFill>
              <a:effectLst/>
            </a:endParaRPr>
          </a:p>
          <a:p>
            <a:endParaRPr lang="en-US" sz="2800" dirty="0">
              <a:solidFill>
                <a:schemeClr val="tx1">
                  <a:lumMod val="95000"/>
                </a:schemeClr>
              </a:solidFill>
              <a:effectLst/>
            </a:endParaRP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grpSp>
        <p:nvGrpSpPr>
          <p:cNvPr id="3" name="Group 2"/>
          <p:cNvGrpSpPr>
            <a:grpSpLocks noChangeAspect="1"/>
          </p:cNvGrpSpPr>
          <p:nvPr/>
        </p:nvGrpSpPr>
        <p:grpSpPr>
          <a:xfrm>
            <a:off x="530885" y="1228813"/>
            <a:ext cx="2633472" cy="1984604"/>
            <a:chOff x="124692" y="1753133"/>
            <a:chExt cx="4389120" cy="330767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2" y="1768967"/>
              <a:ext cx="4389120" cy="329184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742"/>
            <a:stretch/>
          </p:blipFill>
          <p:spPr>
            <a:xfrm>
              <a:off x="124692" y="1753133"/>
              <a:ext cx="1727854" cy="1645920"/>
            </a:xfrm>
            <a:prstGeom prst="rect">
              <a:avLst/>
            </a:prstGeom>
          </p:spPr>
        </p:pic>
      </p:grpSp>
      <p:sp>
        <p:nvSpPr>
          <p:cNvPr id="6" name="Rounded Rectangle 5"/>
          <p:cNvSpPr/>
          <p:nvPr/>
        </p:nvSpPr>
        <p:spPr>
          <a:xfrm>
            <a:off x="4582635" y="1589898"/>
            <a:ext cx="4288469" cy="3111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white"/>
                </a:solidFill>
              </a:rPr>
              <a:t>Shape and amplitude of stellar UV spectrum may drive abiotic production of “biomarker” gases like ozone on rocky planets in the habitable zone </a:t>
            </a:r>
          </a:p>
          <a:p>
            <a:pPr marL="285750" indent="-285750">
              <a:buFont typeface="Arial" panose="020B0604020202020204" pitchFamily="34" charset="0"/>
              <a:buChar char="•"/>
            </a:pPr>
            <a:endParaRPr lang="en-US" sz="1600" dirty="0" smtClean="0">
              <a:solidFill>
                <a:prstClr val="white"/>
              </a:solidFill>
            </a:endParaRPr>
          </a:p>
          <a:p>
            <a:pPr marL="285750" indent="-285750">
              <a:buFont typeface="Arial" panose="020B0604020202020204" pitchFamily="34" charset="0"/>
              <a:buChar char="•"/>
            </a:pPr>
            <a:r>
              <a:rPr lang="en-US" sz="1600" dirty="0" smtClean="0">
                <a:solidFill>
                  <a:prstClr val="white"/>
                </a:solidFill>
              </a:rPr>
              <a:t>X-ray</a:t>
            </a:r>
            <a:r>
              <a:rPr lang="en-US" sz="1600" dirty="0" smtClean="0">
                <a:solidFill>
                  <a:prstClr val="white"/>
                </a:solidFill>
                <a:sym typeface="Symbol"/>
              </a:rPr>
              <a:t> UV visible survey of M and K exoplanet host stars within 15 pc to understand the initial conditions for atmospheric chemistry: MUSCLES Survey with </a:t>
            </a:r>
            <a:r>
              <a:rPr lang="en-US" sz="1600" i="1" dirty="0" smtClean="0">
                <a:solidFill>
                  <a:prstClr val="white"/>
                </a:solidFill>
                <a:sym typeface="Symbol"/>
              </a:rPr>
              <a:t>HST</a:t>
            </a:r>
            <a:r>
              <a:rPr lang="en-US" sz="1600" dirty="0" smtClean="0">
                <a:solidFill>
                  <a:prstClr val="white"/>
                </a:solidFill>
                <a:sym typeface="Symbol"/>
              </a:rPr>
              <a:t>, </a:t>
            </a:r>
            <a:r>
              <a:rPr lang="en-US" sz="1600" i="1" dirty="0" smtClean="0">
                <a:solidFill>
                  <a:prstClr val="white"/>
                </a:solidFill>
                <a:sym typeface="Symbol"/>
              </a:rPr>
              <a:t>Chandra</a:t>
            </a:r>
            <a:r>
              <a:rPr lang="en-US" sz="1600" dirty="0" smtClean="0">
                <a:solidFill>
                  <a:prstClr val="white"/>
                </a:solidFill>
                <a:sym typeface="Symbol"/>
              </a:rPr>
              <a:t>, </a:t>
            </a:r>
            <a:r>
              <a:rPr lang="en-US" sz="1600" i="1" dirty="0" smtClean="0">
                <a:solidFill>
                  <a:prstClr val="white"/>
                </a:solidFill>
                <a:sym typeface="Symbol"/>
              </a:rPr>
              <a:t>XMM, </a:t>
            </a:r>
            <a:r>
              <a:rPr lang="en-US" sz="1600" dirty="0" smtClean="0">
                <a:solidFill>
                  <a:prstClr val="white"/>
                </a:solidFill>
                <a:sym typeface="Symbol"/>
              </a:rPr>
              <a:t>ground-based telescopes</a:t>
            </a:r>
            <a:endParaRPr lang="en-US" sz="1600" dirty="0">
              <a:solidFill>
                <a:prstClr val="white"/>
              </a:solidFill>
            </a:endParaRPr>
          </a:p>
        </p:txBody>
      </p:sp>
      <p:grpSp>
        <p:nvGrpSpPr>
          <p:cNvPr id="15" name="Group 14"/>
          <p:cNvGrpSpPr>
            <a:grpSpLocks noChangeAspect="1"/>
          </p:cNvGrpSpPr>
          <p:nvPr/>
        </p:nvGrpSpPr>
        <p:grpSpPr>
          <a:xfrm>
            <a:off x="101765" y="3457383"/>
            <a:ext cx="3417474" cy="2131841"/>
            <a:chOff x="1444483" y="2024963"/>
            <a:chExt cx="6102633" cy="3806858"/>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4483" y="2064897"/>
              <a:ext cx="6102633" cy="3766924"/>
            </a:xfrm>
            <a:prstGeom prst="rect">
              <a:avLst/>
            </a:prstGeom>
          </p:spPr>
        </p:pic>
        <p:sp>
          <p:nvSpPr>
            <p:cNvPr id="17" name="Rectangle 16"/>
            <p:cNvSpPr/>
            <p:nvPr/>
          </p:nvSpPr>
          <p:spPr>
            <a:xfrm>
              <a:off x="3924630" y="2024963"/>
              <a:ext cx="1030339" cy="3428999"/>
            </a:xfrm>
            <a:prstGeom prst="rect">
              <a:avLst/>
            </a:prstGeom>
            <a:solidFill>
              <a:srgbClr val="40E05B">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105400" y="2057400"/>
              <a:ext cx="2209800" cy="3429000"/>
            </a:xfrm>
            <a:prstGeom prst="rect">
              <a:avLst/>
            </a:prstGeom>
            <a:solidFill>
              <a:srgbClr val="FF9999">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Box 3"/>
            <p:cNvSpPr txBox="1">
              <a:spLocks noChangeArrowheads="1"/>
            </p:cNvSpPr>
            <p:nvPr/>
          </p:nvSpPr>
          <p:spPr bwMode="auto">
            <a:xfrm>
              <a:off x="3924630" y="2163656"/>
              <a:ext cx="1096684" cy="65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prstClr val="black"/>
                  </a:solidFill>
                </a:rPr>
                <a:t>FUV</a:t>
              </a:r>
              <a:endParaRPr lang="en-US" sz="1400" b="1" dirty="0">
                <a:solidFill>
                  <a:prstClr val="black"/>
                </a:solidFill>
              </a:endParaRPr>
            </a:p>
          </p:txBody>
        </p:sp>
        <p:sp>
          <p:nvSpPr>
            <p:cNvPr id="20" name="Text Box 3"/>
            <p:cNvSpPr txBox="1">
              <a:spLocks noChangeArrowheads="1"/>
            </p:cNvSpPr>
            <p:nvPr/>
          </p:nvSpPr>
          <p:spPr bwMode="auto">
            <a:xfrm>
              <a:off x="5388003" y="2118356"/>
              <a:ext cx="1317614" cy="65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prstClr val="black"/>
                  </a:solidFill>
                </a:rPr>
                <a:t>N</a:t>
              </a:r>
              <a:r>
                <a:rPr lang="en-US" b="1" dirty="0" smtClean="0">
                  <a:solidFill>
                    <a:prstClr val="black"/>
                  </a:solidFill>
                </a:rPr>
                <a:t>UV</a:t>
              </a:r>
              <a:endParaRPr lang="en-US" sz="1400" b="1" dirty="0">
                <a:solidFill>
                  <a:prstClr val="black"/>
                </a:solidFill>
              </a:endParaRPr>
            </a:p>
          </p:txBody>
        </p:sp>
      </p:grpSp>
      <p:sp>
        <p:nvSpPr>
          <p:cNvPr id="21" name="Text Box 3"/>
          <p:cNvSpPr txBox="1">
            <a:spLocks noChangeArrowheads="1"/>
          </p:cNvSpPr>
          <p:nvPr/>
        </p:nvSpPr>
        <p:spPr bwMode="auto">
          <a:xfrm>
            <a:off x="318839" y="5791200"/>
            <a:ext cx="2957761" cy="707886"/>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000" b="1" dirty="0" smtClean="0">
                <a:solidFill>
                  <a:prstClr val="black"/>
                </a:solidFill>
              </a:rPr>
              <a:t>M dwarf: FUV/NUV ~ 1</a:t>
            </a:r>
          </a:p>
          <a:p>
            <a:pPr algn="ctr"/>
            <a:r>
              <a:rPr lang="en-US" sz="2000" b="1" dirty="0" smtClean="0">
                <a:solidFill>
                  <a:prstClr val="black"/>
                </a:solidFill>
              </a:rPr>
              <a:t>Sun: FUV/NUV ~ 10 </a:t>
            </a:r>
            <a:r>
              <a:rPr lang="en-US" sz="2000" b="1" baseline="30000" dirty="0" smtClean="0">
                <a:solidFill>
                  <a:prstClr val="black"/>
                </a:solidFill>
              </a:rPr>
              <a:t>-3</a:t>
            </a:r>
            <a:endParaRPr lang="en-US" sz="1600" b="1" dirty="0">
              <a:solidFill>
                <a:prstClr val="black"/>
              </a:solidFill>
            </a:endParaRPr>
          </a:p>
        </p:txBody>
      </p:sp>
      <p:sp>
        <p:nvSpPr>
          <p:cNvPr id="14" name="TextBox 13"/>
          <p:cNvSpPr txBox="1"/>
          <p:nvPr/>
        </p:nvSpPr>
        <p:spPr>
          <a:xfrm>
            <a:off x="5818665" y="2781815"/>
            <a:ext cx="3755069" cy="276999"/>
          </a:xfrm>
          <a:prstGeom prst="rect">
            <a:avLst/>
          </a:prstGeom>
          <a:noFill/>
        </p:spPr>
        <p:txBody>
          <a:bodyPr wrap="square" rtlCol="0">
            <a:spAutoFit/>
          </a:bodyPr>
          <a:lstStyle/>
          <a:p>
            <a:r>
              <a:rPr lang="en-US" sz="1200" dirty="0" smtClean="0">
                <a:solidFill>
                  <a:prstClr val="black"/>
                </a:solidFill>
              </a:rPr>
              <a:t>Tian et al. 2014  </a:t>
            </a:r>
            <a:r>
              <a:rPr lang="en-US" sz="1200" dirty="0" err="1" smtClean="0">
                <a:solidFill>
                  <a:prstClr val="black"/>
                </a:solidFill>
              </a:rPr>
              <a:t>Domagal</a:t>
            </a:r>
            <a:r>
              <a:rPr lang="en-US" sz="1200" dirty="0" smtClean="0">
                <a:solidFill>
                  <a:prstClr val="black"/>
                </a:solidFill>
              </a:rPr>
              <a:t>-Goldman et al. 2014</a:t>
            </a:r>
            <a:endParaRPr lang="en-US" sz="1200" dirty="0">
              <a:solidFill>
                <a:prstClr val="black"/>
              </a:solidFill>
            </a:endParaRPr>
          </a:p>
        </p:txBody>
      </p:sp>
      <p:sp>
        <p:nvSpPr>
          <p:cNvPr id="23" name="TextBox 22"/>
          <p:cNvSpPr txBox="1"/>
          <p:nvPr/>
        </p:nvSpPr>
        <p:spPr>
          <a:xfrm>
            <a:off x="7696200" y="4395985"/>
            <a:ext cx="837152" cy="276999"/>
          </a:xfrm>
          <a:prstGeom prst="rect">
            <a:avLst/>
          </a:prstGeom>
          <a:noFill/>
        </p:spPr>
        <p:txBody>
          <a:bodyPr wrap="none" rtlCol="0">
            <a:spAutoFit/>
          </a:bodyPr>
          <a:lstStyle/>
          <a:p>
            <a:r>
              <a:rPr lang="en-US" sz="1200" dirty="0" smtClean="0">
                <a:solidFill>
                  <a:prstClr val="black"/>
                </a:solidFill>
              </a:rPr>
              <a:t>PI - France</a:t>
            </a:r>
            <a:endParaRPr lang="en-US" sz="1200" dirty="0">
              <a:solidFill>
                <a:prstClr val="black"/>
              </a:solidFill>
            </a:endParaRPr>
          </a:p>
        </p:txBody>
      </p:sp>
      <p:sp>
        <p:nvSpPr>
          <p:cNvPr id="24" name="TextBox 23"/>
          <p:cNvSpPr txBox="1"/>
          <p:nvPr/>
        </p:nvSpPr>
        <p:spPr>
          <a:xfrm>
            <a:off x="91792" y="5404159"/>
            <a:ext cx="1454309" cy="276999"/>
          </a:xfrm>
          <a:prstGeom prst="rect">
            <a:avLst/>
          </a:prstGeom>
          <a:noFill/>
        </p:spPr>
        <p:txBody>
          <a:bodyPr wrap="none" rtlCol="0">
            <a:spAutoFit/>
          </a:bodyPr>
          <a:lstStyle/>
          <a:p>
            <a:r>
              <a:rPr lang="en-US" sz="1200" dirty="0" smtClean="0">
                <a:solidFill>
                  <a:prstClr val="black"/>
                </a:solidFill>
              </a:rPr>
              <a:t>France+, 2012, 2013</a:t>
            </a:r>
            <a:endParaRPr lang="en-US" sz="1200" dirty="0">
              <a:solidFill>
                <a:prstClr val="black"/>
              </a:solidFill>
            </a:endParaRPr>
          </a:p>
        </p:txBody>
      </p:sp>
    </p:spTree>
    <p:extLst>
      <p:ext uri="{BB962C8B-B14F-4D97-AF65-F5344CB8AC3E}">
        <p14:creationId xmlns:p14="http://schemas.microsoft.com/office/powerpoint/2010/main" val="3477995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pPr lvl="0">
              <a:defRPr sz="1800">
                <a:solidFill>
                  <a:srgbClr val="000000"/>
                </a:solidFill>
              </a:defRPr>
            </a:pPr>
            <a:r>
              <a:rPr/>
              <a:t>Transit animation</a:t>
            </a:r>
          </a:p>
        </p:txBody>
      </p:sp>
      <p:pic>
        <p:nvPicPr>
          <p:cNvPr id="218" name="transit-bow-shock-1504.m4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07040" y="1393692"/>
            <a:ext cx="9408821" cy="5124320"/>
          </a:xfrm>
          <a:prstGeom prst="rect">
            <a:avLst/>
          </a:prstGeom>
        </p:spPr>
      </p:pic>
      <p:sp>
        <p:nvSpPr>
          <p:cNvPr id="219" name="Shape 219"/>
          <p:cNvSpPr/>
          <p:nvPr/>
        </p:nvSpPr>
        <p:spPr>
          <a:xfrm>
            <a:off x="89297" y="1363266"/>
            <a:ext cx="2583610" cy="892969"/>
          </a:xfrm>
          <a:prstGeom prst="rect">
            <a:avLst/>
          </a:prstGeom>
          <a:solidFill/>
          <a:ln w="12700">
            <a:miter lim="400000"/>
          </a:ln>
        </p:spPr>
        <p:txBody>
          <a:bodyPr lIns="0" tIns="0" rIns="0" bIns="0" anchor="ctr"/>
          <a:lstStyle/>
          <a:p>
            <a:pPr algn="ctr" defTabSz="410751">
              <a:defRPr sz="2600"/>
            </a:pPr>
            <a:endParaRPr sz="1828" kern="0">
              <a:solidFill>
                <a:srgbClr val="FFFFFF"/>
              </a:solidFill>
              <a:sym typeface="Helvetica Light"/>
            </a:endParaRPr>
          </a:p>
        </p:txBody>
      </p:sp>
      <p:sp>
        <p:nvSpPr>
          <p:cNvPr id="220" name="Shape 220"/>
          <p:cNvSpPr/>
          <p:nvPr/>
        </p:nvSpPr>
        <p:spPr>
          <a:xfrm>
            <a:off x="6131159" y="6329543"/>
            <a:ext cx="290624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defRPr sz="1800">
                <a:solidFill>
                  <a:srgbClr val="000000"/>
                </a:solidFill>
              </a:defRPr>
            </a:pPr>
            <a:r>
              <a:rPr sz="2531" kern="0">
                <a:solidFill>
                  <a:srgbClr val="FFFFFF"/>
                </a:solidFill>
                <a:sym typeface="Helvetica Light"/>
              </a:rPr>
              <a:t>Vidotto et al. (2010)</a:t>
            </a:r>
          </a:p>
        </p:txBody>
      </p:sp>
    </p:spTree>
    <p:extLst>
      <p:ext uri="{BB962C8B-B14F-4D97-AF65-F5344CB8AC3E}">
        <p14:creationId xmlns:p14="http://schemas.microsoft.com/office/powerpoint/2010/main" val="7552135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6" fill="hold"/>
                                        <p:tgtEl>
                                          <p:spTgt spid="2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wasp12.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188148" y="669726"/>
            <a:ext cx="3884414" cy="6215063"/>
          </a:xfrm>
          <a:prstGeom prst="rect">
            <a:avLst/>
          </a:prstGeom>
        </p:spPr>
      </p:pic>
      <p:sp>
        <p:nvSpPr>
          <p:cNvPr id="223" name="Shape 223"/>
          <p:cNvSpPr>
            <a:spLocks noGrp="1"/>
          </p:cNvSpPr>
          <p:nvPr>
            <p:ph type="title"/>
          </p:nvPr>
        </p:nvSpPr>
        <p:spPr>
          <a:xfrm>
            <a:off x="178594" y="-17859"/>
            <a:ext cx="8947966" cy="1714500"/>
          </a:xfrm>
          <a:prstGeom prst="rect">
            <a:avLst/>
          </a:prstGeom>
        </p:spPr>
        <p:txBody>
          <a:bodyPr anchor="t"/>
          <a:lstStyle>
            <a:lvl1pPr>
              <a:defRPr sz="6000"/>
            </a:lvl1pPr>
          </a:lstStyle>
          <a:p>
            <a:pPr lvl="0">
              <a:defRPr sz="1800">
                <a:solidFill>
                  <a:srgbClr val="000000"/>
                </a:solidFill>
              </a:defRPr>
            </a:pPr>
            <a:r>
              <a:rPr sz="4219"/>
              <a:t>WASP-12b in the Near-UV</a:t>
            </a:r>
          </a:p>
        </p:txBody>
      </p:sp>
      <p:sp>
        <p:nvSpPr>
          <p:cNvPr id="224" name="Shape 224"/>
          <p:cNvSpPr/>
          <p:nvPr/>
        </p:nvSpPr>
        <p:spPr>
          <a:xfrm>
            <a:off x="5116711" y="4723805"/>
            <a:ext cx="642938" cy="1803797"/>
          </a:xfrm>
          <a:prstGeom prst="rect">
            <a:avLst/>
          </a:prstGeom>
          <a:solidFill>
            <a:srgbClr val="030303"/>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25" name="Shape 225"/>
          <p:cNvSpPr/>
          <p:nvPr/>
        </p:nvSpPr>
        <p:spPr>
          <a:xfrm rot="16200000">
            <a:off x="4405313" y="5519375"/>
            <a:ext cx="1071563"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28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Flux</a:t>
            </a:r>
          </a:p>
        </p:txBody>
      </p:sp>
      <p:sp>
        <p:nvSpPr>
          <p:cNvPr id="226" name="Shape 226"/>
          <p:cNvSpPr/>
          <p:nvPr/>
        </p:nvSpPr>
        <p:spPr>
          <a:xfrm>
            <a:off x="5249595" y="5144328"/>
            <a:ext cx="403958"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1.000</a:t>
            </a:r>
          </a:p>
        </p:txBody>
      </p:sp>
      <p:sp>
        <p:nvSpPr>
          <p:cNvPr id="227" name="Shape 227"/>
          <p:cNvSpPr/>
          <p:nvPr/>
        </p:nvSpPr>
        <p:spPr>
          <a:xfrm>
            <a:off x="5249595" y="5921211"/>
            <a:ext cx="403958"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0.970</a:t>
            </a:r>
          </a:p>
        </p:txBody>
      </p:sp>
      <p:sp>
        <p:nvSpPr>
          <p:cNvPr id="228" name="Shape 228"/>
          <p:cNvSpPr/>
          <p:nvPr/>
        </p:nvSpPr>
        <p:spPr>
          <a:xfrm>
            <a:off x="5258525" y="5537234"/>
            <a:ext cx="403958"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0.985</a:t>
            </a:r>
          </a:p>
        </p:txBody>
      </p:sp>
      <p:sp>
        <p:nvSpPr>
          <p:cNvPr id="229" name="Shape 229"/>
          <p:cNvSpPr/>
          <p:nvPr/>
        </p:nvSpPr>
        <p:spPr>
          <a:xfrm rot="5400000">
            <a:off x="7246441" y="3746004"/>
            <a:ext cx="178594" cy="2330648"/>
          </a:xfrm>
          <a:prstGeom prst="rect">
            <a:avLst/>
          </a:prstGeom>
          <a:solidFill>
            <a:srgbClr val="030303"/>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0" name="Shape 230"/>
          <p:cNvSpPr/>
          <p:nvPr/>
        </p:nvSpPr>
        <p:spPr>
          <a:xfrm rot="5400000">
            <a:off x="7286625" y="4714875"/>
            <a:ext cx="196453" cy="3339703"/>
          </a:xfrm>
          <a:prstGeom prst="rect">
            <a:avLst/>
          </a:prstGeom>
          <a:solidFill>
            <a:srgbClr val="030303"/>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1" name="Shape 231"/>
          <p:cNvSpPr/>
          <p:nvPr/>
        </p:nvSpPr>
        <p:spPr>
          <a:xfrm>
            <a:off x="5322094" y="6626656"/>
            <a:ext cx="3884414" cy="194797"/>
          </a:xfrm>
          <a:prstGeom prst="rect">
            <a:avLst/>
          </a:prstGeom>
          <a:solidFill/>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28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Phase</a:t>
            </a:r>
          </a:p>
        </p:txBody>
      </p:sp>
      <p:sp>
        <p:nvSpPr>
          <p:cNvPr id="232" name="Shape 232"/>
          <p:cNvSpPr/>
          <p:nvPr/>
        </p:nvSpPr>
        <p:spPr>
          <a:xfrm>
            <a:off x="6410429" y="6296258"/>
            <a:ext cx="278924"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-0.1</a:t>
            </a:r>
          </a:p>
        </p:txBody>
      </p:sp>
      <p:sp>
        <p:nvSpPr>
          <p:cNvPr id="233" name="Shape 233"/>
          <p:cNvSpPr/>
          <p:nvPr/>
        </p:nvSpPr>
        <p:spPr>
          <a:xfrm>
            <a:off x="7874898" y="6305187"/>
            <a:ext cx="278924"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-0.1</a:t>
            </a:r>
          </a:p>
        </p:txBody>
      </p:sp>
      <p:sp>
        <p:nvSpPr>
          <p:cNvPr id="234" name="Shape 234"/>
          <p:cNvSpPr/>
          <p:nvPr/>
        </p:nvSpPr>
        <p:spPr>
          <a:xfrm>
            <a:off x="7169951" y="6305187"/>
            <a:ext cx="224420" cy="194797"/>
          </a:xfrm>
          <a:prstGeom prst="rect">
            <a:avLst/>
          </a:prstGeom>
          <a:solidFill>
            <a:srgbClr val="030303"/>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latin typeface="Helvetica"/>
                <a:ea typeface="Helvetica"/>
                <a:cs typeface="Helvetica"/>
                <a:sym typeface="Helvetica"/>
              </a:defRPr>
            </a:lvl1pPr>
          </a:lstStyle>
          <a:p>
            <a:pPr algn="ctr" defTabSz="410751">
              <a:defRPr sz="1800">
                <a:solidFill>
                  <a:srgbClr val="000000"/>
                </a:solidFill>
              </a:defRPr>
            </a:pPr>
            <a:r>
              <a:rPr sz="1266" kern="0">
                <a:solidFill>
                  <a:srgbClr val="FFFFFF"/>
                </a:solidFill>
              </a:rPr>
              <a:t>0.0</a:t>
            </a:r>
          </a:p>
        </p:txBody>
      </p:sp>
      <p:sp>
        <p:nvSpPr>
          <p:cNvPr id="235" name="Shape 235"/>
          <p:cNvSpPr/>
          <p:nvPr/>
        </p:nvSpPr>
        <p:spPr>
          <a:xfrm>
            <a:off x="5777508" y="5009555"/>
            <a:ext cx="3098602" cy="1232297"/>
          </a:xfrm>
          <a:prstGeom prst="rect">
            <a:avLst/>
          </a:prstGeom>
          <a:ln w="25400">
            <a:solidFill>
              <a:srgbClr val="FFFFFF"/>
            </a:solidFill>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6" name="Shape 236"/>
          <p:cNvSpPr/>
          <p:nvPr/>
        </p:nvSpPr>
        <p:spPr>
          <a:xfrm>
            <a:off x="116364" y="1429064"/>
            <a:ext cx="4674088" cy="39998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41093" indent="-241093" defTabSz="410751">
              <a:spcBef>
                <a:spcPts val="2250"/>
              </a:spcBef>
              <a:buSzPct val="75000"/>
              <a:buFontTx/>
              <a:buChar char="•"/>
              <a:defRPr sz="1800">
                <a:solidFill>
                  <a:srgbClr val="000000"/>
                </a:solidFill>
              </a:defRPr>
            </a:pPr>
            <a:r>
              <a:rPr sz="1969" b="1" kern="0">
                <a:solidFill>
                  <a:srgbClr val="FFFFFF"/>
                </a:solidFill>
                <a:latin typeface="Helvetica"/>
                <a:ea typeface="Helvetica"/>
                <a:cs typeface="Helvetica"/>
                <a:sym typeface="Helvetica"/>
              </a:rPr>
              <a:t>Llama et al. (2011):</a:t>
            </a:r>
            <a:endParaRPr sz="1969" kern="0">
              <a:solidFill>
                <a:srgbClr val="FFFFFF"/>
              </a:solidFill>
              <a:sym typeface="Helvetica Light"/>
            </a:endParaRPr>
          </a:p>
          <a:p>
            <a:pPr marL="482186" lvl="1" indent="-241093" defTabSz="410751">
              <a:spcBef>
                <a:spcPts val="2250"/>
              </a:spcBef>
              <a:buSzPct val="75000"/>
              <a:buFontTx/>
              <a:buChar char="•"/>
              <a:defRPr sz="1800">
                <a:solidFill>
                  <a:srgbClr val="000000"/>
                </a:solidFill>
              </a:defRPr>
            </a:pPr>
            <a:r>
              <a:rPr sz="1969" kern="0">
                <a:solidFill>
                  <a:srgbClr val="FFFFFF"/>
                </a:solidFill>
                <a:sym typeface="Helvetica Light"/>
              </a:rPr>
              <a:t>Potential detection of a magnetic field around WASP-12b.</a:t>
            </a:r>
          </a:p>
          <a:p>
            <a:pPr marL="482186" lvl="1" indent="-241093" defTabSz="410751">
              <a:spcBef>
                <a:spcPts val="2250"/>
              </a:spcBef>
              <a:buSzPct val="75000"/>
              <a:buFontTx/>
              <a:buChar char="•"/>
              <a:defRPr sz="1800">
                <a:solidFill>
                  <a:srgbClr val="000000"/>
                </a:solidFill>
              </a:defRPr>
            </a:pPr>
            <a:r>
              <a:rPr sz="1969" kern="0">
                <a:solidFill>
                  <a:srgbClr val="FFFFFF"/>
                </a:solidFill>
                <a:sym typeface="Helvetica Light"/>
              </a:rPr>
              <a:t>Magnetosphere protects the atmosphere to ~5 Rp.</a:t>
            </a:r>
          </a:p>
          <a:p>
            <a:pPr marL="482186" lvl="1" indent="-241093" defTabSz="410751">
              <a:spcBef>
                <a:spcPts val="2250"/>
              </a:spcBef>
              <a:buSzPct val="75000"/>
              <a:buFontTx/>
              <a:buChar char="•"/>
              <a:defRPr sz="1800">
                <a:solidFill>
                  <a:srgbClr val="000000"/>
                </a:solidFill>
              </a:defRPr>
            </a:pPr>
            <a:r>
              <a:rPr sz="1969" kern="0">
                <a:solidFill>
                  <a:srgbClr val="FFFFFF"/>
                </a:solidFill>
                <a:sym typeface="Helvetica Light"/>
              </a:rPr>
              <a:t>Bp ~ 24 Gauss.</a:t>
            </a:r>
          </a:p>
          <a:p>
            <a:pPr marL="482186" lvl="1" indent="-241093" defTabSz="410751">
              <a:spcBef>
                <a:spcPts val="2250"/>
              </a:spcBef>
              <a:buSzPct val="120000"/>
              <a:buFontTx/>
              <a:buChar char="•"/>
              <a:defRPr sz="1800">
                <a:solidFill>
                  <a:srgbClr val="000000"/>
                </a:solidFill>
              </a:defRPr>
            </a:pPr>
            <a:r>
              <a:rPr sz="1969" u="sng" kern="0">
                <a:solidFill>
                  <a:srgbClr val="FFFFFF"/>
                </a:solidFill>
                <a:latin typeface="Helvetica"/>
                <a:ea typeface="Helvetica"/>
                <a:cs typeface="Helvetica"/>
                <a:sym typeface="Helvetica"/>
              </a:rPr>
              <a:t>ArXiv: 1106.2935</a:t>
            </a:r>
          </a:p>
        </p:txBody>
      </p:sp>
    </p:spTree>
    <p:extLst>
      <p:ext uri="{BB962C8B-B14F-4D97-AF65-F5344CB8AC3E}">
        <p14:creationId xmlns:p14="http://schemas.microsoft.com/office/powerpoint/2010/main" val="36530694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2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4582635" y="1589898"/>
            <a:ext cx="4288469" cy="31119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a:solidFill>
                  <a:prstClr val="black"/>
                </a:solidFill>
              </a:rPr>
              <a:t>The far-UV and Lyman-UV have the strongest dipole-allowed transitions systems of H</a:t>
            </a:r>
            <a:r>
              <a:rPr lang="en-US" sz="1600" baseline="-25000" dirty="0">
                <a:solidFill>
                  <a:prstClr val="black"/>
                </a:solidFill>
              </a:rPr>
              <a:t>2</a:t>
            </a:r>
            <a:r>
              <a:rPr lang="en-US" sz="1600" dirty="0">
                <a:solidFill>
                  <a:prstClr val="black"/>
                </a:solidFill>
              </a:rPr>
              <a:t> and CO.  </a:t>
            </a:r>
            <a:r>
              <a:rPr lang="en-US" sz="1600" u="sng" dirty="0">
                <a:solidFill>
                  <a:prstClr val="black"/>
                </a:solidFill>
              </a:rPr>
              <a:t>Resolved spectral line profiles</a:t>
            </a:r>
            <a:r>
              <a:rPr lang="en-US" sz="1600" dirty="0">
                <a:solidFill>
                  <a:prstClr val="black"/>
                </a:solidFill>
              </a:rPr>
              <a:t> contain information about the 3-D distribution of gas inside 10 AU in disks with ages ≤ 30 Myr</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smtClean="0">
                <a:solidFill>
                  <a:prstClr val="black"/>
                </a:solidFill>
              </a:rPr>
              <a:t>Survey </a:t>
            </a:r>
            <a:r>
              <a:rPr lang="en-US" sz="1600" dirty="0">
                <a:solidFill>
                  <a:prstClr val="black"/>
                </a:solidFill>
              </a:rPr>
              <a:t>of </a:t>
            </a:r>
            <a:r>
              <a:rPr lang="en-US" sz="1600" dirty="0" smtClean="0">
                <a:solidFill>
                  <a:prstClr val="black"/>
                </a:solidFill>
              </a:rPr>
              <a:t>~40 </a:t>
            </a:r>
            <a:r>
              <a:rPr lang="en-US" sz="1600" dirty="0">
                <a:solidFill>
                  <a:prstClr val="black"/>
                </a:solidFill>
              </a:rPr>
              <a:t>protoplanetary systems with </a:t>
            </a:r>
            <a:r>
              <a:rPr lang="en-US" sz="1600" i="1" dirty="0">
                <a:solidFill>
                  <a:prstClr val="black"/>
                </a:solidFill>
              </a:rPr>
              <a:t>HST</a:t>
            </a:r>
            <a:r>
              <a:rPr lang="en-US" sz="1600" dirty="0">
                <a:solidFill>
                  <a:prstClr val="black"/>
                </a:solidFill>
              </a:rPr>
              <a:t>-COS, characterizing the H</a:t>
            </a:r>
            <a:r>
              <a:rPr lang="en-US" sz="1600" baseline="-25000" dirty="0">
                <a:solidFill>
                  <a:prstClr val="black"/>
                </a:solidFill>
              </a:rPr>
              <a:t>2</a:t>
            </a:r>
            <a:r>
              <a:rPr lang="en-US" sz="1600" dirty="0">
                <a:solidFill>
                  <a:prstClr val="black"/>
                </a:solidFill>
              </a:rPr>
              <a:t> disks and discovering fluorescent CO in these environments </a:t>
            </a:r>
            <a:r>
              <a:rPr lang="en-US" sz="1600" dirty="0" smtClean="0">
                <a:solidFill>
                  <a:prstClr val="black"/>
                </a:solidFill>
              </a:rPr>
              <a:t>(</a:t>
            </a:r>
            <a:r>
              <a:rPr lang="en-US" sz="1600" i="1" dirty="0" smtClean="0">
                <a:solidFill>
                  <a:prstClr val="black"/>
                </a:solidFill>
              </a:rPr>
              <a:t>France+ 2011, 2012; Hoadley+ 2015</a:t>
            </a:r>
            <a:r>
              <a:rPr lang="en-US" sz="1600" dirty="0" smtClean="0">
                <a:solidFill>
                  <a:prstClr val="black"/>
                </a:solidFill>
              </a:rPr>
              <a:t>)</a:t>
            </a:r>
            <a:endParaRPr lang="en-US" sz="1600" dirty="0">
              <a:solidFill>
                <a:prstClr val="black"/>
              </a:solidFill>
            </a:endParaRPr>
          </a:p>
        </p:txBody>
      </p:sp>
      <p:sp>
        <p:nvSpPr>
          <p:cNvPr id="18" name="Rectangle 3"/>
          <p:cNvSpPr txBox="1">
            <a:spLocks noChangeArrowheads="1"/>
          </p:cNvSpPr>
          <p:nvPr/>
        </p:nvSpPr>
        <p:spPr>
          <a:xfrm>
            <a:off x="4636812" y="5197434"/>
            <a:ext cx="4343400" cy="1524000"/>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a:p>
            <a:pPr marL="0" indent="0" algn="ctr">
              <a:buFont typeface="Arial" pitchFamily="34" charset="0"/>
              <a:buNone/>
            </a:pPr>
            <a:r>
              <a:rPr lang="en-US" sz="1800" dirty="0" smtClean="0">
                <a:solidFill>
                  <a:prstClr val="black">
                    <a:lumMod val="95000"/>
                  </a:prstClr>
                </a:solidFill>
              </a:rPr>
              <a:t>(w/ Herczeg, Brown, Alexander, et al.)</a:t>
            </a:r>
          </a:p>
          <a:p>
            <a:pPr marL="0" indent="0" algn="ctr">
              <a:buNone/>
            </a:pPr>
            <a:r>
              <a:rPr lang="en-US" sz="1800" dirty="0">
                <a:solidFill>
                  <a:prstClr val="black">
                    <a:lumMod val="95000"/>
                  </a:prstClr>
                </a:solidFill>
              </a:rPr>
              <a:t>SIG2 UVOIR Workshop, June 2015</a:t>
            </a:r>
          </a:p>
          <a:p>
            <a:pPr marL="0" indent="0" algn="ctr">
              <a:buFont typeface="Arial" pitchFamily="34" charset="0"/>
              <a:buNone/>
            </a:pPr>
            <a:endParaRPr lang="en-US" dirty="0">
              <a:solidFill>
                <a:prstClr val="black">
                  <a:lumMod val="95000"/>
                </a:prstClr>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9876" y="3828803"/>
            <a:ext cx="2500685" cy="274320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29" y="4286003"/>
            <a:ext cx="1877786" cy="1828800"/>
          </a:xfrm>
          <a:prstGeom prst="rect">
            <a:avLst/>
          </a:prstGeom>
        </p:spPr>
      </p:pic>
      <p:cxnSp>
        <p:nvCxnSpPr>
          <p:cNvPr id="3" name="Straight Arrow Connector 2"/>
          <p:cNvCxnSpPr/>
          <p:nvPr/>
        </p:nvCxnSpPr>
        <p:spPr>
          <a:xfrm flipV="1">
            <a:off x="4114800" y="3962400"/>
            <a:ext cx="914400" cy="9906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 Box 3"/>
          <p:cNvSpPr txBox="1">
            <a:spLocks noChangeArrowheads="1"/>
          </p:cNvSpPr>
          <p:nvPr/>
        </p:nvSpPr>
        <p:spPr bwMode="auto">
          <a:xfrm>
            <a:off x="235643" y="6553008"/>
            <a:ext cx="2957761" cy="276999"/>
          </a:xfrm>
          <a:prstGeom prst="rect">
            <a:avLst/>
          </a:prstGeom>
          <a:noFill/>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200" dirty="0" err="1" smtClean="0">
                <a:solidFill>
                  <a:prstClr val="black"/>
                </a:solidFill>
              </a:rPr>
              <a:t>Garufi</a:t>
            </a:r>
            <a:r>
              <a:rPr lang="en-US" sz="1200" dirty="0" smtClean="0">
                <a:solidFill>
                  <a:prstClr val="black"/>
                </a:solidFill>
              </a:rPr>
              <a:t>+ (2013) ; France+ (2012)</a:t>
            </a:r>
            <a:endParaRPr lang="en-US" sz="1050" dirty="0">
              <a:solidFill>
                <a:prstClr val="black"/>
              </a:solidFill>
            </a:endParaRPr>
          </a:p>
        </p:txBody>
      </p:sp>
    </p:spTree>
    <p:extLst>
      <p:ext uri="{BB962C8B-B14F-4D97-AF65-F5344CB8AC3E}">
        <p14:creationId xmlns:p14="http://schemas.microsoft.com/office/powerpoint/2010/main" val="1469434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4706039" y="1174005"/>
            <a:ext cx="4288469" cy="31119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UV and IR data finds molecular gas inside gust gaps to be ubiquitous.  Possible signature of forming protoplanetary systems.</a:t>
            </a:r>
            <a:endParaRPr lang="en-US" sz="1600" dirty="0">
              <a:solidFill>
                <a:prstClr val="black"/>
              </a:solidFill>
            </a:endParaRPr>
          </a:p>
          <a:p>
            <a:pPr marL="285750" indent="-285750">
              <a:buFont typeface="Arial" panose="020B0604020202020204" pitchFamily="34" charset="0"/>
              <a:buChar char="•"/>
            </a:pPr>
            <a:r>
              <a:rPr lang="en-US" sz="1600" dirty="0" smtClean="0">
                <a:solidFill>
                  <a:schemeClr val="bg1">
                    <a:lumMod val="65000"/>
                  </a:schemeClr>
                </a:solidFill>
              </a:rPr>
              <a:t>UV lines of H</a:t>
            </a:r>
            <a:r>
              <a:rPr lang="en-US" sz="1600" baseline="-25000" dirty="0" smtClean="0">
                <a:solidFill>
                  <a:schemeClr val="bg1">
                    <a:lumMod val="65000"/>
                  </a:schemeClr>
                </a:solidFill>
              </a:rPr>
              <a:t>2 </a:t>
            </a:r>
            <a:r>
              <a:rPr lang="en-US" sz="1600" dirty="0" smtClean="0">
                <a:solidFill>
                  <a:schemeClr val="bg1">
                    <a:lumMod val="65000"/>
                  </a:schemeClr>
                </a:solidFill>
              </a:rPr>
              <a:t>&amp; CO - Sensitive to extremely small amounts of gas, period of transition to debris disks: primordial gas disk lifetime.</a:t>
            </a:r>
          </a:p>
          <a:p>
            <a:pPr marL="285750" indent="-285750">
              <a:buFont typeface="Arial" panose="020B0604020202020204" pitchFamily="34" charset="0"/>
              <a:buChar char="•"/>
            </a:pPr>
            <a:r>
              <a:rPr lang="en-US" sz="1600" dirty="0" smtClean="0">
                <a:solidFill>
                  <a:schemeClr val="bg1">
                    <a:lumMod val="65000"/>
                  </a:schemeClr>
                </a:solidFill>
              </a:rPr>
              <a:t>MOS with R = 3000-5000 could survey hundreds/thousands of disks</a:t>
            </a:r>
            <a:endParaRPr lang="en-US" sz="1600" dirty="0">
              <a:solidFill>
                <a:schemeClr val="bg1">
                  <a:lumMod val="65000"/>
                </a:schemeClr>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656" y="4405507"/>
            <a:ext cx="2347233" cy="2286000"/>
          </a:xfrm>
          <a:prstGeom prst="rect">
            <a:avLst/>
          </a:prstGeom>
          <a:ln>
            <a:solidFill>
              <a:srgbClr val="FFC000"/>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643" y="1103632"/>
            <a:ext cx="3892409" cy="278665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36" y="3927795"/>
            <a:ext cx="3848622" cy="2788920"/>
          </a:xfrm>
          <a:prstGeom prst="rect">
            <a:avLst/>
          </a:prstGeom>
        </p:spPr>
      </p:pic>
      <p:cxnSp>
        <p:nvCxnSpPr>
          <p:cNvPr id="7" name="Straight Arrow Connector 6"/>
          <p:cNvCxnSpPr/>
          <p:nvPr/>
        </p:nvCxnSpPr>
        <p:spPr>
          <a:xfrm>
            <a:off x="2438400" y="4447629"/>
            <a:ext cx="4267200" cy="11008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p:nvSpPr>
        <p:spPr bwMode="auto">
          <a:xfrm>
            <a:off x="225174" y="6477222"/>
            <a:ext cx="1463949" cy="276999"/>
          </a:xfrm>
          <a:prstGeom prst="rect">
            <a:avLst/>
          </a:prstGeom>
          <a:noFill/>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200" dirty="0" smtClean="0">
                <a:solidFill>
                  <a:prstClr val="black"/>
                </a:solidFill>
              </a:rPr>
              <a:t>Hoadley+ (2015) </a:t>
            </a:r>
            <a:endParaRPr lang="en-US" sz="1050" dirty="0">
              <a:solidFill>
                <a:prstClr val="black"/>
              </a:solidFill>
            </a:endParaRPr>
          </a:p>
        </p:txBody>
      </p:sp>
    </p:spTree>
    <p:extLst>
      <p:ext uri="{BB962C8B-B14F-4D97-AF65-F5344CB8AC3E}">
        <p14:creationId xmlns:p14="http://schemas.microsoft.com/office/powerpoint/2010/main" val="2811750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4706039" y="1174005"/>
            <a:ext cx="4288469" cy="31119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schemeClr val="bg1">
                    <a:lumMod val="75000"/>
                  </a:schemeClr>
                </a:solidFill>
              </a:rPr>
              <a:t>UV and IR data finds molecular gas inside gust gaps to be ubiquitous.  Possible signature of forming protoplanetary systems.</a:t>
            </a:r>
            <a:endParaRPr lang="en-US" sz="1600" dirty="0">
              <a:solidFill>
                <a:schemeClr val="bg1">
                  <a:lumMod val="75000"/>
                </a:schemeClr>
              </a:solidFill>
            </a:endParaRPr>
          </a:p>
          <a:p>
            <a:pPr marL="285750" indent="-285750">
              <a:buFont typeface="Arial" panose="020B0604020202020204" pitchFamily="34" charset="0"/>
              <a:buChar char="•"/>
            </a:pPr>
            <a:r>
              <a:rPr lang="en-US" sz="1600" dirty="0" smtClean="0">
                <a:solidFill>
                  <a:schemeClr val="tx1"/>
                </a:solidFill>
              </a:rPr>
              <a:t>UV lines of H</a:t>
            </a:r>
            <a:r>
              <a:rPr lang="en-US" sz="1600" baseline="-25000" dirty="0" smtClean="0">
                <a:solidFill>
                  <a:schemeClr val="tx1"/>
                </a:solidFill>
              </a:rPr>
              <a:t>2 </a:t>
            </a:r>
            <a:r>
              <a:rPr lang="en-US" sz="1600" dirty="0" smtClean="0">
                <a:solidFill>
                  <a:schemeClr val="tx1"/>
                </a:solidFill>
              </a:rPr>
              <a:t>&amp; CO - Sensitive to extremely small amounts of gas, period of transition to debris disks: primordial gas disk lifetime.</a:t>
            </a:r>
          </a:p>
          <a:p>
            <a:pPr marL="285750" indent="-285750">
              <a:buFont typeface="Arial" panose="020B0604020202020204" pitchFamily="34" charset="0"/>
              <a:buChar char="•"/>
            </a:pPr>
            <a:r>
              <a:rPr lang="en-US" sz="1600" dirty="0" smtClean="0">
                <a:solidFill>
                  <a:schemeClr val="tx1"/>
                </a:solidFill>
              </a:rPr>
              <a:t>MOS with R = 3000-5000 could survey hundreds/thousands of disks</a:t>
            </a:r>
            <a:endParaRPr lang="en-US" sz="1600" dirty="0">
              <a:solidFill>
                <a:schemeClr val="tx1"/>
              </a:solidFill>
            </a:endParaRPr>
          </a:p>
        </p:txBody>
      </p:sp>
      <p:sp>
        <p:nvSpPr>
          <p:cNvPr id="13" name="Text Box 3"/>
          <p:cNvSpPr txBox="1">
            <a:spLocks noChangeArrowheads="1"/>
          </p:cNvSpPr>
          <p:nvPr/>
        </p:nvSpPr>
        <p:spPr bwMode="auto">
          <a:xfrm>
            <a:off x="82607" y="6157513"/>
            <a:ext cx="2957761" cy="276999"/>
          </a:xfrm>
          <a:prstGeom prst="rect">
            <a:avLst/>
          </a:prstGeom>
          <a:noFill/>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200" dirty="0" smtClean="0">
                <a:solidFill>
                  <a:prstClr val="black"/>
                </a:solidFill>
              </a:rPr>
              <a:t>France</a:t>
            </a:r>
            <a:r>
              <a:rPr lang="en-US" sz="1200" dirty="0" smtClean="0">
                <a:solidFill>
                  <a:prstClr val="black"/>
                </a:solidFill>
              </a:rPr>
              <a:t>+ (2012)</a:t>
            </a:r>
            <a:endParaRPr lang="en-US" sz="1050"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7" y="2457203"/>
            <a:ext cx="4592433" cy="3657600"/>
          </a:xfrm>
          <a:prstGeom prst="rect">
            <a:avLst/>
          </a:prstGeom>
        </p:spPr>
      </p:pic>
    </p:spTree>
    <p:extLst>
      <p:ext uri="{BB962C8B-B14F-4D97-AF65-F5344CB8AC3E}">
        <p14:creationId xmlns:p14="http://schemas.microsoft.com/office/powerpoint/2010/main" val="530613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4724400" y="1828800"/>
            <a:ext cx="4288469" cy="33631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a:solidFill>
                  <a:prstClr val="black"/>
                </a:solidFill>
              </a:rPr>
              <a:t>Larger samples in a range of star-forming environments are necessary to provide a complete picture of the composition, structure, and lifetime of gas disks.</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Higher 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3045"/>
          <a:stretch/>
        </p:blipFill>
        <p:spPr>
          <a:xfrm>
            <a:off x="92457" y="3572113"/>
            <a:ext cx="4490178" cy="2194560"/>
          </a:xfrm>
          <a:prstGeom prst="rect">
            <a:avLst/>
          </a:prstGeom>
        </p:spPr>
      </p:pic>
      <p:sp>
        <p:nvSpPr>
          <p:cNvPr id="14" name="Text Box 3"/>
          <p:cNvSpPr txBox="1">
            <a:spLocks noChangeArrowheads="1"/>
          </p:cNvSpPr>
          <p:nvPr/>
        </p:nvSpPr>
        <p:spPr bwMode="auto">
          <a:xfrm>
            <a:off x="837600" y="5802868"/>
            <a:ext cx="2957761" cy="954107"/>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400" dirty="0">
                <a:solidFill>
                  <a:prstClr val="black"/>
                </a:solidFill>
              </a:rPr>
              <a:t>First cool H</a:t>
            </a:r>
            <a:r>
              <a:rPr lang="en-US" sz="1400" baseline="-25000" dirty="0">
                <a:solidFill>
                  <a:prstClr val="black"/>
                </a:solidFill>
              </a:rPr>
              <a:t>2</a:t>
            </a:r>
            <a:r>
              <a:rPr lang="en-US" sz="1400" dirty="0">
                <a:solidFill>
                  <a:prstClr val="black"/>
                </a:solidFill>
              </a:rPr>
              <a:t> absorption detection towards a low-mass protoplanetary disk, France+ (2014b</a:t>
            </a:r>
            <a:r>
              <a:rPr lang="en-US" sz="1400" dirty="0" smtClean="0">
                <a:solidFill>
                  <a:prstClr val="black"/>
                </a:solidFill>
              </a:rPr>
              <a:t>).</a:t>
            </a:r>
          </a:p>
          <a:p>
            <a:pPr algn="ctr"/>
            <a:r>
              <a:rPr lang="en-US" sz="1400" dirty="0" err="1" smtClean="0">
                <a:solidFill>
                  <a:prstClr val="black"/>
                </a:solidFill>
              </a:rPr>
              <a:t>F</a:t>
            </a:r>
            <a:r>
              <a:rPr lang="en-US" sz="1400" baseline="-25000" dirty="0" err="1" smtClean="0">
                <a:solidFill>
                  <a:prstClr val="black"/>
                </a:solidFill>
              </a:rPr>
              <a:t>cont</a:t>
            </a:r>
            <a:r>
              <a:rPr lang="en-US" sz="1400" dirty="0" smtClean="0">
                <a:solidFill>
                  <a:prstClr val="black"/>
                </a:solidFill>
              </a:rPr>
              <a:t> ~ 2 x 10</a:t>
            </a:r>
            <a:r>
              <a:rPr lang="en-US" sz="1400" baseline="30000" dirty="0" smtClean="0">
                <a:solidFill>
                  <a:prstClr val="black"/>
                </a:solidFill>
              </a:rPr>
              <a:t>-15</a:t>
            </a:r>
            <a:r>
              <a:rPr lang="en-US" sz="1400" dirty="0" smtClean="0">
                <a:solidFill>
                  <a:prstClr val="black"/>
                </a:solidFill>
              </a:rPr>
              <a:t> erg cm</a:t>
            </a:r>
            <a:r>
              <a:rPr lang="en-US" sz="1400" baseline="30000" dirty="0" smtClean="0">
                <a:solidFill>
                  <a:prstClr val="black"/>
                </a:solidFill>
              </a:rPr>
              <a:t>-2</a:t>
            </a:r>
            <a:r>
              <a:rPr lang="en-US" sz="1400" dirty="0" smtClean="0">
                <a:solidFill>
                  <a:prstClr val="black"/>
                </a:solidFill>
              </a:rPr>
              <a:t> s</a:t>
            </a:r>
            <a:r>
              <a:rPr lang="en-US" sz="1400" baseline="30000" dirty="0" smtClean="0">
                <a:solidFill>
                  <a:prstClr val="black"/>
                </a:solidFill>
              </a:rPr>
              <a:t>-1</a:t>
            </a:r>
            <a:r>
              <a:rPr lang="en-US" sz="1400" dirty="0" smtClean="0">
                <a:solidFill>
                  <a:prstClr val="black"/>
                </a:solidFill>
              </a:rPr>
              <a:t> Å</a:t>
            </a:r>
            <a:r>
              <a:rPr lang="en-US" sz="1400" baseline="30000" dirty="0" smtClean="0">
                <a:solidFill>
                  <a:prstClr val="black"/>
                </a:solidFill>
              </a:rPr>
              <a:t>-1</a:t>
            </a:r>
            <a:endParaRPr lang="en-US" sz="1100" dirty="0">
              <a:solidFill>
                <a:prstClr val="black"/>
              </a:solidFill>
            </a:endParaRPr>
          </a:p>
        </p:txBody>
      </p:sp>
    </p:spTree>
    <p:extLst>
      <p:ext uri="{BB962C8B-B14F-4D97-AF65-F5344CB8AC3E}">
        <p14:creationId xmlns:p14="http://schemas.microsoft.com/office/powerpoint/2010/main" val="88026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185452" y="3892325"/>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Higher </a:t>
            </a:r>
            <a:r>
              <a:rPr lang="en-US" sz="1600" dirty="0">
                <a:solidFill>
                  <a:prstClr val="black"/>
                </a:solidFill>
              </a:rPr>
              <a:t>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7719" y="305210"/>
            <a:ext cx="4533333" cy="5895238"/>
          </a:xfrm>
          <a:prstGeom prst="rect">
            <a:avLst/>
          </a:prstGeom>
        </p:spPr>
      </p:pic>
    </p:spTree>
    <p:extLst>
      <p:ext uri="{BB962C8B-B14F-4D97-AF65-F5344CB8AC3E}">
        <p14:creationId xmlns:p14="http://schemas.microsoft.com/office/powerpoint/2010/main" val="2619940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185452" y="3892325"/>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Higher </a:t>
            </a:r>
            <a:r>
              <a:rPr lang="en-US" sz="1600" dirty="0">
                <a:solidFill>
                  <a:prstClr val="black"/>
                </a:solidFill>
              </a:rPr>
              <a:t>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7719" y="331769"/>
            <a:ext cx="4533333" cy="5842119"/>
          </a:xfrm>
          <a:prstGeom prst="rect">
            <a:avLst/>
          </a:prstGeom>
        </p:spPr>
      </p:pic>
    </p:spTree>
    <p:extLst>
      <p:ext uri="{BB962C8B-B14F-4D97-AF65-F5344CB8AC3E}">
        <p14:creationId xmlns:p14="http://schemas.microsoft.com/office/powerpoint/2010/main" val="1551654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185452" y="3892325"/>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Higher </a:t>
            </a:r>
            <a:r>
              <a:rPr lang="en-US" sz="1600" dirty="0">
                <a:solidFill>
                  <a:prstClr val="black"/>
                </a:solidFill>
              </a:rPr>
              <a:t>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781" y="331769"/>
            <a:ext cx="4509208" cy="5842119"/>
          </a:xfrm>
          <a:prstGeom prst="rect">
            <a:avLst/>
          </a:prstGeom>
        </p:spPr>
      </p:pic>
    </p:spTree>
    <p:extLst>
      <p:ext uri="{BB962C8B-B14F-4D97-AF65-F5344CB8AC3E}">
        <p14:creationId xmlns:p14="http://schemas.microsoft.com/office/powerpoint/2010/main" val="2238921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185452" y="3892325"/>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Higher </a:t>
            </a:r>
            <a:r>
              <a:rPr lang="en-US" sz="1600" dirty="0">
                <a:solidFill>
                  <a:prstClr val="black"/>
                </a:solidFill>
              </a:rPr>
              <a:t>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861" y="331769"/>
            <a:ext cx="4507048" cy="5842119"/>
          </a:xfrm>
          <a:prstGeom prst="rect">
            <a:avLst/>
          </a:prstGeom>
        </p:spPr>
      </p:pic>
    </p:spTree>
    <p:extLst>
      <p:ext uri="{BB962C8B-B14F-4D97-AF65-F5344CB8AC3E}">
        <p14:creationId xmlns:p14="http://schemas.microsoft.com/office/powerpoint/2010/main" val="1202862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grpSp>
        <p:nvGrpSpPr>
          <p:cNvPr id="3" name="Group 2"/>
          <p:cNvGrpSpPr>
            <a:grpSpLocks noChangeAspect="1"/>
          </p:cNvGrpSpPr>
          <p:nvPr/>
        </p:nvGrpSpPr>
        <p:grpSpPr>
          <a:xfrm>
            <a:off x="467868" y="1513549"/>
            <a:ext cx="2633472" cy="1984604"/>
            <a:chOff x="124692" y="1753133"/>
            <a:chExt cx="4389120" cy="330767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2" y="1768967"/>
              <a:ext cx="4389120" cy="329184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742"/>
            <a:stretch/>
          </p:blipFill>
          <p:spPr>
            <a:xfrm>
              <a:off x="124692" y="1753133"/>
              <a:ext cx="1727854" cy="1645920"/>
            </a:xfrm>
            <a:prstGeom prst="rect">
              <a:avLst/>
            </a:prstGeom>
          </p:spPr>
        </p:pic>
      </p:grpSp>
      <p:sp>
        <p:nvSpPr>
          <p:cNvPr id="21" name="Text Box 3"/>
          <p:cNvSpPr txBox="1">
            <a:spLocks noChangeArrowheads="1"/>
          </p:cNvSpPr>
          <p:nvPr/>
        </p:nvSpPr>
        <p:spPr bwMode="auto">
          <a:xfrm>
            <a:off x="5074671" y="5778567"/>
            <a:ext cx="3110161" cy="707886"/>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000" b="1" dirty="0" smtClean="0">
                <a:solidFill>
                  <a:prstClr val="black"/>
                </a:solidFill>
              </a:rPr>
              <a:t>Factor of 10 UV/X-ray flux changes on “inactive” stars</a:t>
            </a:r>
          </a:p>
        </p:txBody>
      </p:sp>
      <p:sp>
        <p:nvSpPr>
          <p:cNvPr id="14" name="TextBox 13"/>
          <p:cNvSpPr txBox="1"/>
          <p:nvPr/>
        </p:nvSpPr>
        <p:spPr>
          <a:xfrm>
            <a:off x="5818665" y="2781815"/>
            <a:ext cx="3755069" cy="276999"/>
          </a:xfrm>
          <a:prstGeom prst="rect">
            <a:avLst/>
          </a:prstGeom>
          <a:noFill/>
        </p:spPr>
        <p:txBody>
          <a:bodyPr wrap="square" rtlCol="0">
            <a:spAutoFit/>
          </a:bodyPr>
          <a:lstStyle/>
          <a:p>
            <a:r>
              <a:rPr lang="en-US" sz="1200" dirty="0" smtClean="0">
                <a:solidFill>
                  <a:prstClr val="black"/>
                </a:solidFill>
              </a:rPr>
              <a:t>Tian et al. 2014  </a:t>
            </a:r>
            <a:r>
              <a:rPr lang="en-US" sz="1200" dirty="0" err="1" smtClean="0">
                <a:solidFill>
                  <a:prstClr val="black"/>
                </a:solidFill>
              </a:rPr>
              <a:t>Domagal</a:t>
            </a:r>
            <a:r>
              <a:rPr lang="en-US" sz="1200" dirty="0" smtClean="0">
                <a:solidFill>
                  <a:prstClr val="black"/>
                </a:solidFill>
              </a:rPr>
              <a:t>-Goldman et al. 2014</a:t>
            </a:r>
            <a:endParaRPr lang="en-US" sz="1200" dirty="0">
              <a:solidFill>
                <a:prstClr val="black"/>
              </a:solidFill>
            </a:endParaRPr>
          </a:p>
        </p:txBody>
      </p:sp>
      <p:sp>
        <p:nvSpPr>
          <p:cNvPr id="23" name="TextBox 22"/>
          <p:cNvSpPr txBox="1"/>
          <p:nvPr/>
        </p:nvSpPr>
        <p:spPr>
          <a:xfrm>
            <a:off x="7696200" y="4395985"/>
            <a:ext cx="837152" cy="276999"/>
          </a:xfrm>
          <a:prstGeom prst="rect">
            <a:avLst/>
          </a:prstGeom>
          <a:noFill/>
        </p:spPr>
        <p:txBody>
          <a:bodyPr wrap="none" rtlCol="0">
            <a:spAutoFit/>
          </a:bodyPr>
          <a:lstStyle/>
          <a:p>
            <a:r>
              <a:rPr lang="en-US" sz="1200" dirty="0" smtClean="0">
                <a:solidFill>
                  <a:prstClr val="black"/>
                </a:solidFill>
              </a:rPr>
              <a:t>PI - France</a:t>
            </a:r>
            <a:endParaRPr lang="en-US" sz="1200" dirty="0">
              <a:solidFill>
                <a:prstClr val="black"/>
              </a:solidFill>
            </a:endParaRPr>
          </a:p>
        </p:txBody>
      </p:sp>
      <p:sp>
        <p:nvSpPr>
          <p:cNvPr id="24" name="TextBox 23"/>
          <p:cNvSpPr txBox="1"/>
          <p:nvPr/>
        </p:nvSpPr>
        <p:spPr>
          <a:xfrm>
            <a:off x="91792" y="5404159"/>
            <a:ext cx="1454309" cy="276999"/>
          </a:xfrm>
          <a:prstGeom prst="rect">
            <a:avLst/>
          </a:prstGeom>
          <a:noFill/>
        </p:spPr>
        <p:txBody>
          <a:bodyPr wrap="none" rtlCol="0">
            <a:spAutoFit/>
          </a:bodyPr>
          <a:lstStyle/>
          <a:p>
            <a:r>
              <a:rPr lang="en-US" sz="1200" dirty="0" smtClean="0">
                <a:solidFill>
                  <a:prstClr val="black"/>
                </a:solidFill>
              </a:rPr>
              <a:t>France+, 2012, 2013</a:t>
            </a:r>
            <a:endParaRPr lang="en-US" sz="1200" dirty="0">
              <a:solidFill>
                <a:prstClr val="black"/>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960" y="3793634"/>
            <a:ext cx="4007354" cy="2926080"/>
          </a:xfrm>
          <a:prstGeom prst="rect">
            <a:avLst/>
          </a:prstGeom>
        </p:spPr>
      </p:pic>
      <p:sp>
        <p:nvSpPr>
          <p:cNvPr id="25" name="Text Box 10"/>
          <p:cNvSpPr txBox="1">
            <a:spLocks noChangeArrowheads="1"/>
          </p:cNvSpPr>
          <p:nvPr/>
        </p:nvSpPr>
        <p:spPr bwMode="auto">
          <a:xfrm>
            <a:off x="2966019" y="5489558"/>
            <a:ext cx="1425868" cy="60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b="1" dirty="0" smtClean="0">
                <a:solidFill>
                  <a:srgbClr val="FF3300"/>
                </a:solidFill>
                <a:latin typeface="Arial Rounded MT Bold" pitchFamily="34" charset="0"/>
              </a:rPr>
              <a:t>94% O</a:t>
            </a:r>
            <a:r>
              <a:rPr lang="en-US" sz="2200" b="1" baseline="-25000" dirty="0" smtClean="0">
                <a:solidFill>
                  <a:srgbClr val="FF3300"/>
                </a:solidFill>
                <a:latin typeface="Arial Rounded MT Bold" pitchFamily="34" charset="0"/>
              </a:rPr>
              <a:t>3</a:t>
            </a:r>
            <a:endParaRPr lang="en-US" sz="2200" b="1" dirty="0" smtClean="0">
              <a:solidFill>
                <a:srgbClr val="FF3300"/>
              </a:solidFill>
              <a:latin typeface="Arial Rounded MT Bold" pitchFamily="34" charset="0"/>
            </a:endParaRPr>
          </a:p>
          <a:p>
            <a:pPr algn="ctr" eaLnBrk="1" hangingPunct="1"/>
            <a:r>
              <a:rPr lang="en-US" sz="2200" b="1" dirty="0" smtClean="0">
                <a:solidFill>
                  <a:srgbClr val="FF3300"/>
                </a:solidFill>
                <a:latin typeface="Arial Rounded MT Bold" pitchFamily="34" charset="0"/>
              </a:rPr>
              <a:t>depletion</a:t>
            </a:r>
          </a:p>
        </p:txBody>
      </p:sp>
      <p:cxnSp>
        <p:nvCxnSpPr>
          <p:cNvPr id="26" name="Straight Arrow Connector 25"/>
          <p:cNvCxnSpPr/>
          <p:nvPr/>
        </p:nvCxnSpPr>
        <p:spPr>
          <a:xfrm flipH="1">
            <a:off x="2743200" y="5404159"/>
            <a:ext cx="685800" cy="3367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8"/>
          <p:cNvSpPr txBox="1">
            <a:spLocks noChangeArrowheads="1"/>
          </p:cNvSpPr>
          <p:nvPr/>
        </p:nvSpPr>
        <p:spPr bwMode="auto">
          <a:xfrm>
            <a:off x="174051" y="3793634"/>
            <a:ext cx="2109388"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Segura+ 2010, </a:t>
            </a:r>
            <a:r>
              <a:rPr lang="en-US" sz="1500" dirty="0" err="1" smtClean="0">
                <a:solidFill>
                  <a:schemeClr val="hlink"/>
                </a:solidFill>
                <a:latin typeface="Arial Rounded MT Bold" pitchFamily="34" charset="0"/>
              </a:rPr>
              <a:t>AsBio</a:t>
            </a:r>
            <a:endParaRPr lang="en-US" sz="1500" dirty="0">
              <a:solidFill>
                <a:schemeClr val="hlink"/>
              </a:solidFill>
              <a:latin typeface="Arial Rounded MT Bold"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5460" y="1383855"/>
            <a:ext cx="5187409" cy="41148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8665" y="1968497"/>
            <a:ext cx="1622175" cy="1143000"/>
          </a:xfrm>
          <a:prstGeom prst="rect">
            <a:avLst/>
          </a:prstGeom>
        </p:spPr>
      </p:pic>
    </p:spTree>
    <p:extLst>
      <p:ext uri="{BB962C8B-B14F-4D97-AF65-F5344CB8AC3E}">
        <p14:creationId xmlns:p14="http://schemas.microsoft.com/office/powerpoint/2010/main" val="2565755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0" name="Rounded Rectangle 9"/>
          <p:cNvSpPr/>
          <p:nvPr/>
        </p:nvSpPr>
        <p:spPr>
          <a:xfrm>
            <a:off x="185452" y="3892325"/>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Higher </a:t>
            </a:r>
            <a:r>
              <a:rPr lang="en-US" sz="1600" dirty="0">
                <a:solidFill>
                  <a:prstClr val="black"/>
                </a:solidFill>
              </a:rPr>
              <a:t>sensitivity + high-resolution far-UV absorption line spectroscopy of CO, H</a:t>
            </a:r>
            <a:r>
              <a:rPr lang="en-US" sz="1600" baseline="-25000" dirty="0">
                <a:solidFill>
                  <a:prstClr val="black"/>
                </a:solidFill>
              </a:rPr>
              <a:t>2</a:t>
            </a:r>
            <a:r>
              <a:rPr lang="en-US" sz="1600" dirty="0">
                <a:solidFill>
                  <a:prstClr val="black"/>
                </a:solidFill>
              </a:rPr>
              <a:t>, and H</a:t>
            </a:r>
            <a:r>
              <a:rPr lang="en-US" sz="1600" baseline="-25000" dirty="0">
                <a:solidFill>
                  <a:prstClr val="black"/>
                </a:solidFill>
              </a:rPr>
              <a:t>2</a:t>
            </a:r>
            <a:r>
              <a:rPr lang="en-US" sz="1600" dirty="0">
                <a:solidFill>
                  <a:prstClr val="black"/>
                </a:solidFill>
              </a:rPr>
              <a:t>O enable quantitative compositional </a:t>
            </a:r>
            <a:r>
              <a:rPr lang="en-US" sz="1600" dirty="0" smtClean="0">
                <a:solidFill>
                  <a:prstClr val="black"/>
                </a:solidFill>
              </a:rPr>
              <a:t>analysis</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u="sng" dirty="0">
                <a:solidFill>
                  <a:prstClr val="black"/>
                </a:solidFill>
              </a:rPr>
              <a:t>NEED</a:t>
            </a:r>
            <a:r>
              <a:rPr lang="en-US" sz="1600" dirty="0">
                <a:solidFill>
                  <a:prstClr val="black"/>
                </a:solidFill>
              </a:rPr>
              <a:t>: 8+ m primary, facility-class UV echelle spectrograph, advanced UV coatings for 100 - 120 nm region </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138052"/>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86400" y="367698"/>
            <a:ext cx="1800665" cy="1170432"/>
          </a:xfrm>
          <a:prstGeom prst="rect">
            <a:avLst/>
          </a:prstGeom>
        </p:spPr>
      </p:pic>
      <p:cxnSp>
        <p:nvCxnSpPr>
          <p:cNvPr id="3" name="Straight Arrow Connector 2"/>
          <p:cNvCxnSpPr/>
          <p:nvPr/>
        </p:nvCxnSpPr>
        <p:spPr>
          <a:xfrm flipV="1">
            <a:off x="457200" y="1295400"/>
            <a:ext cx="4974603" cy="10668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861" y="343991"/>
            <a:ext cx="4507048" cy="5817674"/>
          </a:xfrm>
          <a:prstGeom prst="rect">
            <a:avLst/>
          </a:prstGeom>
        </p:spPr>
      </p:pic>
    </p:spTree>
    <p:extLst>
      <p:ext uri="{BB962C8B-B14F-4D97-AF65-F5344CB8AC3E}">
        <p14:creationId xmlns:p14="http://schemas.microsoft.com/office/powerpoint/2010/main" val="3748556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1" y="-1193"/>
            <a:ext cx="8860468" cy="954107"/>
          </a:xfrm>
          <a:prstGeom prst="rect">
            <a:avLst/>
          </a:prstGeom>
          <a:solidFill>
            <a:srgbClr val="FFC000">
              <a:alpha val="60000"/>
            </a:srgbClr>
          </a:solidFill>
        </p:spPr>
        <p:txBody>
          <a:bodyPr wrap="square" rtlCol="0">
            <a:spAutoFit/>
          </a:bodyPr>
          <a:lstStyle/>
          <a:p>
            <a:pPr algn="ctr"/>
            <a:r>
              <a:rPr lang="en-US" sz="2800" dirty="0">
                <a:solidFill>
                  <a:prstClr val="white"/>
                </a:solidFill>
                <a:effectLst>
                  <a:outerShdw blurRad="38100" dist="38100" dir="2700000" algn="tl">
                    <a:srgbClr val="000000">
                      <a:alpha val="43137"/>
                    </a:srgbClr>
                  </a:outerShdw>
                </a:effectLst>
                <a:latin typeface="Arial Rounded MT Bold"/>
              </a:rPr>
              <a:t>Composition, Distribution, and Lifetime of Molecular Gas at </a:t>
            </a:r>
            <a:r>
              <a:rPr lang="en-US" sz="2800" i="1" dirty="0">
                <a:solidFill>
                  <a:prstClr val="white"/>
                </a:solidFill>
                <a:effectLst>
                  <a:outerShdw blurRad="38100" dist="38100" dir="2700000" algn="tl">
                    <a:srgbClr val="000000">
                      <a:alpha val="43137"/>
                    </a:srgbClr>
                  </a:outerShdw>
                </a:effectLst>
                <a:latin typeface="Arial Rounded MT Bold"/>
              </a:rPr>
              <a:t>r </a:t>
            </a:r>
            <a:r>
              <a:rPr lang="en-US" sz="2800" dirty="0">
                <a:solidFill>
                  <a:prstClr val="white"/>
                </a:solidFill>
                <a:effectLst>
                  <a:outerShdw blurRad="38100" dist="38100" dir="2700000" algn="tl">
                    <a:srgbClr val="000000">
                      <a:alpha val="43137"/>
                    </a:srgbClr>
                  </a:outerShdw>
                </a:effectLst>
                <a:latin typeface="Arial Rounded MT Bold"/>
              </a:rPr>
              <a:t>&lt; 10 AU in Protoplanetary Disks</a:t>
            </a:r>
          </a:p>
        </p:txBody>
      </p:sp>
      <p:sp>
        <p:nvSpPr>
          <p:cNvPr id="18" name="Rectangle 3"/>
          <p:cNvSpPr txBox="1">
            <a:spLocks noChangeArrowheads="1"/>
          </p:cNvSpPr>
          <p:nvPr/>
        </p:nvSpPr>
        <p:spPr>
          <a:xfrm>
            <a:off x="4673427" y="5684817"/>
            <a:ext cx="4343400" cy="974766"/>
          </a:xfrm>
          <a:prstGeom prst="rect">
            <a:avLst/>
          </a:prstGeom>
          <a:solidFill>
            <a:srgbClr val="EEECE1">
              <a:alpha val="72157"/>
            </a:srgb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lgn="ctr">
              <a:buFont typeface="Arial" pitchFamily="34" charset="0"/>
              <a:buNone/>
            </a:pPr>
            <a:r>
              <a:rPr lang="en-US" dirty="0" smtClean="0">
                <a:solidFill>
                  <a:prstClr val="black">
                    <a:lumMod val="95000"/>
                  </a:prstClr>
                </a:solidFill>
              </a:rPr>
              <a:t>Kevin France </a:t>
            </a:r>
          </a:p>
          <a:p>
            <a:pPr marL="0" indent="0" algn="ctr">
              <a:buFont typeface="Arial" pitchFamily="34" charset="0"/>
              <a:buNone/>
            </a:pPr>
            <a:r>
              <a:rPr lang="en-US" sz="2000" dirty="0" smtClean="0">
                <a:solidFill>
                  <a:prstClr val="black">
                    <a:lumMod val="95000"/>
                  </a:prstClr>
                </a:solidFill>
              </a:rPr>
              <a:t>University of Colorado at Boulder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6170">
            <a:off x="587751" y="1790286"/>
            <a:ext cx="432816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460475" y="976495"/>
            <a:ext cx="703385" cy="457200"/>
          </a:xfrm>
          <a:prstGeom prst="rect">
            <a:avLst/>
          </a:prstGeom>
        </p:spPr>
      </p:pic>
      <p:cxnSp>
        <p:nvCxnSpPr>
          <p:cNvPr id="3" name="Straight Arrow Connector 2"/>
          <p:cNvCxnSpPr/>
          <p:nvPr/>
        </p:nvCxnSpPr>
        <p:spPr>
          <a:xfrm flipV="1">
            <a:off x="914400" y="1295400"/>
            <a:ext cx="4517403" cy="12954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14400" y="2105482"/>
            <a:ext cx="5029200" cy="53655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14400" y="2671166"/>
            <a:ext cx="5410200" cy="8150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14400" y="2701441"/>
            <a:ext cx="5257800" cy="61691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5978699" y="1770970"/>
            <a:ext cx="703385" cy="4572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6401928" y="2472840"/>
            <a:ext cx="703385" cy="45720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148459">
            <a:off x="6206514" y="3031610"/>
            <a:ext cx="703385" cy="457200"/>
          </a:xfrm>
          <a:prstGeom prst="rect">
            <a:avLst/>
          </a:prstGeom>
        </p:spPr>
      </p:pic>
      <p:sp>
        <p:nvSpPr>
          <p:cNvPr id="27" name="Rounded Rectangle 26"/>
          <p:cNvSpPr/>
          <p:nvPr/>
        </p:nvSpPr>
        <p:spPr>
          <a:xfrm>
            <a:off x="175353" y="4247807"/>
            <a:ext cx="4288469" cy="2411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smtClean="0">
                <a:solidFill>
                  <a:prstClr val="black"/>
                </a:solidFill>
              </a:rPr>
              <a:t>Inclination of a large number of disks can be known from SMA and ALMA</a:t>
            </a:r>
          </a:p>
          <a:p>
            <a:pPr marL="285750" indent="-285750">
              <a:buFont typeface="Arial" panose="020B0604020202020204" pitchFamily="34" charset="0"/>
              <a:buChar char="•"/>
            </a:pPr>
            <a:r>
              <a:rPr lang="en-US" sz="1600" b="1" i="1" dirty="0" smtClean="0">
                <a:solidFill>
                  <a:prstClr val="black"/>
                </a:solidFill>
              </a:rPr>
              <a:t>Distribution of inclination angle and ages allows 4-D mapping of disks [</a:t>
            </a:r>
            <a:r>
              <a:rPr lang="en-US" sz="1600" b="1" i="1" dirty="0" err="1" smtClean="0">
                <a:solidFill>
                  <a:prstClr val="black"/>
                </a:solidFill>
              </a:rPr>
              <a:t>r,h,t</a:t>
            </a:r>
            <a:r>
              <a:rPr lang="en-US" sz="1600" b="1" i="1" dirty="0" smtClean="0">
                <a:solidFill>
                  <a:prstClr val="black"/>
                </a:solidFill>
              </a:rPr>
              <a:t>,</a:t>
            </a:r>
            <a:r>
              <a:rPr lang="el-GR" sz="1600" b="1" i="1" dirty="0" smtClean="0">
                <a:solidFill>
                  <a:prstClr val="black"/>
                </a:solidFill>
              </a:rPr>
              <a:t>λ</a:t>
            </a:r>
            <a:r>
              <a:rPr lang="en-US" sz="1600" b="1" i="1" dirty="0" smtClean="0">
                <a:solidFill>
                  <a:prstClr val="black"/>
                </a:solidFill>
              </a:rPr>
              <a:t>]</a:t>
            </a:r>
            <a:endParaRPr lang="en-US" sz="1600" b="1" i="1" dirty="0">
              <a:solidFill>
                <a:prstClr val="black"/>
              </a:solidFill>
            </a:endParaRPr>
          </a:p>
          <a:p>
            <a:pPr marL="285750" indent="-285750">
              <a:buFont typeface="Arial" panose="020B0604020202020204" pitchFamily="34" charset="0"/>
              <a:buChar char="•"/>
            </a:pPr>
            <a:r>
              <a:rPr lang="en-US" sz="1600" dirty="0" smtClean="0">
                <a:solidFill>
                  <a:prstClr val="black"/>
                </a:solidFill>
              </a:rPr>
              <a:t>Telescope aperture determines how close to the disk </a:t>
            </a:r>
            <a:r>
              <a:rPr lang="en-US" sz="1600" dirty="0" err="1" smtClean="0">
                <a:solidFill>
                  <a:prstClr val="black"/>
                </a:solidFill>
              </a:rPr>
              <a:t>midplane</a:t>
            </a:r>
            <a:r>
              <a:rPr lang="en-US" sz="1600" dirty="0" smtClean="0">
                <a:solidFill>
                  <a:prstClr val="black"/>
                </a:solidFill>
              </a:rPr>
              <a:t> you can probe </a:t>
            </a:r>
            <a:r>
              <a:rPr lang="en-US" sz="1600" dirty="0" smtClean="0">
                <a:solidFill>
                  <a:prstClr val="black"/>
                </a:solidFill>
              </a:rPr>
              <a:t>(current record for UV spectroscopy: 		</a:t>
            </a:r>
            <a:r>
              <a:rPr lang="en-US" sz="1600" b="1" dirty="0" smtClean="0">
                <a:solidFill>
                  <a:prstClr val="black"/>
                </a:solidFill>
              </a:rPr>
              <a:t>A</a:t>
            </a:r>
            <a:r>
              <a:rPr lang="en-US" sz="1600" b="1" baseline="-25000" dirty="0" smtClean="0">
                <a:solidFill>
                  <a:prstClr val="black"/>
                </a:solidFill>
              </a:rPr>
              <a:t>V</a:t>
            </a:r>
            <a:r>
              <a:rPr lang="en-US" sz="1600" b="1" dirty="0" smtClean="0">
                <a:solidFill>
                  <a:prstClr val="black"/>
                </a:solidFill>
              </a:rPr>
              <a:t>  </a:t>
            </a:r>
            <a:r>
              <a:rPr lang="en-US" sz="1600" b="1" dirty="0" smtClean="0">
                <a:solidFill>
                  <a:prstClr val="black"/>
                </a:solidFill>
              </a:rPr>
              <a:t>=7.6</a:t>
            </a:r>
            <a:r>
              <a:rPr lang="en-US" sz="1600"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val="3975961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0" y="-14748"/>
            <a:ext cx="9102422" cy="1444331"/>
          </a:xfrm>
          <a:prstGeom prst="rect">
            <a:avLst/>
          </a:prstGeom>
        </p:spPr>
        <p:txBody>
          <a:bodyPr/>
          <a:lstStyle>
            <a:lvl1pPr>
              <a:defRPr sz="7000">
                <a:latin typeface="Palatino"/>
                <a:ea typeface="Palatino"/>
                <a:cs typeface="Palatino"/>
                <a:sym typeface="Palatino"/>
              </a:defRPr>
            </a:lvl1pPr>
          </a:lstStyle>
          <a:p>
            <a:pPr lvl="0">
              <a:defRPr sz="1800">
                <a:solidFill>
                  <a:srgbClr val="000000"/>
                </a:solidFill>
              </a:defRPr>
            </a:pPr>
            <a:r>
              <a:rPr lang="en-US" sz="4922" dirty="0" smtClean="0"/>
              <a:t>End.</a:t>
            </a:r>
            <a:endParaRPr sz="4922" dirty="0"/>
          </a:p>
        </p:txBody>
      </p:sp>
    </p:spTree>
    <p:extLst>
      <p:ext uri="{BB962C8B-B14F-4D97-AF65-F5344CB8AC3E}">
        <p14:creationId xmlns:p14="http://schemas.microsoft.com/office/powerpoint/2010/main" val="3051840023"/>
      </p:ext>
    </p:extLst>
  </p:cSld>
  <p:clrMapOvr>
    <a:masterClrMapping/>
  </p:clrMapOvr>
  <p:transition spd="med"/>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transits-1300.m4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91970" y="2414946"/>
            <a:ext cx="8652030" cy="4326015"/>
          </a:xfrm>
          <a:prstGeom prst="rect">
            <a:avLst/>
          </a:prstGeom>
        </p:spPr>
      </p:pic>
      <p:sp>
        <p:nvSpPr>
          <p:cNvPr id="281" name="Shape 281"/>
          <p:cNvSpPr/>
          <p:nvPr/>
        </p:nvSpPr>
        <p:spPr>
          <a:xfrm>
            <a:off x="4321054" y="5918778"/>
            <a:ext cx="993863"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defRPr sz="1800">
                <a:solidFill>
                  <a:srgbClr val="000000"/>
                </a:solidFill>
              </a:defRPr>
            </a:pPr>
            <a:r>
              <a:rPr sz="2531" kern="0">
                <a:solidFill>
                  <a:srgbClr val="FFFFFF"/>
                </a:solidFill>
                <a:sym typeface="Helvetica Light"/>
              </a:rPr>
              <a:t>Phase</a:t>
            </a:r>
          </a:p>
        </p:txBody>
      </p:sp>
      <p:sp>
        <p:nvSpPr>
          <p:cNvPr id="282" name="Shape 282"/>
          <p:cNvSpPr/>
          <p:nvPr/>
        </p:nvSpPr>
        <p:spPr>
          <a:xfrm rot="16200000">
            <a:off x="-44229" y="4914387"/>
            <a:ext cx="686086"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defRPr sz="1800">
                <a:solidFill>
                  <a:srgbClr val="000000"/>
                </a:solidFill>
              </a:defRPr>
            </a:pPr>
            <a:r>
              <a:rPr sz="2531" kern="0">
                <a:solidFill>
                  <a:srgbClr val="FFFFFF"/>
                </a:solidFill>
                <a:sym typeface="Helvetica Light"/>
              </a:rPr>
              <a:t>Flux</a:t>
            </a:r>
          </a:p>
        </p:txBody>
      </p:sp>
      <p:sp>
        <p:nvSpPr>
          <p:cNvPr id="283" name="Shape 283"/>
          <p:cNvSpPr/>
          <p:nvPr/>
        </p:nvSpPr>
        <p:spPr>
          <a:xfrm>
            <a:off x="902539" y="1885536"/>
            <a:ext cx="1513236"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defRPr sz="1800">
                <a:solidFill>
                  <a:srgbClr val="000000"/>
                </a:solidFill>
              </a:defRPr>
            </a:pPr>
            <a:r>
              <a:rPr sz="2531" kern="0">
                <a:solidFill>
                  <a:srgbClr val="FFFFFF"/>
                </a:solidFill>
                <a:sym typeface="Helvetica Light"/>
              </a:rPr>
              <a:t>Soft X-ray</a:t>
            </a:r>
          </a:p>
        </p:txBody>
      </p:sp>
      <p:sp>
        <p:nvSpPr>
          <p:cNvPr id="284" name="Shape 284"/>
          <p:cNvSpPr/>
          <p:nvPr/>
        </p:nvSpPr>
        <p:spPr>
          <a:xfrm>
            <a:off x="2744600" y="1728902"/>
            <a:ext cx="2140263" cy="7212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51">
              <a:defRPr sz="1800">
                <a:solidFill>
                  <a:srgbClr val="000000"/>
                </a:solidFill>
              </a:defRPr>
            </a:pPr>
            <a:r>
              <a:rPr sz="2109" kern="0">
                <a:solidFill>
                  <a:srgbClr val="FFFFFF"/>
                </a:solidFill>
                <a:sym typeface="Helvetica Light"/>
              </a:rPr>
              <a:t>Extreme</a:t>
            </a:r>
          </a:p>
          <a:p>
            <a:pPr algn="ctr" defTabSz="410751">
              <a:defRPr sz="1800">
                <a:solidFill>
                  <a:srgbClr val="000000"/>
                </a:solidFill>
              </a:defRPr>
            </a:pPr>
            <a:r>
              <a:rPr sz="2109" kern="0">
                <a:solidFill>
                  <a:srgbClr val="FFFFFF"/>
                </a:solidFill>
                <a:sym typeface="Helvetica Light"/>
              </a:rPr>
              <a:t>ultraviolet</a:t>
            </a:r>
          </a:p>
        </p:txBody>
      </p:sp>
      <p:sp>
        <p:nvSpPr>
          <p:cNvPr id="285" name="Shape 285"/>
          <p:cNvSpPr/>
          <p:nvPr/>
        </p:nvSpPr>
        <p:spPr>
          <a:xfrm>
            <a:off x="7614375" y="1885536"/>
            <a:ext cx="1082028"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defRPr sz="1800">
                <a:solidFill>
                  <a:srgbClr val="000000"/>
                </a:solidFill>
              </a:defRPr>
            </a:pPr>
            <a:r>
              <a:rPr sz="2531" kern="0">
                <a:solidFill>
                  <a:srgbClr val="FFFFFF"/>
                </a:solidFill>
                <a:sym typeface="Helvetica Light"/>
              </a:rPr>
              <a:t>Optical</a:t>
            </a:r>
          </a:p>
        </p:txBody>
      </p:sp>
      <p:sp>
        <p:nvSpPr>
          <p:cNvPr id="286" name="Shape 286"/>
          <p:cNvSpPr/>
          <p:nvPr/>
        </p:nvSpPr>
        <p:spPr>
          <a:xfrm>
            <a:off x="5340984" y="1755691"/>
            <a:ext cx="1451524" cy="7212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51">
              <a:defRPr sz="1800">
                <a:solidFill>
                  <a:srgbClr val="000000"/>
                </a:solidFill>
              </a:defRPr>
            </a:pPr>
            <a:r>
              <a:rPr sz="2109" kern="0">
                <a:solidFill>
                  <a:srgbClr val="FFFFFF"/>
                </a:solidFill>
                <a:sym typeface="Helvetica Light"/>
              </a:rPr>
              <a:t>Far</a:t>
            </a:r>
          </a:p>
          <a:p>
            <a:pPr algn="ctr" defTabSz="410751">
              <a:defRPr sz="1800">
                <a:solidFill>
                  <a:srgbClr val="000000"/>
                </a:solidFill>
              </a:defRPr>
            </a:pPr>
            <a:r>
              <a:rPr sz="2109" kern="0">
                <a:solidFill>
                  <a:srgbClr val="FFFFFF"/>
                </a:solidFill>
                <a:sym typeface="Helvetica Light"/>
              </a:rPr>
              <a:t>ultraviolet</a:t>
            </a:r>
          </a:p>
        </p:txBody>
      </p:sp>
      <p:sp>
        <p:nvSpPr>
          <p:cNvPr id="287" name="Shape 287"/>
          <p:cNvSpPr>
            <a:spLocks noGrp="1"/>
          </p:cNvSpPr>
          <p:nvPr>
            <p:ph type="title"/>
          </p:nvPr>
        </p:nvSpPr>
        <p:spPr>
          <a:xfrm>
            <a:off x="20789" y="-479978"/>
            <a:ext cx="9102422" cy="1444331"/>
          </a:xfrm>
          <a:prstGeom prst="rect">
            <a:avLst/>
          </a:prstGeom>
        </p:spPr>
        <p:txBody>
          <a:bodyPr/>
          <a:lstStyle>
            <a:lvl1pPr>
              <a:defRPr sz="7000">
                <a:latin typeface="Palatino"/>
                <a:ea typeface="Palatino"/>
                <a:cs typeface="Palatino"/>
                <a:sym typeface="Palatino"/>
              </a:defRPr>
            </a:lvl1pPr>
          </a:lstStyle>
          <a:p>
            <a:pPr lvl="0">
              <a:defRPr sz="1800">
                <a:solidFill>
                  <a:srgbClr val="000000"/>
                </a:solidFill>
              </a:defRPr>
            </a:pPr>
            <a:r>
              <a:rPr sz="4922"/>
              <a:t>Transiting the Sun</a:t>
            </a:r>
          </a:p>
        </p:txBody>
      </p:sp>
      <p:sp>
        <p:nvSpPr>
          <p:cNvPr id="288" name="Shape 288"/>
          <p:cNvSpPr/>
          <p:nvPr/>
        </p:nvSpPr>
        <p:spPr>
          <a:xfrm>
            <a:off x="6153308" y="6432831"/>
            <a:ext cx="2183291"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000"/>
            </a:lvl1pPr>
          </a:lstStyle>
          <a:p>
            <a:pPr algn="ctr" defTabSz="410751">
              <a:defRPr sz="1800">
                <a:solidFill>
                  <a:srgbClr val="000000"/>
                </a:solidFill>
              </a:defRPr>
            </a:pPr>
            <a:r>
              <a:rPr sz="1266" kern="0">
                <a:solidFill>
                  <a:srgbClr val="FFFFFF"/>
                </a:solidFill>
                <a:sym typeface="Helvetica Light"/>
              </a:rPr>
              <a:t>Llama &amp; Shkolnik (submitted)</a:t>
            </a:r>
          </a:p>
        </p:txBody>
      </p:sp>
      <p:sp>
        <p:nvSpPr>
          <p:cNvPr id="11" name="Text Box 8"/>
          <p:cNvSpPr txBox="1">
            <a:spLocks noChangeArrowheads="1"/>
          </p:cNvSpPr>
          <p:nvPr/>
        </p:nvSpPr>
        <p:spPr bwMode="auto">
          <a:xfrm>
            <a:off x="3733800" y="40694"/>
            <a:ext cx="4097497"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dirty="0" smtClean="0">
                <a:solidFill>
                  <a:srgbClr val="FFFFFF"/>
                </a:solidFill>
                <a:latin typeface="Arial Rounded MT Bold" pitchFamily="34" charset="0"/>
              </a:rPr>
              <a:t>Slides from Joe Llama – Lowell </a:t>
            </a:r>
            <a:r>
              <a:rPr lang="en-US" dirty="0" err="1" smtClean="0">
                <a:solidFill>
                  <a:srgbClr val="FFFFFF"/>
                </a:solidFill>
                <a:latin typeface="Arial Rounded MT Bold" pitchFamily="34" charset="0"/>
              </a:rPr>
              <a:t>Obs</a:t>
            </a:r>
            <a:endParaRPr lang="en-US" dirty="0">
              <a:solidFill>
                <a:srgbClr val="FFFFFF"/>
              </a:solidFill>
              <a:latin typeface="Arial Rounded MT Bold" pitchFamily="34" charset="0"/>
            </a:endParaRPr>
          </a:p>
        </p:txBody>
      </p:sp>
    </p:spTree>
    <p:extLst>
      <p:ext uri="{BB962C8B-B14F-4D97-AF65-F5344CB8AC3E}">
        <p14:creationId xmlns:p14="http://schemas.microsoft.com/office/powerpoint/2010/main" val="27046760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6" fill="hold"/>
                                        <p:tgtEl>
                                          <p:spTgt spid="2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821868" y="5791200"/>
            <a:ext cx="4191001" cy="9906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a:bodyPr>
          <a:lstStyle/>
          <a:p>
            <a:r>
              <a:rPr lang="en-US" dirty="0" smtClean="0">
                <a:solidFill>
                  <a:schemeClr val="tx1">
                    <a:lumMod val="95000"/>
                  </a:schemeClr>
                </a:solidFill>
                <a:effectLst/>
              </a:rPr>
              <a:t>Kevin France </a:t>
            </a:r>
          </a:p>
          <a:p>
            <a:r>
              <a:rPr lang="en-US" sz="2000" dirty="0" smtClean="0">
                <a:solidFill>
                  <a:schemeClr val="tx1">
                    <a:lumMod val="95000"/>
                  </a:schemeClr>
                </a:solidFill>
              </a:rPr>
              <a:t>University of Colorado at Boulder</a:t>
            </a: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sp>
        <p:nvSpPr>
          <p:cNvPr id="6" name="Rounded Rectangle 5"/>
          <p:cNvSpPr/>
          <p:nvPr/>
        </p:nvSpPr>
        <p:spPr>
          <a:xfrm>
            <a:off x="139285" y="4761074"/>
            <a:ext cx="3899315" cy="1932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smtClean="0">
              <a:solidFill>
                <a:prstClr val="white"/>
              </a:solidFill>
            </a:endParaRPr>
          </a:p>
          <a:p>
            <a:pPr marL="285750" indent="-285750">
              <a:buFont typeface="Arial" panose="020B0604020202020204" pitchFamily="34" charset="0"/>
              <a:buChar char="•"/>
            </a:pPr>
            <a:r>
              <a:rPr lang="en-US" sz="1600" dirty="0" smtClean="0">
                <a:solidFill>
                  <a:prstClr val="white"/>
                </a:solidFill>
              </a:rPr>
              <a:t>Hot Jupiter transits: FUV transmission spectroscopy  the best technique for observations of atmospheric mass-loss outside the solar system.  Currently limited by data quality.  </a:t>
            </a:r>
          </a:p>
          <a:p>
            <a:pPr marL="285750" indent="-285750">
              <a:buFont typeface="Arial" panose="020B0604020202020204" pitchFamily="34" charset="0"/>
              <a:buChar char="•"/>
            </a:pPr>
            <a:endParaRPr lang="en-US" sz="1600"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4761075"/>
            <a:ext cx="1800665" cy="1170432"/>
          </a:xfrm>
          <a:prstGeom prst="rect">
            <a:avLst/>
          </a:prstGeom>
        </p:spPr>
      </p:pic>
      <p:cxnSp>
        <p:nvCxnSpPr>
          <p:cNvPr id="12" name="Straight Arrow Connector 11"/>
          <p:cNvCxnSpPr/>
          <p:nvPr/>
        </p:nvCxnSpPr>
        <p:spPr>
          <a:xfrm flipV="1">
            <a:off x="3733800" y="2514600"/>
            <a:ext cx="12192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hst_pr_209458b.jpg"/>
          <p:cNvPicPr>
            <a:picLocks noChangeAspect="1"/>
          </p:cNvPicPr>
          <p:nvPr/>
        </p:nvPicPr>
        <p:blipFill>
          <a:blip r:embed="rId4" cstate="print"/>
          <a:stretch>
            <a:fillRect/>
          </a:stretch>
        </p:blipFill>
        <p:spPr>
          <a:xfrm>
            <a:off x="29203" y="1441469"/>
            <a:ext cx="4572000" cy="3657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641" y="439469"/>
            <a:ext cx="4686706" cy="5494496"/>
          </a:xfrm>
          <a:prstGeom prst="rect">
            <a:avLst/>
          </a:prstGeom>
        </p:spPr>
      </p:pic>
    </p:spTree>
    <p:extLst>
      <p:ext uri="{BB962C8B-B14F-4D97-AF65-F5344CB8AC3E}">
        <p14:creationId xmlns:p14="http://schemas.microsoft.com/office/powerpoint/2010/main" val="1703453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821868" y="5791200"/>
            <a:ext cx="4191001" cy="9906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a:bodyPr>
          <a:lstStyle/>
          <a:p>
            <a:r>
              <a:rPr lang="en-US" dirty="0" smtClean="0">
                <a:solidFill>
                  <a:schemeClr val="tx1">
                    <a:lumMod val="95000"/>
                  </a:schemeClr>
                </a:solidFill>
                <a:effectLst/>
              </a:rPr>
              <a:t>Kevin France </a:t>
            </a:r>
          </a:p>
          <a:p>
            <a:r>
              <a:rPr lang="en-US" sz="2000" dirty="0" smtClean="0">
                <a:solidFill>
                  <a:schemeClr val="tx1">
                    <a:lumMod val="95000"/>
                  </a:schemeClr>
                </a:solidFill>
              </a:rPr>
              <a:t>University of Colorado at Boulder</a:t>
            </a: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sp>
        <p:nvSpPr>
          <p:cNvPr id="6" name="Rounded Rectangle 5"/>
          <p:cNvSpPr/>
          <p:nvPr/>
        </p:nvSpPr>
        <p:spPr>
          <a:xfrm>
            <a:off x="139285" y="4761074"/>
            <a:ext cx="3899315" cy="1932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smtClean="0">
              <a:solidFill>
                <a:prstClr val="white"/>
              </a:solidFill>
            </a:endParaRPr>
          </a:p>
          <a:p>
            <a:pPr marL="285750" indent="-285750">
              <a:buFont typeface="Arial" panose="020B0604020202020204" pitchFamily="34" charset="0"/>
              <a:buChar char="•"/>
            </a:pPr>
            <a:r>
              <a:rPr lang="en-US" sz="1600" dirty="0" err="1" smtClean="0">
                <a:solidFill>
                  <a:prstClr val="white"/>
                </a:solidFill>
              </a:rPr>
              <a:t>Exo</a:t>
            </a:r>
            <a:r>
              <a:rPr lang="en-US" sz="1600" dirty="0" smtClean="0">
                <a:solidFill>
                  <a:prstClr val="white"/>
                </a:solidFill>
              </a:rPr>
              <a:t>-Earth transits: they have extended atomic atmospheres too…</a:t>
            </a:r>
          </a:p>
          <a:p>
            <a:pPr marL="285750" indent="-285750">
              <a:buFont typeface="Arial" panose="020B0604020202020204" pitchFamily="34" charset="0"/>
              <a:buChar char="•"/>
            </a:pPr>
            <a:endParaRPr lang="en-US" sz="1600" dirty="0">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369054"/>
            <a:ext cx="4876800" cy="36576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406755"/>
            <a:ext cx="3075180" cy="2011680"/>
          </a:xfrm>
          <a:prstGeom prst="rect">
            <a:avLst/>
          </a:prstGeom>
        </p:spPr>
      </p:pic>
    </p:spTree>
    <p:extLst>
      <p:ext uri="{BB962C8B-B14F-4D97-AF65-F5344CB8AC3E}">
        <p14:creationId xmlns:p14="http://schemas.microsoft.com/office/powerpoint/2010/main" val="3898697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821868" y="5791200"/>
            <a:ext cx="4191001" cy="9906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a:bodyPr>
          <a:lstStyle/>
          <a:p>
            <a:r>
              <a:rPr lang="en-US" dirty="0" smtClean="0">
                <a:solidFill>
                  <a:schemeClr val="tx1">
                    <a:lumMod val="95000"/>
                  </a:schemeClr>
                </a:solidFill>
                <a:effectLst/>
              </a:rPr>
              <a:t>Kevin France </a:t>
            </a:r>
          </a:p>
          <a:p>
            <a:r>
              <a:rPr lang="en-US" sz="2000" dirty="0" smtClean="0">
                <a:solidFill>
                  <a:schemeClr val="tx1">
                    <a:lumMod val="95000"/>
                  </a:schemeClr>
                </a:solidFill>
              </a:rPr>
              <a:t>University of Colorado at Boulder</a:t>
            </a: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grpSp>
        <p:nvGrpSpPr>
          <p:cNvPr id="3" name="Group 2"/>
          <p:cNvGrpSpPr>
            <a:grpSpLocks noChangeAspect="1"/>
          </p:cNvGrpSpPr>
          <p:nvPr/>
        </p:nvGrpSpPr>
        <p:grpSpPr>
          <a:xfrm>
            <a:off x="530885" y="1228813"/>
            <a:ext cx="2633472" cy="1984604"/>
            <a:chOff x="124692" y="1753133"/>
            <a:chExt cx="4389120" cy="330767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2" y="1768967"/>
              <a:ext cx="4389120" cy="329184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742"/>
            <a:stretch/>
          </p:blipFill>
          <p:spPr>
            <a:xfrm>
              <a:off x="124692" y="1753133"/>
              <a:ext cx="1727854" cy="1645920"/>
            </a:xfrm>
            <a:prstGeom prst="rect">
              <a:avLst/>
            </a:prstGeom>
          </p:spPr>
        </p:pic>
      </p:grpSp>
      <p:sp>
        <p:nvSpPr>
          <p:cNvPr id="6" name="Rounded Rectangle 5"/>
          <p:cNvSpPr/>
          <p:nvPr/>
        </p:nvSpPr>
        <p:spPr>
          <a:xfrm>
            <a:off x="139285" y="3429000"/>
            <a:ext cx="3899315" cy="32643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white"/>
                </a:solidFill>
              </a:rPr>
              <a:t>(</a:t>
            </a:r>
            <a:r>
              <a:rPr lang="en-US" sz="1600" dirty="0" err="1" smtClean="0">
                <a:solidFill>
                  <a:prstClr val="white"/>
                </a:solidFill>
              </a:rPr>
              <a:t>R</a:t>
            </a:r>
            <a:r>
              <a:rPr lang="en-US" sz="1600" baseline="-25000" dirty="0" err="1" smtClean="0">
                <a:solidFill>
                  <a:prstClr val="white"/>
                </a:solidFill>
              </a:rPr>
              <a:t>planet</a:t>
            </a:r>
            <a:r>
              <a:rPr lang="en-US" sz="1600" dirty="0" smtClean="0">
                <a:solidFill>
                  <a:prstClr val="white"/>
                </a:solidFill>
              </a:rPr>
              <a:t>/R</a:t>
            </a:r>
            <a:r>
              <a:rPr lang="en-US" sz="1600" baseline="-25000" dirty="0" smtClean="0">
                <a:solidFill>
                  <a:prstClr val="white"/>
                </a:solidFill>
              </a:rPr>
              <a:t>*</a:t>
            </a:r>
            <a:r>
              <a:rPr lang="en-US" sz="1600" dirty="0" smtClean="0">
                <a:solidFill>
                  <a:prstClr val="white"/>
                </a:solidFill>
              </a:rPr>
              <a:t>) for O</a:t>
            </a:r>
            <a:r>
              <a:rPr lang="en-US" sz="1600" baseline="-25000" dirty="0" smtClean="0">
                <a:solidFill>
                  <a:prstClr val="white"/>
                </a:solidFill>
              </a:rPr>
              <a:t>2</a:t>
            </a:r>
            <a:r>
              <a:rPr lang="en-US" sz="1600" dirty="0" smtClean="0">
                <a:solidFill>
                  <a:prstClr val="white"/>
                </a:solidFill>
              </a:rPr>
              <a:t>, O</a:t>
            </a:r>
            <a:r>
              <a:rPr lang="en-US" sz="1600" baseline="-25000" dirty="0" smtClean="0">
                <a:solidFill>
                  <a:prstClr val="white"/>
                </a:solidFill>
              </a:rPr>
              <a:t>3</a:t>
            </a:r>
            <a:r>
              <a:rPr lang="en-US" sz="1600" dirty="0" smtClean="0">
                <a:solidFill>
                  <a:prstClr val="white"/>
                </a:solidFill>
              </a:rPr>
              <a:t>, CO, CO</a:t>
            </a:r>
            <a:r>
              <a:rPr lang="en-US" sz="1600" baseline="-25000" dirty="0" smtClean="0">
                <a:solidFill>
                  <a:prstClr val="white"/>
                </a:solidFill>
              </a:rPr>
              <a:t>2,</a:t>
            </a:r>
            <a:r>
              <a:rPr lang="en-US" sz="1600" dirty="0" smtClean="0">
                <a:solidFill>
                  <a:prstClr val="white"/>
                </a:solidFill>
              </a:rPr>
              <a:t> H</a:t>
            </a:r>
            <a:r>
              <a:rPr lang="en-US" sz="1600" baseline="-25000" dirty="0" smtClean="0">
                <a:solidFill>
                  <a:prstClr val="white"/>
                </a:solidFill>
              </a:rPr>
              <a:t>2</a:t>
            </a:r>
            <a:r>
              <a:rPr lang="en-US" sz="1600" dirty="0" smtClean="0">
                <a:solidFill>
                  <a:prstClr val="white"/>
                </a:solidFill>
              </a:rPr>
              <a:t>, and H all peak in the UV, 100 - 400 nm.</a:t>
            </a:r>
          </a:p>
          <a:p>
            <a:pPr marL="285750" indent="-285750">
              <a:buFont typeface="Arial" panose="020B0604020202020204" pitchFamily="34" charset="0"/>
              <a:buChar char="•"/>
            </a:pPr>
            <a:endParaRPr lang="en-US" sz="1600" dirty="0">
              <a:solidFill>
                <a:prstClr val="white"/>
              </a:solidFill>
            </a:endParaRPr>
          </a:p>
          <a:p>
            <a:pPr marL="285750" indent="-285750">
              <a:buFont typeface="Arial" panose="020B0604020202020204" pitchFamily="34" charset="0"/>
              <a:buChar char="•"/>
            </a:pPr>
            <a:r>
              <a:rPr lang="en-US" sz="1600" dirty="0" smtClean="0">
                <a:solidFill>
                  <a:prstClr val="white"/>
                </a:solidFill>
              </a:rPr>
              <a:t>O</a:t>
            </a:r>
            <a:r>
              <a:rPr lang="en-US" sz="1600" baseline="-25000" dirty="0" smtClean="0">
                <a:solidFill>
                  <a:prstClr val="white"/>
                </a:solidFill>
              </a:rPr>
              <a:t>3</a:t>
            </a:r>
            <a:r>
              <a:rPr lang="en-US" sz="1600" dirty="0" smtClean="0">
                <a:solidFill>
                  <a:prstClr val="white"/>
                </a:solidFill>
              </a:rPr>
              <a:t> peak at 250 nm, O</a:t>
            </a:r>
            <a:r>
              <a:rPr lang="en-US" sz="1600" baseline="-25000" dirty="0" smtClean="0">
                <a:solidFill>
                  <a:prstClr val="white"/>
                </a:solidFill>
              </a:rPr>
              <a:t>2</a:t>
            </a:r>
            <a:r>
              <a:rPr lang="en-US" sz="1600" dirty="0" smtClean="0">
                <a:solidFill>
                  <a:prstClr val="white"/>
                </a:solidFill>
              </a:rPr>
              <a:t> peak at 160nm:  habitable planets around F and A stars.  (start discovery now)  </a:t>
            </a:r>
          </a:p>
          <a:p>
            <a:pPr marL="285750" indent="-285750">
              <a:buFont typeface="Arial" panose="020B0604020202020204" pitchFamily="34" charset="0"/>
              <a:buChar char="•"/>
            </a:pPr>
            <a:endParaRPr lang="en-US" sz="1600" dirty="0">
              <a:solidFill>
                <a:prstClr val="white"/>
              </a:solidFill>
            </a:endParaRPr>
          </a:p>
          <a:p>
            <a:pPr marL="285750" indent="-285750">
              <a:buFont typeface="Arial" panose="020B0604020202020204" pitchFamily="34" charset="0"/>
              <a:buChar char="•"/>
            </a:pPr>
            <a:r>
              <a:rPr lang="en-US" sz="1600" u="sng" dirty="0" smtClean="0">
                <a:solidFill>
                  <a:prstClr val="white"/>
                </a:solidFill>
              </a:rPr>
              <a:t>NEED</a:t>
            </a:r>
            <a:r>
              <a:rPr lang="en-US" sz="1600" dirty="0" smtClean="0">
                <a:solidFill>
                  <a:prstClr val="white"/>
                </a:solidFill>
              </a:rPr>
              <a:t>: 8+ m primary, facility-class UV spectrograph, large photon-counting UV detectors</a:t>
            </a:r>
            <a:endParaRPr lang="en-US" sz="1600" dirty="0">
              <a:solidFill>
                <a:prstClr val="white"/>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247" t="4217" r="14805"/>
          <a:stretch/>
        </p:blipFill>
        <p:spPr>
          <a:xfrm>
            <a:off x="3942530" y="1363080"/>
            <a:ext cx="5061433" cy="32918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246" y="4654920"/>
            <a:ext cx="2409524" cy="247619"/>
          </a:xfrm>
          <a:prstGeom prst="rect">
            <a:avLst/>
          </a:prstGeom>
        </p:spPr>
      </p:pic>
      <p:sp>
        <p:nvSpPr>
          <p:cNvPr id="7" name="Rectangle 6"/>
          <p:cNvSpPr/>
          <p:nvPr/>
        </p:nvSpPr>
        <p:spPr>
          <a:xfrm>
            <a:off x="8509688" y="4619611"/>
            <a:ext cx="642229" cy="282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2013</a:t>
            </a:r>
            <a:endParaRPr lang="en-US" sz="1400" dirty="0">
              <a:solidFill>
                <a:prstClr val="black"/>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4761075"/>
            <a:ext cx="1800665" cy="1170432"/>
          </a:xfrm>
          <a:prstGeom prst="rect">
            <a:avLst/>
          </a:prstGeom>
        </p:spPr>
      </p:pic>
      <p:cxnSp>
        <p:nvCxnSpPr>
          <p:cNvPr id="12" name="Straight Arrow Connector 11"/>
          <p:cNvCxnSpPr/>
          <p:nvPr/>
        </p:nvCxnSpPr>
        <p:spPr>
          <a:xfrm flipV="1">
            <a:off x="3733800" y="2514600"/>
            <a:ext cx="12192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733800" y="5638800"/>
            <a:ext cx="848835"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40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magfield.png"/>
          <p:cNvPicPr/>
          <p:nvPr/>
        </p:nvPicPr>
        <p:blipFill>
          <a:blip r:embed="rId3">
            <a:alphaModFix amt="90000"/>
            <a:extLst/>
          </a:blip>
          <a:srcRect t="14980" b="14980"/>
          <a:stretch>
            <a:fillRect/>
          </a:stretch>
        </p:blipFill>
        <p:spPr>
          <a:xfrm>
            <a:off x="519875" y="468912"/>
            <a:ext cx="8104321" cy="4434472"/>
          </a:xfrm>
          <a:prstGeom prst="rect">
            <a:avLst/>
          </a:prstGeom>
          <a:ln w="12700">
            <a:miter lim="400000"/>
          </a:ln>
        </p:spPr>
      </p:pic>
      <p:sp>
        <p:nvSpPr>
          <p:cNvPr id="95" name="Shape 95"/>
          <p:cNvSpPr/>
          <p:nvPr/>
        </p:nvSpPr>
        <p:spPr>
          <a:xfrm>
            <a:off x="8081367" y="6750844"/>
            <a:ext cx="1116211" cy="116086"/>
          </a:xfrm>
          <a:prstGeom prst="rect">
            <a:avLst/>
          </a:prstGeom>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96"/>
          <p:cNvSpPr/>
          <p:nvPr/>
        </p:nvSpPr>
        <p:spPr>
          <a:xfrm>
            <a:off x="892969" y="4982766"/>
            <a:ext cx="7358063" cy="11965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8400"/>
            </a:lvl1pPr>
          </a:lstStyle>
          <a:p>
            <a:pPr algn="ctr" defTabSz="410751">
              <a:defRPr sz="1800">
                <a:solidFill>
                  <a:srgbClr val="000000"/>
                </a:solidFill>
              </a:defRPr>
            </a:pPr>
            <a:r>
              <a:rPr sz="1266" kern="0">
                <a:solidFill>
                  <a:srgbClr val="FFFFFF"/>
                </a:solidFill>
                <a:sym typeface="Helvetica Light"/>
              </a:rPr>
              <a:t>Stellar wind</a:t>
            </a:r>
          </a:p>
        </p:txBody>
      </p:sp>
      <p:sp>
        <p:nvSpPr>
          <p:cNvPr id="97" name="Shape 97"/>
          <p:cNvSpPr/>
          <p:nvPr/>
        </p:nvSpPr>
        <p:spPr>
          <a:xfrm>
            <a:off x="519875" y="6060803"/>
            <a:ext cx="8104250"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ctr" defTabSz="410751">
              <a:defRPr sz="1800">
                <a:solidFill>
                  <a:srgbClr val="000000"/>
                </a:solidFill>
              </a:defRPr>
            </a:pPr>
            <a:r>
              <a:rPr sz="2250" u="sng" kern="0">
                <a:solidFill>
                  <a:srgbClr val="FFFFFF"/>
                </a:solidFill>
                <a:sym typeface="Helvetica Light"/>
              </a:rPr>
              <a:t>Vidotto et al. 2010:</a:t>
            </a:r>
            <a:r>
              <a:rPr sz="2250" kern="0">
                <a:solidFill>
                  <a:srgbClr val="FFFFFF"/>
                </a:solidFill>
                <a:sym typeface="Helvetica Light"/>
              </a:rPr>
              <a:t> Interaction between stellar wind and planetary magnetic field causes compression.</a:t>
            </a:r>
          </a:p>
        </p:txBody>
      </p:sp>
      <p:sp>
        <p:nvSpPr>
          <p:cNvPr id="6" name="Text Box 8"/>
          <p:cNvSpPr txBox="1">
            <a:spLocks noChangeArrowheads="1"/>
          </p:cNvSpPr>
          <p:nvPr/>
        </p:nvSpPr>
        <p:spPr bwMode="auto">
          <a:xfrm>
            <a:off x="3733800" y="40694"/>
            <a:ext cx="4097497"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latin typeface="Arial Rounded MT Bold" pitchFamily="34" charset="0"/>
              </a:rPr>
              <a:t>Slides from Joe Llama – Lowell </a:t>
            </a:r>
            <a:r>
              <a:rPr lang="en-US" dirty="0" err="1" smtClean="0">
                <a:latin typeface="Arial Rounded MT Bold" pitchFamily="34" charset="0"/>
              </a:rPr>
              <a:t>Obs</a:t>
            </a:r>
            <a:endParaRPr lang="en-US" dirty="0">
              <a:latin typeface="Arial Rounded MT Bold" pitchFamily="34" charset="0"/>
            </a:endParaRPr>
          </a:p>
        </p:txBody>
      </p:sp>
    </p:spTree>
    <p:extLst>
      <p:ext uri="{BB962C8B-B14F-4D97-AF65-F5344CB8AC3E}">
        <p14:creationId xmlns:p14="http://schemas.microsoft.com/office/powerpoint/2010/main" val="44672428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flipH="1">
            <a:off x="3292616" y="1490634"/>
            <a:ext cx="786227" cy="786226"/>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29" name="Shape 129"/>
          <p:cNvSpPr/>
          <p:nvPr/>
        </p:nvSpPr>
        <p:spPr>
          <a:xfrm flipH="1">
            <a:off x="3384351" y="2962772"/>
            <a:ext cx="1113701" cy="19823"/>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0" name="Shape 130"/>
          <p:cNvSpPr/>
          <p:nvPr/>
        </p:nvSpPr>
        <p:spPr>
          <a:xfrm flipH="1">
            <a:off x="1100156" y="3780864"/>
            <a:ext cx="789548" cy="78954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1" name="Shape 131"/>
          <p:cNvSpPr/>
          <p:nvPr/>
        </p:nvSpPr>
        <p:spPr>
          <a:xfrm rot="20400000">
            <a:off x="1790534" y="2227657"/>
            <a:ext cx="1443749" cy="1308471"/>
          </a:xfrm>
          <a:prstGeom prst="star5">
            <a:avLst>
              <a:gd name="adj" fmla="val 25000"/>
              <a:gd name="hf" fmla="val 105146"/>
              <a:gd name="vf" fmla="val 110557"/>
            </a:avLst>
          </a:pr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132"/>
          <p:cNvSpPr/>
          <p:nvPr/>
        </p:nvSpPr>
        <p:spPr>
          <a:xfrm flipV="1">
            <a:off x="2458873" y="943642"/>
            <a:ext cx="1" cy="1113877"/>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3" name="Shape 133"/>
          <p:cNvSpPr/>
          <p:nvPr/>
        </p:nvSpPr>
        <p:spPr>
          <a:xfrm>
            <a:off x="1041182" y="1467086"/>
            <a:ext cx="787347" cy="78734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4" name="Shape 134"/>
          <p:cNvSpPr/>
          <p:nvPr/>
        </p:nvSpPr>
        <p:spPr>
          <a:xfrm>
            <a:off x="3219572" y="3770178"/>
            <a:ext cx="786968" cy="78696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5" name="Shape 135"/>
          <p:cNvSpPr/>
          <p:nvPr/>
        </p:nvSpPr>
        <p:spPr>
          <a:xfrm flipV="1">
            <a:off x="2574959" y="3863650"/>
            <a:ext cx="1" cy="111387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6" name="Shape 136"/>
          <p:cNvSpPr/>
          <p:nvPr/>
        </p:nvSpPr>
        <p:spPr>
          <a:xfrm flipH="1" flipV="1">
            <a:off x="428537" y="2965049"/>
            <a:ext cx="1113877" cy="1"/>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nvGrpSpPr>
          <p:cNvPr id="145" name="Group 145"/>
          <p:cNvGrpSpPr/>
          <p:nvPr/>
        </p:nvGrpSpPr>
        <p:grpSpPr>
          <a:xfrm>
            <a:off x="-2576215" y="-1986855"/>
            <a:ext cx="10635259" cy="10635259"/>
            <a:chOff x="0" y="0"/>
            <a:chExt cx="15125700" cy="15125700"/>
          </a:xfrm>
        </p:grpSpPr>
        <p:sp>
          <p:nvSpPr>
            <p:cNvPr id="137" name="Shape 137"/>
            <p:cNvSpPr/>
            <p:nvPr/>
          </p:nvSpPr>
          <p:spPr>
            <a:xfrm>
              <a:off x="11817350" y="103441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144" name="Group 144"/>
            <p:cNvGrpSpPr/>
            <p:nvPr/>
          </p:nvGrpSpPr>
          <p:grpSpPr>
            <a:xfrm>
              <a:off x="0" y="0"/>
              <a:ext cx="15125701" cy="15125701"/>
              <a:chOff x="0" y="0"/>
              <a:chExt cx="15125700" cy="15125700"/>
            </a:xfrm>
          </p:grpSpPr>
          <p:grpSp>
            <p:nvGrpSpPr>
              <p:cNvPr id="140" name="Group 140"/>
              <p:cNvGrpSpPr/>
              <p:nvPr/>
            </p:nvGrpSpPr>
            <p:grpSpPr>
              <a:xfrm>
                <a:off x="0" y="0"/>
                <a:ext cx="15125701" cy="15125701"/>
                <a:chOff x="0" y="0"/>
                <a:chExt cx="15125700" cy="15125700"/>
              </a:xfrm>
            </p:grpSpPr>
            <p:sp>
              <p:nvSpPr>
                <p:cNvPr id="138" name="Shape 138"/>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9" name="Shape 139"/>
                <p:cNvSpPr/>
                <p:nvPr/>
              </p:nvSpPr>
              <p:spPr>
                <a:xfrm>
                  <a:off x="11969750" y="13144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43" name="Group 143"/>
              <p:cNvGrpSpPr/>
              <p:nvPr/>
            </p:nvGrpSpPr>
            <p:grpSpPr>
              <a:xfrm>
                <a:off x="0" y="0"/>
                <a:ext cx="15125701" cy="15125701"/>
                <a:chOff x="0" y="0"/>
                <a:chExt cx="15125700" cy="15125700"/>
              </a:xfrm>
            </p:grpSpPr>
            <p:sp>
              <p:nvSpPr>
                <p:cNvPr id="141" name="Shape 141"/>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2" name="Shape 142"/>
                <p:cNvSpPr/>
                <p:nvPr/>
              </p:nvSpPr>
              <p:spPr>
                <a:xfrm>
                  <a:off x="11817350" y="106616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sp>
        <p:nvSpPr>
          <p:cNvPr id="146" name="Shape 146"/>
          <p:cNvSpPr>
            <a:spLocks noGrp="1"/>
          </p:cNvSpPr>
          <p:nvPr>
            <p:ph type="title"/>
          </p:nvPr>
        </p:nvSpPr>
        <p:spPr>
          <a:xfrm>
            <a:off x="0" y="-107157"/>
            <a:ext cx="9108281" cy="928688"/>
          </a:xfrm>
          <a:prstGeom prst="rect">
            <a:avLst/>
          </a:prstGeom>
          <a:solidFill/>
        </p:spPr>
        <p:txBody>
          <a:bodyPr/>
          <a:lstStyle>
            <a:lvl1pPr defTabSz="554990">
              <a:defRPr sz="7979"/>
            </a:lvl1pPr>
          </a:lstStyle>
          <a:p>
            <a:pPr lvl="0">
              <a:defRPr sz="1800">
                <a:solidFill>
                  <a:srgbClr val="000000"/>
                </a:solidFill>
              </a:defRPr>
            </a:pPr>
            <a:r>
              <a:rPr sz="5610"/>
              <a:t>Shock model</a:t>
            </a:r>
          </a:p>
        </p:txBody>
      </p:sp>
      <p:sp>
        <p:nvSpPr>
          <p:cNvPr id="147" name="Shape 147"/>
          <p:cNvSpPr/>
          <p:nvPr/>
        </p:nvSpPr>
        <p:spPr>
          <a:xfrm>
            <a:off x="7840265" y="2884289"/>
            <a:ext cx="482204" cy="4822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48" name="droppedImage.pdf"/>
          <p:cNvPicPr/>
          <p:nvPr/>
        </p:nvPicPr>
        <p:blipFill>
          <a:blip r:embed="rId2">
            <a:extLst/>
          </a:blip>
          <a:stretch>
            <a:fillRect/>
          </a:stretch>
        </p:blipFill>
        <p:spPr>
          <a:xfrm rot="18900000">
            <a:off x="7522615" y="2663827"/>
            <a:ext cx="512033" cy="312540"/>
          </a:xfrm>
          <a:prstGeom prst="rect">
            <a:avLst/>
          </a:prstGeom>
          <a:ln w="12700">
            <a:miter lim="400000"/>
          </a:ln>
        </p:spPr>
      </p:pic>
      <p:pic>
        <p:nvPicPr>
          <p:cNvPr id="149" name="droppedImage.pdf"/>
          <p:cNvPicPr/>
          <p:nvPr/>
        </p:nvPicPr>
        <p:blipFill>
          <a:blip r:embed="rId3">
            <a:extLst/>
          </a:blip>
          <a:stretch>
            <a:fillRect/>
          </a:stretch>
        </p:blipFill>
        <p:spPr>
          <a:xfrm rot="18900000">
            <a:off x="7366992" y="2381791"/>
            <a:ext cx="321469" cy="350693"/>
          </a:xfrm>
          <a:prstGeom prst="rect">
            <a:avLst/>
          </a:prstGeom>
          <a:ln w="12700">
            <a:miter lim="400000"/>
          </a:ln>
        </p:spPr>
      </p:pic>
      <p:pic>
        <p:nvPicPr>
          <p:cNvPr id="150" name="droppedImage.pdf"/>
          <p:cNvPicPr/>
          <p:nvPr/>
        </p:nvPicPr>
        <p:blipFill>
          <a:blip r:embed="rId4">
            <a:extLst/>
          </a:blip>
          <a:stretch>
            <a:fillRect/>
          </a:stretch>
        </p:blipFill>
        <p:spPr>
          <a:xfrm>
            <a:off x="3571875" y="3527227"/>
            <a:ext cx="2280505" cy="714375"/>
          </a:xfrm>
          <a:prstGeom prst="rect">
            <a:avLst/>
          </a:prstGeom>
          <a:ln w="12700">
            <a:miter lim="400000"/>
          </a:ln>
        </p:spPr>
      </p:pic>
      <p:pic>
        <p:nvPicPr>
          <p:cNvPr id="151" name="droppedImage.pdf"/>
          <p:cNvPicPr/>
          <p:nvPr/>
        </p:nvPicPr>
        <p:blipFill>
          <a:blip r:embed="rId5">
            <a:extLst/>
          </a:blip>
          <a:stretch>
            <a:fillRect/>
          </a:stretch>
        </p:blipFill>
        <p:spPr>
          <a:xfrm>
            <a:off x="1928813" y="5643383"/>
            <a:ext cx="5572125" cy="1053883"/>
          </a:xfrm>
          <a:prstGeom prst="rect">
            <a:avLst/>
          </a:prstGeom>
          <a:ln w="12700">
            <a:miter lim="400000"/>
          </a:ln>
        </p:spPr>
      </p:pic>
      <p:pic>
        <p:nvPicPr>
          <p:cNvPr id="152" name="droppedImage.pdf"/>
          <p:cNvPicPr/>
          <p:nvPr/>
        </p:nvPicPr>
        <p:blipFill>
          <a:blip r:embed="rId6">
            <a:extLst/>
          </a:blip>
          <a:stretch>
            <a:fillRect/>
          </a:stretch>
        </p:blipFill>
        <p:spPr>
          <a:xfrm rot="16497565">
            <a:off x="6297029" y="2226695"/>
            <a:ext cx="2091507" cy="1732360"/>
          </a:xfrm>
          <a:prstGeom prst="rect">
            <a:avLst/>
          </a:prstGeom>
          <a:ln w="12700">
            <a:miter lim="400000"/>
          </a:ln>
        </p:spPr>
      </p:pic>
      <p:sp>
        <p:nvSpPr>
          <p:cNvPr id="153" name="Shape 153"/>
          <p:cNvSpPr/>
          <p:nvPr/>
        </p:nvSpPr>
        <p:spPr>
          <a:xfrm>
            <a:off x="6478343" y="3045734"/>
            <a:ext cx="1602165" cy="71693"/>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154" name="droppedImage.pdf"/>
          <p:cNvPicPr/>
          <p:nvPr/>
        </p:nvPicPr>
        <p:blipFill>
          <a:blip r:embed="rId7">
            <a:extLst/>
          </a:blip>
          <a:stretch>
            <a:fillRect/>
          </a:stretch>
        </p:blipFill>
        <p:spPr>
          <a:xfrm>
            <a:off x="8233172" y="2250281"/>
            <a:ext cx="901898" cy="294680"/>
          </a:xfrm>
          <a:prstGeom prst="rect">
            <a:avLst/>
          </a:prstGeom>
          <a:ln w="12700">
            <a:miter lim="400000"/>
          </a:ln>
        </p:spPr>
      </p:pic>
      <p:pic>
        <p:nvPicPr>
          <p:cNvPr id="155" name="droppedImage.pdf"/>
          <p:cNvPicPr/>
          <p:nvPr/>
        </p:nvPicPr>
        <p:blipFill>
          <a:blip r:embed="rId8">
            <a:extLst/>
          </a:blip>
          <a:stretch>
            <a:fillRect/>
          </a:stretch>
        </p:blipFill>
        <p:spPr>
          <a:xfrm flipH="1">
            <a:off x="8736423" y="2723555"/>
            <a:ext cx="487944" cy="803672"/>
          </a:xfrm>
          <a:prstGeom prst="rect">
            <a:avLst/>
          </a:prstGeom>
          <a:ln w="12700">
            <a:miter lim="400000"/>
          </a:ln>
        </p:spPr>
      </p:pic>
      <p:sp>
        <p:nvSpPr>
          <p:cNvPr id="156" name="Shape 156"/>
          <p:cNvSpPr/>
          <p:nvPr/>
        </p:nvSpPr>
        <p:spPr>
          <a:xfrm flipH="1">
            <a:off x="8076081" y="2310555"/>
            <a:ext cx="1" cy="934831"/>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2783755399"/>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flipH="1">
            <a:off x="3292616" y="1490634"/>
            <a:ext cx="786227" cy="786226"/>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59" name="Shape 159"/>
          <p:cNvSpPr/>
          <p:nvPr/>
        </p:nvSpPr>
        <p:spPr>
          <a:xfrm flipH="1">
            <a:off x="3384351" y="2962772"/>
            <a:ext cx="1113701" cy="19823"/>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0" name="Shape 160"/>
          <p:cNvSpPr/>
          <p:nvPr/>
        </p:nvSpPr>
        <p:spPr>
          <a:xfrm flipH="1">
            <a:off x="1100156" y="3780864"/>
            <a:ext cx="789548" cy="78954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1" name="Shape 161"/>
          <p:cNvSpPr/>
          <p:nvPr/>
        </p:nvSpPr>
        <p:spPr>
          <a:xfrm rot="20400000">
            <a:off x="1790534" y="2227657"/>
            <a:ext cx="1443749" cy="1308471"/>
          </a:xfrm>
          <a:prstGeom prst="star5">
            <a:avLst>
              <a:gd name="adj" fmla="val 25000"/>
              <a:gd name="hf" fmla="val 105146"/>
              <a:gd name="vf" fmla="val 110557"/>
            </a:avLst>
          </a:pr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2" name="Shape 162"/>
          <p:cNvSpPr/>
          <p:nvPr/>
        </p:nvSpPr>
        <p:spPr>
          <a:xfrm flipV="1">
            <a:off x="2458873" y="943642"/>
            <a:ext cx="1" cy="1113877"/>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3" name="Shape 163"/>
          <p:cNvSpPr/>
          <p:nvPr/>
        </p:nvSpPr>
        <p:spPr>
          <a:xfrm>
            <a:off x="1041182" y="1467086"/>
            <a:ext cx="787347" cy="78734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4" name="Shape 164"/>
          <p:cNvSpPr/>
          <p:nvPr/>
        </p:nvSpPr>
        <p:spPr>
          <a:xfrm>
            <a:off x="3219572" y="3770178"/>
            <a:ext cx="786968" cy="78696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5" name="Shape 165"/>
          <p:cNvSpPr/>
          <p:nvPr/>
        </p:nvSpPr>
        <p:spPr>
          <a:xfrm flipV="1">
            <a:off x="2574959" y="3863650"/>
            <a:ext cx="1" cy="111387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66" name="Shape 166"/>
          <p:cNvSpPr/>
          <p:nvPr/>
        </p:nvSpPr>
        <p:spPr>
          <a:xfrm flipH="1" flipV="1">
            <a:off x="428537" y="2965049"/>
            <a:ext cx="1113877" cy="1"/>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nvGrpSpPr>
          <p:cNvPr id="175" name="Group 175"/>
          <p:cNvGrpSpPr/>
          <p:nvPr/>
        </p:nvGrpSpPr>
        <p:grpSpPr>
          <a:xfrm>
            <a:off x="-4362152" y="-1986855"/>
            <a:ext cx="10635259" cy="10635259"/>
            <a:chOff x="0" y="0"/>
            <a:chExt cx="15125700" cy="15125700"/>
          </a:xfrm>
        </p:grpSpPr>
        <p:sp>
          <p:nvSpPr>
            <p:cNvPr id="167" name="Shape 167"/>
            <p:cNvSpPr/>
            <p:nvPr/>
          </p:nvSpPr>
          <p:spPr>
            <a:xfrm>
              <a:off x="11817350" y="103441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174" name="Group 174"/>
            <p:cNvGrpSpPr/>
            <p:nvPr/>
          </p:nvGrpSpPr>
          <p:grpSpPr>
            <a:xfrm>
              <a:off x="0" y="0"/>
              <a:ext cx="15125701" cy="15125701"/>
              <a:chOff x="0" y="0"/>
              <a:chExt cx="15125700" cy="15125700"/>
            </a:xfrm>
          </p:grpSpPr>
          <p:grpSp>
            <p:nvGrpSpPr>
              <p:cNvPr id="170" name="Group 170"/>
              <p:cNvGrpSpPr/>
              <p:nvPr/>
            </p:nvGrpSpPr>
            <p:grpSpPr>
              <a:xfrm>
                <a:off x="0" y="0"/>
                <a:ext cx="15125701" cy="15125701"/>
                <a:chOff x="0" y="0"/>
                <a:chExt cx="15125700" cy="15125700"/>
              </a:xfrm>
            </p:grpSpPr>
            <p:sp>
              <p:nvSpPr>
                <p:cNvPr id="168" name="Shape 168"/>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9" name="Shape 169"/>
                <p:cNvSpPr/>
                <p:nvPr/>
              </p:nvSpPr>
              <p:spPr>
                <a:xfrm>
                  <a:off x="11969750" y="13144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73" name="Group 173"/>
              <p:cNvGrpSpPr/>
              <p:nvPr/>
            </p:nvGrpSpPr>
            <p:grpSpPr>
              <a:xfrm>
                <a:off x="0" y="0"/>
                <a:ext cx="15125701" cy="15125701"/>
                <a:chOff x="0" y="0"/>
                <a:chExt cx="15125700" cy="15125700"/>
              </a:xfrm>
            </p:grpSpPr>
            <p:sp>
              <p:nvSpPr>
                <p:cNvPr id="171" name="Shape 171"/>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172"/>
                <p:cNvSpPr/>
                <p:nvPr/>
              </p:nvSpPr>
              <p:spPr>
                <a:xfrm>
                  <a:off x="11817350" y="106616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sp>
        <p:nvSpPr>
          <p:cNvPr id="176" name="Shape 176"/>
          <p:cNvSpPr>
            <a:spLocks noGrp="1"/>
          </p:cNvSpPr>
          <p:nvPr>
            <p:ph type="title"/>
          </p:nvPr>
        </p:nvSpPr>
        <p:spPr>
          <a:xfrm>
            <a:off x="0" y="-107157"/>
            <a:ext cx="9108281" cy="928688"/>
          </a:xfrm>
          <a:prstGeom prst="rect">
            <a:avLst/>
          </a:prstGeom>
          <a:solidFill/>
        </p:spPr>
        <p:txBody>
          <a:bodyPr/>
          <a:lstStyle>
            <a:lvl1pPr defTabSz="554990">
              <a:defRPr sz="7979"/>
            </a:lvl1pPr>
          </a:lstStyle>
          <a:p>
            <a:pPr lvl="0">
              <a:defRPr sz="1800">
                <a:solidFill>
                  <a:srgbClr val="000000"/>
                </a:solidFill>
              </a:defRPr>
            </a:pPr>
            <a:r>
              <a:rPr sz="5610"/>
              <a:t>Shock model</a:t>
            </a:r>
          </a:p>
        </p:txBody>
      </p:sp>
      <p:sp>
        <p:nvSpPr>
          <p:cNvPr id="177" name="Shape 177"/>
          <p:cNvSpPr/>
          <p:nvPr/>
        </p:nvSpPr>
        <p:spPr>
          <a:xfrm>
            <a:off x="6054328" y="2884289"/>
            <a:ext cx="482204" cy="4822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78" name="droppedImage.pdf"/>
          <p:cNvPicPr/>
          <p:nvPr/>
        </p:nvPicPr>
        <p:blipFill>
          <a:blip r:embed="rId2">
            <a:extLst/>
          </a:blip>
          <a:stretch>
            <a:fillRect/>
          </a:stretch>
        </p:blipFill>
        <p:spPr>
          <a:xfrm rot="18900000">
            <a:off x="4689686" y="1708771"/>
            <a:ext cx="2091508" cy="1732360"/>
          </a:xfrm>
          <a:prstGeom prst="rect">
            <a:avLst/>
          </a:prstGeom>
          <a:ln w="12700">
            <a:miter lim="400000"/>
          </a:ln>
        </p:spPr>
      </p:pic>
      <p:sp>
        <p:nvSpPr>
          <p:cNvPr id="179" name="Shape 179"/>
          <p:cNvSpPr/>
          <p:nvPr/>
        </p:nvSpPr>
        <p:spPr>
          <a:xfrm>
            <a:off x="6290144" y="1154193"/>
            <a:ext cx="3" cy="2001895"/>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180" name="droppedImage.pdf"/>
          <p:cNvPicPr/>
          <p:nvPr/>
        </p:nvPicPr>
        <p:blipFill>
          <a:blip r:embed="rId3">
            <a:extLst/>
          </a:blip>
          <a:stretch>
            <a:fillRect/>
          </a:stretch>
        </p:blipFill>
        <p:spPr>
          <a:xfrm>
            <a:off x="6447234" y="1178719"/>
            <a:ext cx="1669852" cy="545595"/>
          </a:xfrm>
          <a:prstGeom prst="rect">
            <a:avLst/>
          </a:prstGeom>
          <a:ln w="12700">
            <a:miter lim="400000"/>
          </a:ln>
        </p:spPr>
      </p:pic>
      <p:sp>
        <p:nvSpPr>
          <p:cNvPr id="181" name="Shape 181"/>
          <p:cNvSpPr/>
          <p:nvPr/>
        </p:nvSpPr>
        <p:spPr>
          <a:xfrm>
            <a:off x="5185431" y="2014499"/>
            <a:ext cx="1134036" cy="1134036"/>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182" name="droppedImage.pdf"/>
          <p:cNvPicPr/>
          <p:nvPr/>
        </p:nvPicPr>
        <p:blipFill>
          <a:blip r:embed="rId4">
            <a:extLst/>
          </a:blip>
          <a:stretch>
            <a:fillRect/>
          </a:stretch>
        </p:blipFill>
        <p:spPr>
          <a:xfrm rot="20343979">
            <a:off x="6015612" y="2704707"/>
            <a:ext cx="267891" cy="163519"/>
          </a:xfrm>
          <a:prstGeom prst="rect">
            <a:avLst/>
          </a:prstGeom>
          <a:ln w="12700">
            <a:miter lim="400000"/>
          </a:ln>
        </p:spPr>
      </p:pic>
      <p:pic>
        <p:nvPicPr>
          <p:cNvPr id="183" name="droppedImage.pdf"/>
          <p:cNvPicPr/>
          <p:nvPr/>
        </p:nvPicPr>
        <p:blipFill>
          <a:blip r:embed="rId5">
            <a:extLst/>
          </a:blip>
          <a:stretch>
            <a:fillRect/>
          </a:stretch>
        </p:blipFill>
        <p:spPr>
          <a:xfrm>
            <a:off x="5840016" y="2229986"/>
            <a:ext cx="321469" cy="350693"/>
          </a:xfrm>
          <a:prstGeom prst="rect">
            <a:avLst/>
          </a:prstGeom>
          <a:ln w="12700">
            <a:miter lim="400000"/>
          </a:ln>
        </p:spPr>
      </p:pic>
      <p:pic>
        <p:nvPicPr>
          <p:cNvPr id="184" name="droppedImage.pdf"/>
          <p:cNvPicPr/>
          <p:nvPr/>
        </p:nvPicPr>
        <p:blipFill>
          <a:blip r:embed="rId6">
            <a:extLst/>
          </a:blip>
          <a:stretch>
            <a:fillRect/>
          </a:stretch>
        </p:blipFill>
        <p:spPr>
          <a:xfrm>
            <a:off x="3571875" y="3527227"/>
            <a:ext cx="912202" cy="285750"/>
          </a:xfrm>
          <a:prstGeom prst="rect">
            <a:avLst/>
          </a:prstGeom>
          <a:ln w="12700">
            <a:miter lim="400000"/>
          </a:ln>
        </p:spPr>
      </p:pic>
      <p:pic>
        <p:nvPicPr>
          <p:cNvPr id="185" name="droppedImage.pdf"/>
          <p:cNvPicPr/>
          <p:nvPr/>
        </p:nvPicPr>
        <p:blipFill>
          <a:blip r:embed="rId7">
            <a:extLst/>
          </a:blip>
          <a:stretch>
            <a:fillRect/>
          </a:stretch>
        </p:blipFill>
        <p:spPr>
          <a:xfrm>
            <a:off x="1928813" y="5643383"/>
            <a:ext cx="5572125" cy="1053883"/>
          </a:xfrm>
          <a:prstGeom prst="rect">
            <a:avLst/>
          </a:prstGeom>
          <a:ln w="12700">
            <a:miter lim="400000"/>
          </a:ln>
        </p:spPr>
      </p:pic>
      <p:pic>
        <p:nvPicPr>
          <p:cNvPr id="186" name="droppedImage.pdf"/>
          <p:cNvPicPr/>
          <p:nvPr/>
        </p:nvPicPr>
        <p:blipFill>
          <a:blip r:embed="rId8">
            <a:extLst/>
          </a:blip>
          <a:stretch>
            <a:fillRect/>
          </a:stretch>
        </p:blipFill>
        <p:spPr>
          <a:xfrm flipH="1">
            <a:off x="8736423" y="2723555"/>
            <a:ext cx="487944" cy="803672"/>
          </a:xfrm>
          <a:prstGeom prst="rect">
            <a:avLst/>
          </a:prstGeom>
          <a:ln w="12700">
            <a:miter lim="400000"/>
          </a:ln>
        </p:spPr>
      </p:pic>
    </p:spTree>
    <p:extLst>
      <p:ext uri="{BB962C8B-B14F-4D97-AF65-F5344CB8AC3E}">
        <p14:creationId xmlns:p14="http://schemas.microsoft.com/office/powerpoint/2010/main" val="207851336"/>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nvSpPr>
        <p:spPr>
          <a:xfrm flipH="1">
            <a:off x="3292616" y="1490634"/>
            <a:ext cx="786227" cy="786226"/>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89" name="Shape 189"/>
          <p:cNvSpPr/>
          <p:nvPr/>
        </p:nvSpPr>
        <p:spPr>
          <a:xfrm flipH="1">
            <a:off x="3384351" y="2962772"/>
            <a:ext cx="1113701" cy="19823"/>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0" name="Shape 190"/>
          <p:cNvSpPr/>
          <p:nvPr/>
        </p:nvSpPr>
        <p:spPr>
          <a:xfrm flipH="1">
            <a:off x="1100156" y="3780864"/>
            <a:ext cx="789548" cy="78954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1" name="Shape 191"/>
          <p:cNvSpPr/>
          <p:nvPr/>
        </p:nvSpPr>
        <p:spPr>
          <a:xfrm rot="20400000">
            <a:off x="1790534" y="2227657"/>
            <a:ext cx="1443749" cy="1308471"/>
          </a:xfrm>
          <a:prstGeom prst="star5">
            <a:avLst>
              <a:gd name="adj" fmla="val 25000"/>
              <a:gd name="hf" fmla="val 105146"/>
              <a:gd name="vf" fmla="val 110557"/>
            </a:avLst>
          </a:pr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92" name="Shape 192"/>
          <p:cNvSpPr/>
          <p:nvPr/>
        </p:nvSpPr>
        <p:spPr>
          <a:xfrm flipV="1">
            <a:off x="2458873" y="943642"/>
            <a:ext cx="1" cy="1113877"/>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3" name="Shape 193"/>
          <p:cNvSpPr/>
          <p:nvPr/>
        </p:nvSpPr>
        <p:spPr>
          <a:xfrm>
            <a:off x="1041182" y="1467086"/>
            <a:ext cx="787347" cy="78734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4" name="Shape 194"/>
          <p:cNvSpPr/>
          <p:nvPr/>
        </p:nvSpPr>
        <p:spPr>
          <a:xfrm>
            <a:off x="3219572" y="3770178"/>
            <a:ext cx="786968" cy="786968"/>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5" name="Shape 195"/>
          <p:cNvSpPr/>
          <p:nvPr/>
        </p:nvSpPr>
        <p:spPr>
          <a:xfrm flipV="1">
            <a:off x="2574959" y="3863650"/>
            <a:ext cx="1" cy="1113877"/>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96" name="Shape 196"/>
          <p:cNvSpPr/>
          <p:nvPr/>
        </p:nvSpPr>
        <p:spPr>
          <a:xfrm flipH="1" flipV="1">
            <a:off x="428537" y="2965049"/>
            <a:ext cx="1113877" cy="1"/>
          </a:xfrm>
          <a:prstGeom prst="line">
            <a:avLst/>
          </a:prstGeom>
          <a:ln w="63500">
            <a:solidFill>
              <a:srgbClr val="FFFFFF"/>
            </a:solidFill>
            <a:miter lim="400000"/>
            <a:tailEnd type="triangle"/>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nvGrpSpPr>
          <p:cNvPr id="205" name="Group 205"/>
          <p:cNvGrpSpPr/>
          <p:nvPr/>
        </p:nvGrpSpPr>
        <p:grpSpPr>
          <a:xfrm>
            <a:off x="-4362152" y="-1986855"/>
            <a:ext cx="10635259" cy="10635259"/>
            <a:chOff x="0" y="0"/>
            <a:chExt cx="15125700" cy="15125700"/>
          </a:xfrm>
        </p:grpSpPr>
        <p:sp>
          <p:nvSpPr>
            <p:cNvPr id="197" name="Shape 197"/>
            <p:cNvSpPr/>
            <p:nvPr/>
          </p:nvSpPr>
          <p:spPr>
            <a:xfrm>
              <a:off x="11817350" y="103441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04" name="Group 204"/>
            <p:cNvGrpSpPr/>
            <p:nvPr/>
          </p:nvGrpSpPr>
          <p:grpSpPr>
            <a:xfrm>
              <a:off x="0" y="0"/>
              <a:ext cx="15125701" cy="15125701"/>
              <a:chOff x="0" y="0"/>
              <a:chExt cx="15125700" cy="15125700"/>
            </a:xfrm>
          </p:grpSpPr>
          <p:grpSp>
            <p:nvGrpSpPr>
              <p:cNvPr id="200" name="Group 200"/>
              <p:cNvGrpSpPr/>
              <p:nvPr/>
            </p:nvGrpSpPr>
            <p:grpSpPr>
              <a:xfrm>
                <a:off x="0" y="0"/>
                <a:ext cx="15125701" cy="15125701"/>
                <a:chOff x="0" y="0"/>
                <a:chExt cx="15125700" cy="15125700"/>
              </a:xfrm>
            </p:grpSpPr>
            <p:sp>
              <p:nvSpPr>
                <p:cNvPr id="198" name="Shape 198"/>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99" name="Shape 199"/>
                <p:cNvSpPr/>
                <p:nvPr/>
              </p:nvSpPr>
              <p:spPr>
                <a:xfrm>
                  <a:off x="11969750" y="13144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03" name="Group 203"/>
              <p:cNvGrpSpPr/>
              <p:nvPr/>
            </p:nvGrpSpPr>
            <p:grpSpPr>
              <a:xfrm>
                <a:off x="0" y="0"/>
                <a:ext cx="15125701" cy="15125701"/>
                <a:chOff x="0" y="0"/>
                <a:chExt cx="15125700" cy="15125700"/>
              </a:xfrm>
            </p:grpSpPr>
            <p:sp>
              <p:nvSpPr>
                <p:cNvPr id="201" name="Shape 201"/>
                <p:cNvSpPr/>
                <p:nvPr/>
              </p:nvSpPr>
              <p:spPr>
                <a:xfrm>
                  <a:off x="-1" y="-1"/>
                  <a:ext cx="15125702" cy="15125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FFFFFF"/>
                  </a:solidFill>
                  <a:custDash>
                    <a:ds d="200000" sp="200000"/>
                  </a:custDash>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2" name="Shape 202"/>
                <p:cNvSpPr/>
                <p:nvPr/>
              </p:nvSpPr>
              <p:spPr>
                <a:xfrm>
                  <a:off x="11817350" y="10661650"/>
                  <a:ext cx="3048000" cy="3111500"/>
                </a:xfrm>
                <a:prstGeom prst="rect">
                  <a:avLst/>
                </a:prstGeom>
                <a:solidFill>
                  <a:srgbClr val="000000"/>
                </a:solidFill>
                <a:ln w="12700" cap="flat">
                  <a:noFill/>
                  <a:miter lim="400000"/>
                </a:ln>
                <a:effectLst/>
              </p:spPr>
              <p:txBody>
                <a:bodyPr wrap="square" lIns="0" tIns="0" rIns="0" bIns="0" numCol="1" anchor="ctr">
                  <a:noAutofit/>
                </a:bodyP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sp>
        <p:nvSpPr>
          <p:cNvPr id="206" name="Shape 206"/>
          <p:cNvSpPr>
            <a:spLocks noGrp="1"/>
          </p:cNvSpPr>
          <p:nvPr>
            <p:ph type="title"/>
          </p:nvPr>
        </p:nvSpPr>
        <p:spPr>
          <a:xfrm>
            <a:off x="0" y="-107157"/>
            <a:ext cx="9108281" cy="928688"/>
          </a:xfrm>
          <a:prstGeom prst="rect">
            <a:avLst/>
          </a:prstGeom>
          <a:solidFill/>
        </p:spPr>
        <p:txBody>
          <a:bodyPr/>
          <a:lstStyle>
            <a:lvl1pPr defTabSz="554990">
              <a:defRPr sz="7979"/>
            </a:lvl1pPr>
          </a:lstStyle>
          <a:p>
            <a:pPr lvl="0">
              <a:defRPr sz="1800">
                <a:solidFill>
                  <a:srgbClr val="000000"/>
                </a:solidFill>
              </a:defRPr>
            </a:pPr>
            <a:r>
              <a:rPr sz="5610"/>
              <a:t>Shock model</a:t>
            </a:r>
          </a:p>
        </p:txBody>
      </p:sp>
      <p:sp>
        <p:nvSpPr>
          <p:cNvPr id="207" name="Shape 207"/>
          <p:cNvSpPr/>
          <p:nvPr/>
        </p:nvSpPr>
        <p:spPr>
          <a:xfrm>
            <a:off x="6054328" y="2884289"/>
            <a:ext cx="482204" cy="4822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nchor="ctr"/>
          <a:lstStyle/>
          <a:p>
            <a:pPr algn="ctr" defTabSz="410751">
              <a:defRPr sz="3000">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208" name="droppedImage.pdf"/>
          <p:cNvPicPr/>
          <p:nvPr/>
        </p:nvPicPr>
        <p:blipFill>
          <a:blip r:embed="rId2">
            <a:extLst/>
          </a:blip>
          <a:stretch>
            <a:fillRect/>
          </a:stretch>
        </p:blipFill>
        <p:spPr>
          <a:xfrm rot="18900000">
            <a:off x="4689686" y="1708771"/>
            <a:ext cx="2091508" cy="1732360"/>
          </a:xfrm>
          <a:prstGeom prst="rect">
            <a:avLst/>
          </a:prstGeom>
          <a:ln w="12700">
            <a:miter lim="400000"/>
          </a:ln>
        </p:spPr>
      </p:pic>
      <p:sp>
        <p:nvSpPr>
          <p:cNvPr id="209" name="Shape 209"/>
          <p:cNvSpPr/>
          <p:nvPr/>
        </p:nvSpPr>
        <p:spPr>
          <a:xfrm>
            <a:off x="5185431" y="2014499"/>
            <a:ext cx="1134036" cy="1134036"/>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210" name="droppedImage.pdf"/>
          <p:cNvPicPr/>
          <p:nvPr/>
        </p:nvPicPr>
        <p:blipFill>
          <a:blip r:embed="rId3">
            <a:extLst/>
          </a:blip>
          <a:stretch>
            <a:fillRect/>
          </a:stretch>
        </p:blipFill>
        <p:spPr>
          <a:xfrm rot="2700000">
            <a:off x="5334826" y="2622790"/>
            <a:ext cx="560510" cy="285751"/>
          </a:xfrm>
          <a:prstGeom prst="rect">
            <a:avLst/>
          </a:prstGeom>
          <a:ln w="12700">
            <a:miter lim="400000"/>
          </a:ln>
        </p:spPr>
      </p:pic>
      <p:sp>
        <p:nvSpPr>
          <p:cNvPr id="211" name="Shape 211"/>
          <p:cNvSpPr/>
          <p:nvPr/>
        </p:nvSpPr>
        <p:spPr>
          <a:xfrm>
            <a:off x="6290144" y="1154193"/>
            <a:ext cx="3" cy="2001895"/>
          </a:xfrm>
          <a:prstGeom prst="line">
            <a:avLst/>
          </a:prstGeom>
          <a:ln w="63500">
            <a:solidFill>
              <a:srgbClr val="FFFFFF"/>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212" name="droppedImage.pdf"/>
          <p:cNvPicPr/>
          <p:nvPr/>
        </p:nvPicPr>
        <p:blipFill>
          <a:blip r:embed="rId4">
            <a:extLst/>
          </a:blip>
          <a:stretch>
            <a:fillRect/>
          </a:stretch>
        </p:blipFill>
        <p:spPr>
          <a:xfrm>
            <a:off x="6447234" y="1178719"/>
            <a:ext cx="1669852" cy="545595"/>
          </a:xfrm>
          <a:prstGeom prst="rect">
            <a:avLst/>
          </a:prstGeom>
          <a:ln w="12700">
            <a:miter lim="400000"/>
          </a:ln>
        </p:spPr>
      </p:pic>
      <p:pic>
        <p:nvPicPr>
          <p:cNvPr id="213" name="droppedImage.pdf"/>
          <p:cNvPicPr/>
          <p:nvPr/>
        </p:nvPicPr>
        <p:blipFill>
          <a:blip r:embed="rId5">
            <a:extLst/>
          </a:blip>
          <a:stretch>
            <a:fillRect/>
          </a:stretch>
        </p:blipFill>
        <p:spPr>
          <a:xfrm>
            <a:off x="3571875" y="3527227"/>
            <a:ext cx="912202" cy="285750"/>
          </a:xfrm>
          <a:prstGeom prst="rect">
            <a:avLst/>
          </a:prstGeom>
          <a:ln w="12700">
            <a:miter lim="400000"/>
          </a:ln>
        </p:spPr>
      </p:pic>
      <p:pic>
        <p:nvPicPr>
          <p:cNvPr id="214" name="droppedImage.pdf"/>
          <p:cNvPicPr/>
          <p:nvPr/>
        </p:nvPicPr>
        <p:blipFill>
          <a:blip r:embed="rId6">
            <a:extLst/>
          </a:blip>
          <a:stretch>
            <a:fillRect/>
          </a:stretch>
        </p:blipFill>
        <p:spPr>
          <a:xfrm flipH="1">
            <a:off x="8736423" y="2723555"/>
            <a:ext cx="487944" cy="803672"/>
          </a:xfrm>
          <a:prstGeom prst="rect">
            <a:avLst/>
          </a:prstGeom>
          <a:ln w="12700">
            <a:miter lim="400000"/>
          </a:ln>
        </p:spPr>
      </p:pic>
      <p:pic>
        <p:nvPicPr>
          <p:cNvPr id="215" name="pasted-image.png"/>
          <p:cNvPicPr/>
          <p:nvPr/>
        </p:nvPicPr>
        <p:blipFill>
          <a:blip r:embed="rId7">
            <a:extLst/>
          </a:blip>
          <a:stretch>
            <a:fillRect/>
          </a:stretch>
        </p:blipFill>
        <p:spPr>
          <a:xfrm>
            <a:off x="2310510" y="5783414"/>
            <a:ext cx="4795243" cy="901899"/>
          </a:xfrm>
          <a:prstGeom prst="rect">
            <a:avLst/>
          </a:prstGeom>
          <a:ln w="12700">
            <a:miter lim="400000"/>
          </a:ln>
        </p:spPr>
      </p:pic>
      <p:sp>
        <p:nvSpPr>
          <p:cNvPr id="2" name="TextBox 1"/>
          <p:cNvSpPr txBox="1"/>
          <p:nvPr/>
        </p:nvSpPr>
        <p:spPr>
          <a:xfrm>
            <a:off x="4648200" y="6005116"/>
            <a:ext cx="270489" cy="318036"/>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n-lt"/>
                <a:ea typeface="+mn-ea"/>
                <a:cs typeface="+mn-cs"/>
                <a:sym typeface="Helvetica Light"/>
              </a:rPr>
              <a:t>*</a:t>
            </a:r>
            <a:endParaRPr kumimoji="0" lang="en-US" sz="14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Rectangle 2"/>
          <p:cNvSpPr/>
          <p:nvPr/>
        </p:nvSpPr>
        <p:spPr>
          <a:xfrm>
            <a:off x="4918689" y="6005116"/>
            <a:ext cx="491511" cy="318036"/>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870279640"/>
      </p:ext>
    </p:extLst>
  </p:cSld>
  <p:clrMapOvr>
    <a:masterClrMapping/>
  </p:clrMapOvr>
  <p:transition spd="med">
    <p:dissolv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4386</TotalTime>
  <Words>1943</Words>
  <Application>Microsoft Office PowerPoint</Application>
  <PresentationFormat>On-screen Show (4:3)</PresentationFormat>
  <Paragraphs>182</Paragraphs>
  <Slides>23</Slides>
  <Notes>20</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vt:lpstr>
      <vt:lpstr>Arial Rounded MT Bold</vt:lpstr>
      <vt:lpstr>Calibri</vt:lpstr>
      <vt:lpstr>Gill Sans</vt:lpstr>
      <vt:lpstr>Helvetica</vt:lpstr>
      <vt:lpstr>Helvetica Light</vt:lpstr>
      <vt:lpstr>Lucida Grande</vt:lpstr>
      <vt:lpstr>Palatino</vt:lpstr>
      <vt:lpstr>Symbol</vt:lpstr>
      <vt:lpstr>Wingdings</vt:lpstr>
      <vt:lpstr>1_Office Theme</vt:lpstr>
      <vt:lpstr>Office Theme</vt:lpstr>
      <vt:lpstr>Black</vt:lpstr>
      <vt:lpstr>PowerPoint Presentation</vt:lpstr>
      <vt:lpstr>PowerPoint Presentation</vt:lpstr>
      <vt:lpstr>PowerPoint Presentation</vt:lpstr>
      <vt:lpstr>PowerPoint Presentation</vt:lpstr>
      <vt:lpstr>PowerPoint Presentation</vt:lpstr>
      <vt:lpstr>PowerPoint Presentation</vt:lpstr>
      <vt:lpstr>Shock model</vt:lpstr>
      <vt:lpstr>Shock model</vt:lpstr>
      <vt:lpstr>Shock model</vt:lpstr>
      <vt:lpstr>Transit animation</vt:lpstr>
      <vt:lpstr>WASP-12b in the Near-UV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Transiting the Sun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France</dc:creator>
  <cp:lastModifiedBy>Kevin France</cp:lastModifiedBy>
  <cp:revision>43</cp:revision>
  <dcterms:created xsi:type="dcterms:W3CDTF">2014-12-24T03:00:28Z</dcterms:created>
  <dcterms:modified xsi:type="dcterms:W3CDTF">2015-06-23T12:50:11Z</dcterms:modified>
</cp:coreProperties>
</file>