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2" r:id="rId11"/>
    <p:sldId id="268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E72C"/>
    <a:srgbClr val="FFF100"/>
    <a:srgbClr val="FFE600"/>
    <a:srgbClr val="ECCA25"/>
    <a:srgbClr val="DDB239"/>
    <a:srgbClr val="E75E19"/>
    <a:srgbClr val="DE6700"/>
    <a:srgbClr val="D36300"/>
    <a:srgbClr val="D36325"/>
    <a:srgbClr val="C65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328" y="-96"/>
      </p:cViewPr>
      <p:guideLst>
        <p:guide orient="horz" pos="2160"/>
        <p:guide pos="281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E54D3-EA66-8B4A-A16A-6AECFB561A98}" type="datetime1">
              <a:rPr lang="en-US" smtClean="0"/>
              <a:t>6/26/15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78DFD-43BD-A447-8FB2-CC0D54E89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075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18B22-6976-3D4A-9642-38E3B1BE304B}" type="datetime1">
              <a:rPr lang="en-US" smtClean="0"/>
              <a:t>6/26/15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13D94-717D-864B-9645-B189D9F9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546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UV-Vis Path Forward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D704-0A5C-0A44-859D-45B2F0D9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6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UV-Vis Path Forward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D704-0A5C-0A44-859D-45B2F0D9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63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UV-Vis Path Forward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D704-0A5C-0A44-859D-45B2F0D9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3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UV-Vis Path Forward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D704-0A5C-0A44-859D-45B2F0D9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91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UV-Vis Path Forward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D704-0A5C-0A44-859D-45B2F0D9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4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UV-Vis Path Forward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D704-0A5C-0A44-859D-45B2F0D9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62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UV-Vis Path Forward Workshop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D704-0A5C-0A44-859D-45B2F0D9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03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UV-Vis Path Forward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D704-0A5C-0A44-859D-45B2F0D9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48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UV-Vis Path Forward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D704-0A5C-0A44-859D-45B2F0D9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55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UV-Vis Path Forward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D704-0A5C-0A44-859D-45B2F0D9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1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UV-Vis Path Forward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D704-0A5C-0A44-859D-45B2F0D9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2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49000">
              <a:schemeClr val="bg1">
                <a:tint val="45000"/>
                <a:shade val="99000"/>
                <a:satMod val="350000"/>
              </a:schemeClr>
            </a:gs>
            <a:gs pos="97000">
              <a:srgbClr val="4A4941"/>
            </a:gs>
            <a:gs pos="24000">
              <a:schemeClr val="bg1">
                <a:tint val="40000"/>
                <a:satMod val="350000"/>
              </a:schemeClr>
            </a:gs>
            <a:gs pos="68000">
              <a:srgbClr val="A8A8A8"/>
            </a:gs>
            <a:gs pos="82000">
              <a:srgbClr val="919191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COR-header2.jpg"/>
          <p:cNvPicPr>
            <a:picLocks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6126163"/>
            <a:ext cx="5943600" cy="73152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1" y="6583680"/>
            <a:ext cx="685800" cy="2286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6/25/15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1520" y="6583680"/>
            <a:ext cx="214884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UV-Vis Path Forward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34640" y="6583680"/>
            <a:ext cx="36576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DFCAD704-0A5C-0A44-859D-45B2F0D9CE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1544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" y="588103"/>
            <a:ext cx="8961120" cy="5450987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COPAG Response to Hertz: </a:t>
            </a:r>
          </a:p>
          <a:p>
            <a:pPr algn="l"/>
            <a:r>
              <a:rPr lang="en-US" sz="2700" dirty="0">
                <a:solidFill>
                  <a:schemeClr val="bg1"/>
                </a:solidFill>
              </a:rPr>
              <a:t>	</a:t>
            </a:r>
            <a:r>
              <a:rPr lang="en-US" sz="2700" dirty="0" smtClean="0">
                <a:solidFill>
                  <a:schemeClr val="bg1"/>
                </a:solidFill>
              </a:rPr>
              <a:t>				Candidate Large Astrophysics Missions Charge</a:t>
            </a:r>
          </a:p>
          <a:p>
            <a:pPr algn="l"/>
            <a:endParaRPr lang="en-US" sz="1600" dirty="0">
              <a:solidFill>
                <a:schemeClr val="bg1"/>
              </a:solidFill>
            </a:endParaRPr>
          </a:p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And …                                            </a:t>
            </a:r>
          </a:p>
          <a:p>
            <a:pPr algn="l"/>
            <a:endParaRPr lang="en-US" sz="1800" dirty="0" smtClean="0">
              <a:solidFill>
                <a:schemeClr val="bg1"/>
              </a:solidFill>
            </a:endParaRPr>
          </a:p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Exploring the Synergies </a:t>
            </a:r>
          </a:p>
          <a:p>
            <a:pPr algn="l"/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				of a Joint </a:t>
            </a:r>
            <a:r>
              <a:rPr lang="en-US" sz="2800" dirty="0" err="1" smtClean="0">
                <a:solidFill>
                  <a:schemeClr val="bg1"/>
                </a:solidFill>
              </a:rPr>
              <a:t>ExoPlanet</a:t>
            </a:r>
            <a:r>
              <a:rPr lang="en-US" sz="2800" dirty="0" smtClean="0">
                <a:solidFill>
                  <a:schemeClr val="bg1"/>
                </a:solidFill>
              </a:rPr>
              <a:t> / UVOIR Mission</a:t>
            </a:r>
          </a:p>
          <a:p>
            <a:pPr algn="l"/>
            <a:endParaRPr lang="en-US" sz="2800" dirty="0" smtClean="0">
              <a:solidFill>
                <a:schemeClr val="bg1"/>
              </a:solidFill>
            </a:endParaRPr>
          </a:p>
          <a:p>
            <a:pPr algn="l"/>
            <a:endParaRPr lang="en-US" dirty="0">
              <a:solidFill>
                <a:schemeClr val="bg1"/>
              </a:solidFill>
            </a:endParaRPr>
          </a:p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Mary Beth Kaiser</a:t>
            </a:r>
          </a:p>
          <a:p>
            <a:pPr algn="l"/>
            <a:r>
              <a:rPr lang="en-US" sz="2000" dirty="0">
                <a:solidFill>
                  <a:schemeClr val="bg1"/>
                </a:solidFill>
              </a:rPr>
              <a:t>o</a:t>
            </a:r>
            <a:r>
              <a:rPr lang="en-US" sz="2000" dirty="0" smtClean="0">
                <a:solidFill>
                  <a:schemeClr val="bg1"/>
                </a:solidFill>
              </a:rPr>
              <a:t>n behalf of the COPAG EC</a:t>
            </a:r>
          </a:p>
          <a:p>
            <a:pPr algn="l"/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718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UV-Vis Path Forward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D704-0A5C-0A44-859D-45B2F0D9CE0A}" type="slidenum">
              <a:rPr lang="en-US" smtClean="0"/>
              <a:t>10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18288"/>
            <a:ext cx="77724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 smtClean="0">
                <a:solidFill>
                  <a:srgbClr val="000000"/>
                </a:solidFill>
              </a:rPr>
              <a:t>HabEx</a:t>
            </a:r>
            <a:r>
              <a:rPr lang="en-US" sz="2400" dirty="0" smtClean="0">
                <a:solidFill>
                  <a:srgbClr val="000000"/>
                </a:solidFill>
              </a:rPr>
              <a:t> and UVOIR  -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Science synergy questions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82880" y="548640"/>
            <a:ext cx="8778240" cy="5562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rgbClr val="B15521"/>
                </a:solidFill>
              </a:rPr>
              <a:t>Size:  </a:t>
            </a:r>
            <a:r>
              <a:rPr lang="en-US" sz="1800" dirty="0" smtClean="0">
                <a:solidFill>
                  <a:srgbClr val="000000"/>
                </a:solidFill>
              </a:rPr>
              <a:t>What science synergies does a </a:t>
            </a:r>
            <a:r>
              <a:rPr lang="en-US" sz="1800" dirty="0" smtClean="0">
                <a:solidFill>
                  <a:srgbClr val="E75E19"/>
                </a:solidFill>
              </a:rPr>
              <a:t>large </a:t>
            </a:r>
            <a:r>
              <a:rPr lang="en-US" sz="1800" dirty="0">
                <a:solidFill>
                  <a:srgbClr val="E75E19"/>
                </a:solidFill>
              </a:rPr>
              <a:t>space telescope </a:t>
            </a:r>
            <a:r>
              <a:rPr lang="en-US" sz="1800" dirty="0">
                <a:solidFill>
                  <a:schemeClr val="bg1"/>
                </a:solidFill>
              </a:rPr>
              <a:t>enable </a:t>
            </a:r>
            <a:r>
              <a:rPr lang="en-US" sz="1800" dirty="0" smtClean="0">
                <a:solidFill>
                  <a:schemeClr val="bg1"/>
                </a:solidFill>
              </a:rPr>
              <a:t>with </a:t>
            </a:r>
            <a:r>
              <a:rPr lang="en-US" sz="1800" dirty="0">
                <a:solidFill>
                  <a:schemeClr val="bg1"/>
                </a:solidFill>
              </a:rPr>
              <a:t>the</a:t>
            </a:r>
            <a:r>
              <a:rPr lang="en-US" sz="1800" dirty="0">
                <a:solidFill>
                  <a:srgbClr val="B15521"/>
                </a:solidFill>
              </a:rPr>
              <a:t> </a:t>
            </a:r>
            <a:r>
              <a:rPr lang="en-US" sz="1800" dirty="0">
                <a:solidFill>
                  <a:srgbClr val="E75E19"/>
                </a:solidFill>
              </a:rPr>
              <a:t>30-40 m class </a:t>
            </a:r>
            <a:r>
              <a:rPr lang="en-US" sz="1800" dirty="0" smtClean="0">
                <a:solidFill>
                  <a:srgbClr val="E75E19"/>
                </a:solidFill>
              </a:rPr>
              <a:t>ground-based </a:t>
            </a:r>
            <a:r>
              <a:rPr lang="en-US" sz="1800" dirty="0">
                <a:solidFill>
                  <a:srgbClr val="000000"/>
                </a:solidFill>
              </a:rPr>
              <a:t>telescopes operating in the 2020 - 2030 era?</a:t>
            </a:r>
          </a:p>
          <a:p>
            <a:pPr marL="742950" lvl="1" indent="-285750" algn="l">
              <a:buFont typeface="Arial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What are the key science drivers for telescope size?</a:t>
            </a:r>
          </a:p>
          <a:p>
            <a:pPr lvl="1" algn="l"/>
            <a:endParaRPr lang="en-US" sz="700" dirty="0" smtClean="0">
              <a:solidFill>
                <a:schemeClr val="bg1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 err="1" smtClean="0">
                <a:solidFill>
                  <a:srgbClr val="B15521"/>
                </a:solidFill>
              </a:rPr>
              <a:t>Bandpass</a:t>
            </a:r>
            <a:r>
              <a:rPr lang="en-US" sz="1800" dirty="0" smtClean="0">
                <a:solidFill>
                  <a:srgbClr val="B15521"/>
                </a:solidFill>
              </a:rPr>
              <a:t>:</a:t>
            </a:r>
            <a:r>
              <a:rPr lang="en-US" sz="1800" dirty="0" smtClean="0">
                <a:solidFill>
                  <a:schemeClr val="bg1"/>
                </a:solidFill>
              </a:rPr>
              <a:t>   </a:t>
            </a:r>
            <a:r>
              <a:rPr lang="en-US" sz="1800" dirty="0" smtClean="0">
                <a:solidFill>
                  <a:srgbClr val="000000"/>
                </a:solidFill>
              </a:rPr>
              <a:t>What </a:t>
            </a:r>
            <a:r>
              <a:rPr lang="en-US" sz="1800" dirty="0" smtClean="0">
                <a:solidFill>
                  <a:srgbClr val="E75E19"/>
                </a:solidFill>
              </a:rPr>
              <a:t>COR</a:t>
            </a:r>
            <a:r>
              <a:rPr lang="en-US" sz="1800" dirty="0" smtClean="0">
                <a:solidFill>
                  <a:srgbClr val="000000"/>
                </a:solidFill>
              </a:rPr>
              <a:t> science requires the 912 – 3000 </a:t>
            </a:r>
            <a:r>
              <a:rPr lang="en-US" sz="1600" dirty="0" smtClean="0">
                <a:solidFill>
                  <a:schemeClr val="bg1"/>
                </a:solidFill>
              </a:rPr>
              <a:t>Angstrom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bandpass</a:t>
            </a:r>
            <a:r>
              <a:rPr lang="en-US" sz="1800" dirty="0" smtClean="0">
                <a:solidFill>
                  <a:srgbClr val="000000"/>
                </a:solidFill>
              </a:rPr>
              <a:t> ?  </a:t>
            </a:r>
          </a:p>
          <a:p>
            <a:pPr algn="l"/>
            <a:r>
              <a:rPr lang="en-US" sz="1800" dirty="0" smtClean="0">
                <a:solidFill>
                  <a:srgbClr val="000000"/>
                </a:solidFill>
              </a:rPr>
              <a:t>	</a:t>
            </a:r>
            <a:r>
              <a:rPr lang="en-US" sz="1600" dirty="0" smtClean="0">
                <a:solidFill>
                  <a:srgbClr val="000000"/>
                </a:solidFill>
              </a:rPr>
              <a:t>-  What </a:t>
            </a:r>
            <a:r>
              <a:rPr lang="en-US" sz="1600" dirty="0" err="1" smtClean="0">
                <a:solidFill>
                  <a:srgbClr val="E75E19"/>
                </a:solidFill>
              </a:rPr>
              <a:t>exoplanet</a:t>
            </a:r>
            <a:r>
              <a:rPr lang="en-US" sz="1600" dirty="0" smtClean="0">
                <a:solidFill>
                  <a:srgbClr val="E75E19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science is enabled by the FUV (NUV) </a:t>
            </a:r>
            <a:r>
              <a:rPr lang="en-US" sz="1600" dirty="0" err="1" smtClean="0">
                <a:solidFill>
                  <a:srgbClr val="000000"/>
                </a:solidFill>
              </a:rPr>
              <a:t>bandpass</a:t>
            </a:r>
            <a:r>
              <a:rPr lang="en-US" sz="1600" dirty="0" smtClean="0">
                <a:solidFill>
                  <a:srgbClr val="000000"/>
                </a:solidFill>
              </a:rPr>
              <a:t>?</a:t>
            </a:r>
          </a:p>
          <a:p>
            <a:pPr algn="l"/>
            <a:endParaRPr lang="en-US" sz="800" dirty="0" smtClean="0">
              <a:solidFill>
                <a:srgbClr val="000000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rgbClr val="B15521"/>
                </a:solidFill>
              </a:rPr>
              <a:t>Optimization wavelength: </a:t>
            </a:r>
            <a:r>
              <a:rPr lang="en-US" sz="1800" dirty="0" smtClean="0">
                <a:solidFill>
                  <a:srgbClr val="000000"/>
                </a:solidFill>
              </a:rPr>
              <a:t>At what wavelength should the telescope be optimized? </a:t>
            </a:r>
          </a:p>
          <a:p>
            <a:pPr marL="742950" lvl="1" indent="-285750" algn="l"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Diffraction limited at 300 nm (?), 500 nm (?), 800 (nm) ?</a:t>
            </a:r>
          </a:p>
          <a:p>
            <a:pPr algn="l"/>
            <a:endParaRPr lang="en-US" sz="700" dirty="0" smtClean="0">
              <a:solidFill>
                <a:srgbClr val="000000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rgbClr val="B15521"/>
                </a:solidFill>
              </a:rPr>
              <a:t>Ultra</a:t>
            </a:r>
            <a:r>
              <a:rPr lang="en-US" sz="1800" dirty="0">
                <a:solidFill>
                  <a:srgbClr val="B15521"/>
                </a:solidFill>
              </a:rPr>
              <a:t>-precise </a:t>
            </a:r>
            <a:r>
              <a:rPr lang="en-US" sz="1800" dirty="0" err="1">
                <a:solidFill>
                  <a:srgbClr val="B15521"/>
                </a:solidFill>
              </a:rPr>
              <a:t>wavefront</a:t>
            </a:r>
            <a:r>
              <a:rPr lang="en-US" sz="1800" dirty="0">
                <a:solidFill>
                  <a:srgbClr val="B15521"/>
                </a:solidFill>
              </a:rPr>
              <a:t> </a:t>
            </a:r>
            <a:r>
              <a:rPr lang="en-US" sz="1800" dirty="0" smtClean="0">
                <a:solidFill>
                  <a:srgbClr val="B15521"/>
                </a:solidFill>
              </a:rPr>
              <a:t>control: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>
                <a:solidFill>
                  <a:schemeClr val="bg1"/>
                </a:solidFill>
              </a:rPr>
              <a:t>What </a:t>
            </a:r>
            <a:r>
              <a:rPr lang="en-US" sz="1800" dirty="0" smtClean="0">
                <a:solidFill>
                  <a:srgbClr val="E75E19"/>
                </a:solidFill>
              </a:rPr>
              <a:t>COR</a:t>
            </a:r>
            <a:r>
              <a:rPr lang="en-US" sz="1800" dirty="0" smtClean="0">
                <a:solidFill>
                  <a:schemeClr val="bg1"/>
                </a:solidFill>
              </a:rPr>
              <a:t> science is enabled through this capability?</a:t>
            </a:r>
          </a:p>
          <a:p>
            <a:pPr algn="l"/>
            <a:endParaRPr lang="en-US" sz="700" dirty="0">
              <a:solidFill>
                <a:schemeClr val="bg1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Instrument Optimization - </a:t>
            </a:r>
            <a:r>
              <a:rPr lang="en-US" sz="1800" dirty="0" smtClean="0">
                <a:solidFill>
                  <a:srgbClr val="B15521"/>
                </a:solidFill>
              </a:rPr>
              <a:t>Imagers</a:t>
            </a:r>
          </a:p>
          <a:p>
            <a:pPr marL="742950" lvl="1" indent="-285750" algn="l">
              <a:buSzPct val="90000"/>
              <a:buFont typeface="Lucida Grande"/>
              <a:buChar char="-"/>
            </a:pPr>
            <a:r>
              <a:rPr lang="en-US" sz="1600" dirty="0" smtClean="0">
                <a:solidFill>
                  <a:schemeClr val="bg1"/>
                </a:solidFill>
              </a:rPr>
              <a:t>What suite </a:t>
            </a:r>
            <a:r>
              <a:rPr lang="en-US" sz="1600" dirty="0" smtClean="0">
                <a:solidFill>
                  <a:srgbClr val="E75E19"/>
                </a:solidFill>
              </a:rPr>
              <a:t>best maximizes the COR science </a:t>
            </a:r>
            <a:r>
              <a:rPr lang="en-US" sz="1600" dirty="0" smtClean="0">
                <a:solidFill>
                  <a:schemeClr val="bg1"/>
                </a:solidFill>
              </a:rPr>
              <a:t>return ?</a:t>
            </a:r>
          </a:p>
          <a:p>
            <a:pPr marL="742950" lvl="1" indent="-285750" algn="l">
              <a:buSzPct val="90000"/>
              <a:buFont typeface="Lucida Grande"/>
              <a:buChar char="-"/>
            </a:pPr>
            <a:r>
              <a:rPr lang="en-US" sz="1600" dirty="0">
                <a:solidFill>
                  <a:schemeClr val="bg1"/>
                </a:solidFill>
              </a:rPr>
              <a:t>What </a:t>
            </a:r>
            <a:r>
              <a:rPr lang="en-US" sz="1600" dirty="0" smtClean="0">
                <a:solidFill>
                  <a:schemeClr val="bg1"/>
                </a:solidFill>
              </a:rPr>
              <a:t>suite </a:t>
            </a:r>
            <a:r>
              <a:rPr lang="en-US" sz="1600" dirty="0" smtClean="0">
                <a:solidFill>
                  <a:srgbClr val="E75E19"/>
                </a:solidFill>
              </a:rPr>
              <a:t>best </a:t>
            </a:r>
            <a:r>
              <a:rPr lang="en-US" sz="1600" dirty="0">
                <a:solidFill>
                  <a:srgbClr val="E75E19"/>
                </a:solidFill>
              </a:rPr>
              <a:t>maximizes the </a:t>
            </a:r>
            <a:r>
              <a:rPr lang="en-US" sz="1600" dirty="0" err="1" smtClean="0">
                <a:solidFill>
                  <a:srgbClr val="E75E19"/>
                </a:solidFill>
              </a:rPr>
              <a:t>Exoplanet</a:t>
            </a:r>
            <a:r>
              <a:rPr lang="en-US" sz="1600" dirty="0" smtClean="0">
                <a:solidFill>
                  <a:srgbClr val="E75E19"/>
                </a:solidFill>
              </a:rPr>
              <a:t> </a:t>
            </a:r>
            <a:r>
              <a:rPr lang="en-US" sz="1600" dirty="0">
                <a:solidFill>
                  <a:srgbClr val="E75E19"/>
                </a:solidFill>
              </a:rPr>
              <a:t>science </a:t>
            </a:r>
            <a:r>
              <a:rPr lang="en-US" sz="1600" dirty="0">
                <a:solidFill>
                  <a:schemeClr val="bg1"/>
                </a:solidFill>
              </a:rPr>
              <a:t>return </a:t>
            </a:r>
            <a:r>
              <a:rPr lang="en-US" sz="1600" dirty="0" smtClean="0">
                <a:solidFill>
                  <a:schemeClr val="bg1"/>
                </a:solidFill>
              </a:rPr>
              <a:t>?</a:t>
            </a:r>
          </a:p>
          <a:p>
            <a:pPr lvl="1" algn="l">
              <a:buSzPct val="90000"/>
            </a:pPr>
            <a:endParaRPr lang="en-US" sz="700" dirty="0">
              <a:solidFill>
                <a:schemeClr val="bg1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Instrument Optimization - </a:t>
            </a:r>
            <a:r>
              <a:rPr lang="en-US" sz="1800" dirty="0" smtClean="0">
                <a:solidFill>
                  <a:srgbClr val="B15521"/>
                </a:solidFill>
              </a:rPr>
              <a:t>Spectrographs</a:t>
            </a:r>
            <a:endParaRPr lang="en-US" sz="1800" dirty="0">
              <a:solidFill>
                <a:srgbClr val="B15521"/>
              </a:solidFill>
            </a:endParaRPr>
          </a:p>
          <a:p>
            <a:pPr marL="742950" lvl="1" indent="-285750" algn="l">
              <a:buSzPct val="90000"/>
              <a:buFont typeface="Lucida Grande"/>
              <a:buChar char="-"/>
            </a:pPr>
            <a:r>
              <a:rPr lang="en-US" sz="1600" dirty="0">
                <a:solidFill>
                  <a:schemeClr val="bg1"/>
                </a:solidFill>
              </a:rPr>
              <a:t>What </a:t>
            </a:r>
            <a:r>
              <a:rPr lang="en-US" sz="1600" dirty="0" smtClean="0">
                <a:solidFill>
                  <a:schemeClr val="bg1"/>
                </a:solidFill>
              </a:rPr>
              <a:t>suite </a:t>
            </a:r>
            <a:r>
              <a:rPr lang="en-US" sz="1600" dirty="0" smtClean="0">
                <a:solidFill>
                  <a:srgbClr val="E75E19"/>
                </a:solidFill>
              </a:rPr>
              <a:t>best </a:t>
            </a:r>
            <a:r>
              <a:rPr lang="en-US" sz="1600" dirty="0">
                <a:solidFill>
                  <a:srgbClr val="E75E19"/>
                </a:solidFill>
              </a:rPr>
              <a:t>maximizes the COR science </a:t>
            </a:r>
            <a:r>
              <a:rPr lang="en-US" sz="1600" dirty="0">
                <a:solidFill>
                  <a:schemeClr val="bg1"/>
                </a:solidFill>
              </a:rPr>
              <a:t>return ?</a:t>
            </a:r>
          </a:p>
          <a:p>
            <a:pPr marL="742950" lvl="1" indent="-285750" algn="l">
              <a:buSzPct val="90000"/>
              <a:buFont typeface="Lucida Grande"/>
              <a:buChar char="-"/>
            </a:pPr>
            <a:r>
              <a:rPr lang="en-US" sz="1600" dirty="0">
                <a:solidFill>
                  <a:schemeClr val="bg1"/>
                </a:solidFill>
              </a:rPr>
              <a:t>What </a:t>
            </a:r>
            <a:r>
              <a:rPr lang="en-US" sz="1600" dirty="0" smtClean="0">
                <a:solidFill>
                  <a:schemeClr val="bg1"/>
                </a:solidFill>
              </a:rPr>
              <a:t>suite </a:t>
            </a:r>
            <a:r>
              <a:rPr lang="en-US" sz="1600" dirty="0" smtClean="0">
                <a:solidFill>
                  <a:srgbClr val="E75E19"/>
                </a:solidFill>
              </a:rPr>
              <a:t>best </a:t>
            </a:r>
            <a:r>
              <a:rPr lang="en-US" sz="1600" dirty="0">
                <a:solidFill>
                  <a:srgbClr val="E75E19"/>
                </a:solidFill>
              </a:rPr>
              <a:t>maximizes the </a:t>
            </a:r>
            <a:r>
              <a:rPr lang="en-US" sz="1600" dirty="0" err="1" smtClean="0">
                <a:solidFill>
                  <a:srgbClr val="E75E19"/>
                </a:solidFill>
              </a:rPr>
              <a:t>Exoplanet</a:t>
            </a:r>
            <a:r>
              <a:rPr lang="en-US" sz="1600" dirty="0" smtClean="0">
                <a:solidFill>
                  <a:srgbClr val="E75E19"/>
                </a:solidFill>
              </a:rPr>
              <a:t> </a:t>
            </a:r>
            <a:r>
              <a:rPr lang="en-US" sz="1600" dirty="0">
                <a:solidFill>
                  <a:srgbClr val="E75E19"/>
                </a:solidFill>
              </a:rPr>
              <a:t>science </a:t>
            </a:r>
            <a:r>
              <a:rPr lang="en-US" sz="1600" dirty="0">
                <a:solidFill>
                  <a:schemeClr val="bg1"/>
                </a:solidFill>
              </a:rPr>
              <a:t>return </a:t>
            </a:r>
            <a:r>
              <a:rPr lang="en-US" sz="1600" dirty="0" smtClean="0">
                <a:solidFill>
                  <a:schemeClr val="bg1"/>
                </a:solidFill>
              </a:rPr>
              <a:t>?</a:t>
            </a:r>
          </a:p>
          <a:p>
            <a:pPr marL="742950" lvl="1" indent="-285750" algn="l">
              <a:buSzPct val="90000"/>
              <a:buFont typeface="Lucida Grande"/>
              <a:buChar char="-"/>
            </a:pPr>
            <a:r>
              <a:rPr lang="en-US" sz="1600" dirty="0" smtClean="0">
                <a:solidFill>
                  <a:schemeClr val="bg1"/>
                </a:solidFill>
              </a:rPr>
              <a:t>What </a:t>
            </a:r>
            <a:r>
              <a:rPr lang="en-US" sz="1600" dirty="0" err="1" smtClean="0">
                <a:solidFill>
                  <a:schemeClr val="bg1"/>
                </a:solidFill>
              </a:rPr>
              <a:t>exoplanet</a:t>
            </a:r>
            <a:r>
              <a:rPr lang="en-US" sz="1600" dirty="0" smtClean="0">
                <a:solidFill>
                  <a:schemeClr val="bg1"/>
                </a:solidFill>
              </a:rPr>
              <a:t> science is enabled by a high(</a:t>
            </a:r>
            <a:r>
              <a:rPr lang="en-US" sz="1600" dirty="0" err="1" smtClean="0">
                <a:solidFill>
                  <a:schemeClr val="bg1"/>
                </a:solidFill>
              </a:rPr>
              <a:t>er</a:t>
            </a:r>
            <a:r>
              <a:rPr lang="en-US" sz="1600" dirty="0" smtClean="0">
                <a:solidFill>
                  <a:schemeClr val="bg1"/>
                </a:solidFill>
              </a:rPr>
              <a:t>) resolution spectrograph ?</a:t>
            </a:r>
            <a:endParaRPr lang="en-US" sz="1600" dirty="0">
              <a:solidFill>
                <a:schemeClr val="bg1"/>
              </a:solidFill>
            </a:endParaRPr>
          </a:p>
          <a:p>
            <a:pPr algn="l"/>
            <a:endParaRPr lang="en-US" sz="1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866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UV-Vis Path Forward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D704-0A5C-0A44-859D-45B2F0D9CE0A}" type="slidenum">
              <a:rPr lang="en-US" smtClean="0"/>
              <a:t>11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123396"/>
            <a:ext cx="7772400" cy="5499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 smtClean="0">
                <a:solidFill>
                  <a:srgbClr val="000000"/>
                </a:solidFill>
              </a:rPr>
              <a:t>HabEx</a:t>
            </a:r>
            <a:r>
              <a:rPr lang="en-US" sz="2400" dirty="0" smtClean="0">
                <a:solidFill>
                  <a:srgbClr val="000000"/>
                </a:solidFill>
              </a:rPr>
              <a:t> and UVOIR  -- Expanding the synergy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82880" y="822960"/>
            <a:ext cx="4206240" cy="365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err="1" smtClean="0">
                <a:solidFill>
                  <a:srgbClr val="E75E19"/>
                </a:solidFill>
              </a:rPr>
              <a:t>HabEx</a:t>
            </a:r>
            <a:r>
              <a:rPr lang="en-US" sz="2400" dirty="0" smtClean="0">
                <a:solidFill>
                  <a:srgbClr val="E75E19"/>
                </a:solidFill>
              </a:rPr>
              <a:t> </a:t>
            </a:r>
            <a:r>
              <a:rPr lang="en-US" sz="2100" dirty="0" smtClean="0">
                <a:solidFill>
                  <a:srgbClr val="000000"/>
                </a:solidFill>
              </a:rPr>
              <a:t>– Notional Mission</a:t>
            </a:r>
          </a:p>
          <a:p>
            <a:pPr algn="l"/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754880" y="822960"/>
            <a:ext cx="4206240" cy="365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rgbClr val="E75E19"/>
                </a:solidFill>
              </a:rPr>
              <a:t>UVOIR</a:t>
            </a:r>
            <a:r>
              <a:rPr lang="en-US" sz="2400" dirty="0" smtClean="0">
                <a:solidFill>
                  <a:srgbClr val="FF6612"/>
                </a:solidFill>
              </a:rPr>
              <a:t> </a:t>
            </a:r>
            <a:r>
              <a:rPr lang="en-US" sz="1900" dirty="0" smtClean="0">
                <a:solidFill>
                  <a:srgbClr val="000000"/>
                </a:solidFill>
              </a:rPr>
              <a:t>– </a:t>
            </a:r>
            <a:r>
              <a:rPr lang="en-US" sz="1900" dirty="0">
                <a:solidFill>
                  <a:srgbClr val="000000"/>
                </a:solidFill>
              </a:rPr>
              <a:t>Notional Mission</a:t>
            </a:r>
          </a:p>
          <a:p>
            <a:pPr algn="l"/>
            <a:endParaRPr lang="en-US" sz="2400" dirty="0" smtClean="0">
              <a:solidFill>
                <a:srgbClr val="FF6612"/>
              </a:solidFill>
            </a:endParaRPr>
          </a:p>
          <a:p>
            <a:pPr algn="l"/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82880" y="1188720"/>
            <a:ext cx="4297680" cy="493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Mirror:   4 – 8 m Monolith</a:t>
            </a:r>
          </a:p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Contrast: ~10</a:t>
            </a:r>
            <a:r>
              <a:rPr lang="en-US" sz="1800" baseline="30000" dirty="0" smtClean="0">
                <a:solidFill>
                  <a:schemeClr val="bg1"/>
                </a:solidFill>
              </a:rPr>
              <a:t>-10</a:t>
            </a:r>
          </a:p>
          <a:p>
            <a:pPr algn="l"/>
            <a:r>
              <a:rPr lang="en-US" sz="1800" dirty="0" err="1">
                <a:solidFill>
                  <a:schemeClr val="bg1"/>
                </a:solidFill>
              </a:rPr>
              <a:t>Coronograph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bandpass</a:t>
            </a:r>
            <a:r>
              <a:rPr lang="en-US" sz="1800" dirty="0">
                <a:solidFill>
                  <a:schemeClr val="bg1"/>
                </a:solidFill>
              </a:rPr>
              <a:t>:    0.5 &lt; </a:t>
            </a:r>
            <a:r>
              <a:rPr lang="en-US" sz="1800" dirty="0">
                <a:solidFill>
                  <a:schemeClr val="bg1"/>
                </a:solidFill>
                <a:latin typeface="Symbol" charset="2"/>
                <a:cs typeface="Symbol" charset="2"/>
              </a:rPr>
              <a:t>l</a:t>
            </a:r>
            <a:r>
              <a:rPr lang="en-US" sz="1800" dirty="0">
                <a:solidFill>
                  <a:schemeClr val="bg1"/>
                </a:solidFill>
              </a:rPr>
              <a:t> &lt; 1.0 </a:t>
            </a:r>
            <a:r>
              <a:rPr lang="en-US" sz="1800" dirty="0">
                <a:solidFill>
                  <a:schemeClr val="bg1"/>
                </a:solidFill>
                <a:latin typeface="Symbol" charset="2"/>
                <a:cs typeface="Symbol" charset="2"/>
              </a:rPr>
              <a:t>m</a:t>
            </a:r>
            <a:r>
              <a:rPr lang="en-US" sz="1800" dirty="0">
                <a:solidFill>
                  <a:schemeClr val="bg1"/>
                </a:solidFill>
              </a:rPr>
              <a:t>m</a:t>
            </a:r>
          </a:p>
          <a:p>
            <a:pPr algn="l"/>
            <a:r>
              <a:rPr lang="en-US" sz="1800" dirty="0" err="1" smtClean="0">
                <a:solidFill>
                  <a:schemeClr val="bg1"/>
                </a:solidFill>
              </a:rPr>
              <a:t>Starshade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bandpass</a:t>
            </a:r>
            <a:r>
              <a:rPr lang="en-US" sz="1800" dirty="0">
                <a:solidFill>
                  <a:schemeClr val="bg1"/>
                </a:solidFill>
              </a:rPr>
              <a:t>:    </a:t>
            </a:r>
            <a:r>
              <a:rPr lang="en-US" sz="1800" dirty="0" smtClean="0">
                <a:solidFill>
                  <a:schemeClr val="bg1"/>
                </a:solidFill>
              </a:rPr>
              <a:t>0.25 </a:t>
            </a:r>
            <a:r>
              <a:rPr lang="en-US" sz="1800" dirty="0">
                <a:solidFill>
                  <a:schemeClr val="bg1"/>
                </a:solidFill>
              </a:rPr>
              <a:t>&lt; </a:t>
            </a:r>
            <a:r>
              <a:rPr lang="en-US" sz="1800" dirty="0">
                <a:solidFill>
                  <a:schemeClr val="bg1"/>
                </a:solidFill>
                <a:latin typeface="Symbol" charset="2"/>
                <a:cs typeface="Symbol" charset="2"/>
              </a:rPr>
              <a:t>l</a:t>
            </a:r>
            <a:r>
              <a:rPr lang="en-US" sz="1800" dirty="0">
                <a:solidFill>
                  <a:schemeClr val="bg1"/>
                </a:solidFill>
              </a:rPr>
              <a:t> &lt; 1.0 </a:t>
            </a:r>
            <a:r>
              <a:rPr lang="en-US" sz="1800" dirty="0" smtClean="0">
                <a:solidFill>
                  <a:schemeClr val="bg1"/>
                </a:solidFill>
                <a:latin typeface="Symbol" charset="2"/>
                <a:cs typeface="Symbol" charset="2"/>
              </a:rPr>
              <a:t>m</a:t>
            </a:r>
            <a:r>
              <a:rPr lang="en-US" sz="1800" dirty="0" smtClean="0">
                <a:solidFill>
                  <a:schemeClr val="bg1"/>
                </a:solidFill>
              </a:rPr>
              <a:t>m</a:t>
            </a:r>
          </a:p>
          <a:p>
            <a:pPr algn="l"/>
            <a:r>
              <a:rPr lang="en-US" sz="1800" dirty="0" err="1">
                <a:solidFill>
                  <a:schemeClr val="bg1"/>
                </a:solidFill>
              </a:rPr>
              <a:t>Starshade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bandpass</a:t>
            </a:r>
            <a:r>
              <a:rPr lang="en-US" sz="1800" dirty="0" smtClean="0">
                <a:solidFill>
                  <a:schemeClr val="bg1"/>
                </a:solidFill>
              </a:rPr>
              <a:t> (?):  </a:t>
            </a:r>
            <a:r>
              <a:rPr lang="en-US" sz="1800" dirty="0" smtClean="0">
                <a:solidFill>
                  <a:schemeClr val="bg1"/>
                </a:solidFill>
              </a:rPr>
              <a:t>90 </a:t>
            </a:r>
            <a:r>
              <a:rPr lang="en-US" sz="1600" dirty="0" smtClean="0">
                <a:solidFill>
                  <a:schemeClr val="bg1"/>
                </a:solidFill>
              </a:rPr>
              <a:t>nm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&lt; </a:t>
            </a:r>
            <a:r>
              <a:rPr lang="en-US" sz="1800" dirty="0">
                <a:solidFill>
                  <a:schemeClr val="bg1"/>
                </a:solidFill>
                <a:latin typeface="Symbol" charset="2"/>
                <a:cs typeface="Symbol" charset="2"/>
              </a:rPr>
              <a:t>l</a:t>
            </a:r>
            <a:r>
              <a:rPr lang="en-US" sz="1800" dirty="0">
                <a:solidFill>
                  <a:schemeClr val="bg1"/>
                </a:solidFill>
              </a:rPr>
              <a:t> &lt; </a:t>
            </a:r>
            <a:r>
              <a:rPr lang="en-US" sz="1800" dirty="0" smtClean="0">
                <a:solidFill>
                  <a:schemeClr val="bg1"/>
                </a:solidFill>
              </a:rPr>
              <a:t>1.8 </a:t>
            </a:r>
            <a:r>
              <a:rPr lang="en-US" sz="1800" dirty="0" smtClean="0">
                <a:solidFill>
                  <a:schemeClr val="bg1"/>
                </a:solidFill>
                <a:latin typeface="Symbol" charset="2"/>
                <a:cs typeface="Symbol" charset="2"/>
              </a:rPr>
              <a:t>m</a:t>
            </a:r>
            <a:r>
              <a:rPr lang="en-US" sz="1800" dirty="0" smtClean="0">
                <a:solidFill>
                  <a:schemeClr val="bg1"/>
                </a:solidFill>
              </a:rPr>
              <a:t>m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</a:rPr>
              <a:t>    (1.8</a:t>
            </a:r>
            <a:r>
              <a:rPr lang="en-US" sz="1400" dirty="0" smtClean="0">
                <a:solidFill>
                  <a:schemeClr val="bg1"/>
                </a:solidFill>
                <a:latin typeface="Symbol" charset="2"/>
                <a:cs typeface="Symbol" charset="2"/>
              </a:rPr>
              <a:t>m</a:t>
            </a:r>
            <a:r>
              <a:rPr lang="en-US" sz="1400" dirty="0" smtClean="0">
                <a:solidFill>
                  <a:schemeClr val="bg1"/>
                </a:solidFill>
              </a:rPr>
              <a:t>m =&gt; strengthen O</a:t>
            </a:r>
            <a:r>
              <a:rPr lang="en-US" sz="1400" baseline="-25000" dirty="0" smtClean="0">
                <a:solidFill>
                  <a:schemeClr val="bg1"/>
                </a:solidFill>
              </a:rPr>
              <a:t>2</a:t>
            </a:r>
            <a:r>
              <a:rPr lang="en-US" sz="1400" dirty="0" smtClean="0">
                <a:solidFill>
                  <a:schemeClr val="bg1"/>
                </a:solidFill>
              </a:rPr>
              <a:t>, O</a:t>
            </a:r>
            <a:r>
              <a:rPr lang="en-US" sz="1400" baseline="-25000" dirty="0" smtClean="0">
                <a:solidFill>
                  <a:schemeClr val="bg1"/>
                </a:solidFill>
              </a:rPr>
              <a:t>3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biosignature</a:t>
            </a:r>
            <a:r>
              <a:rPr lang="en-US" sz="1400" dirty="0" smtClean="0">
                <a:solidFill>
                  <a:schemeClr val="bg1"/>
                </a:solidFill>
              </a:rPr>
              <a:t> origin claim)</a:t>
            </a:r>
          </a:p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FOV:  1 </a:t>
            </a:r>
            <a:r>
              <a:rPr lang="en-US" sz="1800" dirty="0" err="1" smtClean="0">
                <a:solidFill>
                  <a:schemeClr val="bg1"/>
                </a:solidFill>
              </a:rPr>
              <a:t>arcsec</a:t>
            </a:r>
            <a:endParaRPr lang="en-US" sz="1800" dirty="0" smtClean="0">
              <a:solidFill>
                <a:schemeClr val="bg1"/>
              </a:solidFill>
            </a:endParaRPr>
          </a:p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Imaging – Camera</a:t>
            </a:r>
          </a:p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Spectrograph:  IFU,  R = 70 spectrum of a 30 mag </a:t>
            </a:r>
            <a:r>
              <a:rPr lang="en-US" sz="1800" dirty="0" err="1" smtClean="0">
                <a:solidFill>
                  <a:schemeClr val="bg1"/>
                </a:solidFill>
              </a:rPr>
              <a:t>exoplanet</a:t>
            </a:r>
            <a:endParaRPr lang="en-US" sz="1800" dirty="0" smtClean="0">
              <a:solidFill>
                <a:schemeClr val="bg1"/>
              </a:solidFill>
            </a:endParaRPr>
          </a:p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Orbit:  L2 or Earth trailing</a:t>
            </a:r>
          </a:p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Optimized for </a:t>
            </a:r>
            <a:r>
              <a:rPr lang="en-US" sz="1800" dirty="0" err="1" smtClean="0">
                <a:solidFill>
                  <a:schemeClr val="bg1"/>
                </a:solidFill>
              </a:rPr>
              <a:t>exoplanets</a:t>
            </a:r>
            <a:r>
              <a:rPr lang="en-US" sz="1800" dirty="0" smtClean="0">
                <a:solidFill>
                  <a:schemeClr val="bg1"/>
                </a:solidFill>
              </a:rPr>
              <a:t>, but other uses of instruments possible</a:t>
            </a:r>
          </a:p>
          <a:p>
            <a:pPr algn="l"/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4663440" y="1188720"/>
            <a:ext cx="4297680" cy="493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Mirror:  8 -16 m, </a:t>
            </a:r>
            <a:r>
              <a:rPr lang="en-US" sz="1600" dirty="0" smtClean="0">
                <a:solidFill>
                  <a:schemeClr val="bg1"/>
                </a:solidFill>
              </a:rPr>
              <a:t>segmented, obscured primary</a:t>
            </a:r>
          </a:p>
          <a:p>
            <a:pPr algn="l"/>
            <a:r>
              <a:rPr lang="en-US" sz="1800" dirty="0">
                <a:solidFill>
                  <a:schemeClr val="bg1"/>
                </a:solidFill>
              </a:rPr>
              <a:t>Contrast: ~10</a:t>
            </a:r>
            <a:r>
              <a:rPr lang="en-US" sz="1800" baseline="30000" dirty="0">
                <a:solidFill>
                  <a:schemeClr val="bg1"/>
                </a:solidFill>
              </a:rPr>
              <a:t>-</a:t>
            </a:r>
            <a:r>
              <a:rPr lang="en-US" sz="1800" baseline="30000" dirty="0" smtClean="0">
                <a:solidFill>
                  <a:schemeClr val="bg1"/>
                </a:solidFill>
              </a:rPr>
              <a:t>10 </a:t>
            </a:r>
            <a:r>
              <a:rPr lang="en-US" sz="1500" dirty="0" smtClean="0">
                <a:solidFill>
                  <a:schemeClr val="bg1"/>
                </a:solidFill>
              </a:rPr>
              <a:t>for planet imaging, otherwise less</a:t>
            </a:r>
          </a:p>
          <a:p>
            <a:pPr algn="l"/>
            <a:r>
              <a:rPr lang="en-US" sz="1800" dirty="0" err="1" smtClean="0">
                <a:solidFill>
                  <a:schemeClr val="bg1"/>
                </a:solidFill>
              </a:rPr>
              <a:t>Bandpass</a:t>
            </a:r>
            <a:r>
              <a:rPr lang="en-US" sz="1800" dirty="0" smtClean="0">
                <a:solidFill>
                  <a:schemeClr val="bg1"/>
                </a:solidFill>
              </a:rPr>
              <a:t>: ~0.100 </a:t>
            </a:r>
            <a:r>
              <a:rPr lang="en-US" sz="1800" dirty="0">
                <a:solidFill>
                  <a:schemeClr val="bg1"/>
                </a:solidFill>
              </a:rPr>
              <a:t>&lt; </a:t>
            </a:r>
            <a:r>
              <a:rPr lang="en-US" sz="1800" dirty="0">
                <a:solidFill>
                  <a:schemeClr val="bg1"/>
                </a:solidFill>
                <a:latin typeface="Symbol" charset="2"/>
                <a:cs typeface="Symbol" charset="2"/>
              </a:rPr>
              <a:t>l</a:t>
            </a:r>
            <a:r>
              <a:rPr lang="en-US" sz="1800" dirty="0">
                <a:solidFill>
                  <a:schemeClr val="bg1"/>
                </a:solidFill>
              </a:rPr>
              <a:t> &lt; </a:t>
            </a:r>
            <a:r>
              <a:rPr lang="en-US" sz="1800" dirty="0" smtClean="0">
                <a:solidFill>
                  <a:schemeClr val="bg1"/>
                </a:solidFill>
              </a:rPr>
              <a:t>~2.0 </a:t>
            </a:r>
            <a:r>
              <a:rPr lang="en-US" sz="1800" dirty="0" smtClean="0">
                <a:solidFill>
                  <a:schemeClr val="bg1"/>
                </a:solidFill>
                <a:latin typeface="Symbol" charset="2"/>
                <a:cs typeface="Symbol" charset="2"/>
              </a:rPr>
              <a:t>m</a:t>
            </a:r>
            <a:r>
              <a:rPr lang="en-US" sz="1800" dirty="0" smtClean="0">
                <a:solidFill>
                  <a:schemeClr val="bg1"/>
                </a:solidFill>
              </a:rPr>
              <a:t>m  </a:t>
            </a:r>
            <a:r>
              <a:rPr lang="en-US" sz="1600" dirty="0" smtClean="0">
                <a:solidFill>
                  <a:schemeClr val="bg1"/>
                </a:solidFill>
              </a:rPr>
              <a:t>(</a:t>
            </a:r>
            <a:r>
              <a:rPr lang="en-US" sz="1400" dirty="0" smtClean="0">
                <a:solidFill>
                  <a:schemeClr val="bg1"/>
                </a:solidFill>
              </a:rPr>
              <a:t>i.e.</a:t>
            </a:r>
            <a:r>
              <a:rPr lang="en-US" sz="1600" dirty="0" smtClean="0">
                <a:solidFill>
                  <a:schemeClr val="bg1"/>
                </a:solidFill>
              </a:rPr>
              <a:t> HST-like)</a:t>
            </a:r>
          </a:p>
          <a:p>
            <a:pPr algn="l"/>
            <a:r>
              <a:rPr lang="en-US" sz="1800" dirty="0" err="1">
                <a:solidFill>
                  <a:schemeClr val="bg1"/>
                </a:solidFill>
              </a:rPr>
              <a:t>Bandpass</a:t>
            </a:r>
            <a:r>
              <a:rPr lang="en-US" sz="1800" dirty="0">
                <a:solidFill>
                  <a:schemeClr val="bg1"/>
                </a:solidFill>
              </a:rPr>
              <a:t>: </a:t>
            </a:r>
            <a:r>
              <a:rPr lang="en-US" sz="1800" dirty="0" smtClean="0">
                <a:solidFill>
                  <a:schemeClr val="bg1"/>
                </a:solidFill>
              </a:rPr>
              <a:t>90 nm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&lt; </a:t>
            </a:r>
            <a:r>
              <a:rPr lang="en-US" sz="1800" dirty="0">
                <a:solidFill>
                  <a:schemeClr val="bg1"/>
                </a:solidFill>
                <a:latin typeface="Symbol" charset="2"/>
                <a:cs typeface="Symbol" charset="2"/>
              </a:rPr>
              <a:t>l</a:t>
            </a:r>
            <a:r>
              <a:rPr lang="en-US" sz="1800" dirty="0">
                <a:solidFill>
                  <a:schemeClr val="bg1"/>
                </a:solidFill>
              </a:rPr>
              <a:t> &lt; </a:t>
            </a:r>
            <a:r>
              <a:rPr lang="en-US" sz="1800" dirty="0" smtClean="0">
                <a:solidFill>
                  <a:schemeClr val="bg1"/>
                </a:solidFill>
              </a:rPr>
              <a:t>2.0 </a:t>
            </a:r>
            <a:r>
              <a:rPr lang="en-US" sz="1800" dirty="0">
                <a:solidFill>
                  <a:schemeClr val="bg1"/>
                </a:solidFill>
                <a:latin typeface="Symbol" charset="2"/>
                <a:cs typeface="Symbol" charset="2"/>
              </a:rPr>
              <a:t>m</a:t>
            </a:r>
            <a:r>
              <a:rPr lang="en-US" sz="1800" dirty="0">
                <a:solidFill>
                  <a:schemeClr val="bg1"/>
                </a:solidFill>
              </a:rPr>
              <a:t>m </a:t>
            </a:r>
            <a:r>
              <a:rPr lang="en-US" sz="1400" dirty="0" smtClean="0">
                <a:solidFill>
                  <a:schemeClr val="bg1"/>
                </a:solidFill>
              </a:rPr>
              <a:t>– FUV enabled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Instrument Suite:</a:t>
            </a:r>
          </a:p>
          <a:p>
            <a:pPr marL="285750" indent="-285750" algn="l">
              <a:buFont typeface="Arial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Internal coronagraph: IFU, 400 </a:t>
            </a:r>
            <a:r>
              <a:rPr lang="en-US" sz="1400" dirty="0">
                <a:solidFill>
                  <a:schemeClr val="bg1"/>
                </a:solidFill>
              </a:rPr>
              <a:t>nm &lt; </a:t>
            </a:r>
            <a:r>
              <a:rPr lang="en-US" sz="1400" dirty="0">
                <a:solidFill>
                  <a:schemeClr val="bg1"/>
                </a:solidFill>
                <a:latin typeface="Symbol" charset="2"/>
                <a:cs typeface="Symbol" charset="2"/>
              </a:rPr>
              <a:t>l</a:t>
            </a:r>
            <a:r>
              <a:rPr lang="en-US" sz="1400" dirty="0">
                <a:solidFill>
                  <a:schemeClr val="bg1"/>
                </a:solidFill>
              </a:rPr>
              <a:t> &lt; </a:t>
            </a:r>
            <a:r>
              <a:rPr lang="en-US" sz="1400" dirty="0" smtClean="0">
                <a:solidFill>
                  <a:schemeClr val="bg1"/>
                </a:solidFill>
              </a:rPr>
              <a:t>2 </a:t>
            </a:r>
            <a:r>
              <a:rPr lang="en-US" sz="1400" dirty="0">
                <a:solidFill>
                  <a:schemeClr val="bg1"/>
                </a:solidFill>
                <a:latin typeface="Symbol" charset="2"/>
                <a:cs typeface="Symbol" charset="2"/>
              </a:rPr>
              <a:t>m</a:t>
            </a:r>
            <a:r>
              <a:rPr lang="en-US" sz="1400" dirty="0">
                <a:solidFill>
                  <a:schemeClr val="bg1"/>
                </a:solidFill>
              </a:rPr>
              <a:t>m, </a:t>
            </a:r>
            <a:r>
              <a:rPr lang="en-US" sz="1400" dirty="0" smtClean="0">
                <a:solidFill>
                  <a:schemeClr val="bg1"/>
                </a:solidFill>
              </a:rPr>
              <a:t>FOV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10”, 35 </a:t>
            </a:r>
            <a:r>
              <a:rPr lang="en-US" sz="1400" dirty="0" err="1" smtClean="0">
                <a:solidFill>
                  <a:schemeClr val="bg1"/>
                </a:solidFill>
              </a:rPr>
              <a:t>milliarsec</a:t>
            </a:r>
            <a:r>
              <a:rPr lang="en-US" sz="1400" dirty="0" smtClean="0">
                <a:solidFill>
                  <a:schemeClr val="bg1"/>
                </a:solidFill>
              </a:rPr>
              <a:t> inner working angle</a:t>
            </a:r>
          </a:p>
          <a:p>
            <a:pPr marL="285750" indent="-285750" algn="l">
              <a:buFont typeface="Arial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UV: IFU spectrometer – 90 </a:t>
            </a:r>
            <a:r>
              <a:rPr lang="en-US" sz="1400" dirty="0">
                <a:solidFill>
                  <a:schemeClr val="bg1"/>
                </a:solidFill>
              </a:rPr>
              <a:t>&lt; </a:t>
            </a:r>
            <a:r>
              <a:rPr lang="en-US" sz="1400" dirty="0">
                <a:solidFill>
                  <a:schemeClr val="bg1"/>
                </a:solidFill>
                <a:latin typeface="Symbol" charset="2"/>
                <a:cs typeface="Symbol" charset="2"/>
              </a:rPr>
              <a:t>l</a:t>
            </a:r>
            <a:r>
              <a:rPr lang="en-US" sz="1400" dirty="0">
                <a:solidFill>
                  <a:schemeClr val="bg1"/>
                </a:solidFill>
              </a:rPr>
              <a:t> &lt; </a:t>
            </a:r>
            <a:r>
              <a:rPr lang="en-US" sz="1400" dirty="0" smtClean="0">
                <a:solidFill>
                  <a:schemeClr val="bg1"/>
                </a:solidFill>
              </a:rPr>
              <a:t>300 </a:t>
            </a:r>
            <a:r>
              <a:rPr lang="en-US" sz="1400" dirty="0" smtClean="0">
                <a:solidFill>
                  <a:schemeClr val="bg1"/>
                </a:solidFill>
                <a:cs typeface="Symbol" charset="2"/>
              </a:rPr>
              <a:t>n</a:t>
            </a:r>
            <a:r>
              <a:rPr lang="en-US" sz="1400" dirty="0" smtClean="0">
                <a:solidFill>
                  <a:schemeClr val="bg1"/>
                </a:solidFill>
              </a:rPr>
              <a:t>m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smtClean="0">
                <a:solidFill>
                  <a:schemeClr val="bg1"/>
                </a:solidFill>
              </a:rPr>
              <a:t>FOV 1’-3 ‘ 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              R&lt; 100,000</a:t>
            </a:r>
          </a:p>
          <a:p>
            <a:pPr marL="285750" indent="-285750" algn="l">
              <a:buFont typeface="Arial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Visible</a:t>
            </a:r>
            <a:r>
              <a:rPr lang="en-US" sz="1400" dirty="0">
                <a:solidFill>
                  <a:schemeClr val="bg1"/>
                </a:solidFill>
              </a:rPr>
              <a:t>: 300 nm &lt; </a:t>
            </a:r>
            <a:r>
              <a:rPr lang="en-US" sz="1400" dirty="0">
                <a:solidFill>
                  <a:schemeClr val="bg1"/>
                </a:solidFill>
                <a:latin typeface="Symbol" charset="2"/>
                <a:cs typeface="Symbol" charset="2"/>
              </a:rPr>
              <a:t>l</a:t>
            </a:r>
            <a:r>
              <a:rPr lang="en-US" sz="1400" dirty="0">
                <a:solidFill>
                  <a:schemeClr val="bg1"/>
                </a:solidFill>
              </a:rPr>
              <a:t> &lt; 1 </a:t>
            </a:r>
            <a:r>
              <a:rPr lang="en-US" sz="1400" dirty="0">
                <a:solidFill>
                  <a:schemeClr val="bg1"/>
                </a:solidFill>
                <a:latin typeface="Symbol" charset="2"/>
                <a:cs typeface="Symbol" charset="2"/>
              </a:rPr>
              <a:t>m</a:t>
            </a:r>
            <a:r>
              <a:rPr lang="en-US" sz="1400" dirty="0">
                <a:solidFill>
                  <a:schemeClr val="bg1"/>
                </a:solidFill>
              </a:rPr>
              <a:t>m, FOV: 6 </a:t>
            </a:r>
            <a:r>
              <a:rPr lang="en-US" sz="1400" dirty="0" smtClean="0">
                <a:solidFill>
                  <a:schemeClr val="bg1"/>
                </a:solidFill>
              </a:rPr>
              <a:t>‘</a:t>
            </a:r>
          </a:p>
          <a:p>
            <a:pPr marL="285750" indent="-285750" algn="l">
              <a:buFont typeface="Arial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NIR </a:t>
            </a:r>
            <a:r>
              <a:rPr lang="en-US" sz="1400" dirty="0" err="1" smtClean="0">
                <a:solidFill>
                  <a:schemeClr val="bg1"/>
                </a:solidFill>
              </a:rPr>
              <a:t>imger</a:t>
            </a:r>
            <a:r>
              <a:rPr lang="en-US" sz="1400" dirty="0" smtClean="0">
                <a:solidFill>
                  <a:schemeClr val="bg1"/>
                </a:solidFill>
              </a:rPr>
              <a:t> &amp; spectrograph: 1 </a:t>
            </a:r>
            <a:r>
              <a:rPr lang="en-US" sz="1400" dirty="0" smtClean="0">
                <a:solidFill>
                  <a:schemeClr val="bg1"/>
                </a:solidFill>
                <a:latin typeface="Symbol" charset="2"/>
                <a:cs typeface="Symbol" charset="2"/>
              </a:rPr>
              <a:t>m</a:t>
            </a:r>
            <a:r>
              <a:rPr lang="en-US" sz="1400" dirty="0" smtClean="0">
                <a:solidFill>
                  <a:schemeClr val="bg1"/>
                </a:solidFill>
              </a:rPr>
              <a:t>m </a:t>
            </a:r>
            <a:r>
              <a:rPr lang="en-US" sz="1400" dirty="0">
                <a:solidFill>
                  <a:schemeClr val="bg1"/>
                </a:solidFill>
              </a:rPr>
              <a:t>&lt; </a:t>
            </a:r>
            <a:r>
              <a:rPr lang="en-US" sz="1400" dirty="0">
                <a:solidFill>
                  <a:schemeClr val="bg1"/>
                </a:solidFill>
                <a:latin typeface="Symbol" charset="2"/>
                <a:cs typeface="Symbol" charset="2"/>
              </a:rPr>
              <a:t>l</a:t>
            </a:r>
            <a:r>
              <a:rPr lang="en-US" sz="1400" dirty="0">
                <a:solidFill>
                  <a:schemeClr val="bg1"/>
                </a:solidFill>
              </a:rPr>
              <a:t> &lt; </a:t>
            </a:r>
            <a:r>
              <a:rPr lang="en-US" sz="1400" dirty="0" smtClean="0">
                <a:solidFill>
                  <a:schemeClr val="bg1"/>
                </a:solidFill>
              </a:rPr>
              <a:t>2 </a:t>
            </a:r>
            <a:r>
              <a:rPr lang="en-US" sz="1400" dirty="0" smtClean="0">
                <a:solidFill>
                  <a:schemeClr val="bg1"/>
                </a:solidFill>
                <a:latin typeface="Symbol" charset="2"/>
                <a:cs typeface="Symbol" charset="2"/>
              </a:rPr>
              <a:t>m</a:t>
            </a:r>
            <a:r>
              <a:rPr lang="en-US" sz="1400" dirty="0" smtClean="0">
                <a:solidFill>
                  <a:schemeClr val="bg1"/>
                </a:solidFill>
              </a:rPr>
              <a:t>m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smtClean="0">
                <a:solidFill>
                  <a:schemeClr val="bg1"/>
                </a:solidFill>
              </a:rPr>
              <a:t>FOV 4 ‘</a:t>
            </a:r>
          </a:p>
          <a:p>
            <a:pPr marL="285750" indent="-285750" algn="l">
              <a:buFont typeface="Arial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Multi-</a:t>
            </a:r>
            <a:r>
              <a:rPr lang="en-US" sz="1400" dirty="0" err="1" smtClean="0">
                <a:solidFill>
                  <a:schemeClr val="bg1"/>
                </a:solidFill>
              </a:rPr>
              <a:t>obj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>
                <a:solidFill>
                  <a:schemeClr val="bg1"/>
                </a:solidFill>
              </a:rPr>
              <a:t>spectrograph 300 nm &lt; </a:t>
            </a:r>
            <a:r>
              <a:rPr lang="en-US" sz="1400" dirty="0">
                <a:solidFill>
                  <a:schemeClr val="bg1"/>
                </a:solidFill>
                <a:latin typeface="Symbol" charset="2"/>
                <a:cs typeface="Symbol" charset="2"/>
              </a:rPr>
              <a:t>l</a:t>
            </a:r>
            <a:r>
              <a:rPr lang="en-US" sz="1400" dirty="0">
                <a:solidFill>
                  <a:schemeClr val="bg1"/>
                </a:solidFill>
              </a:rPr>
              <a:t> &lt; 1 </a:t>
            </a:r>
            <a:r>
              <a:rPr lang="en-US" sz="1400" dirty="0">
                <a:solidFill>
                  <a:schemeClr val="bg1"/>
                </a:solidFill>
                <a:latin typeface="Symbol" charset="2"/>
                <a:cs typeface="Symbol" charset="2"/>
              </a:rPr>
              <a:t>m</a:t>
            </a:r>
            <a:r>
              <a:rPr lang="en-US" sz="1400" dirty="0">
                <a:solidFill>
                  <a:schemeClr val="bg1"/>
                </a:solidFill>
              </a:rPr>
              <a:t>m, </a:t>
            </a:r>
            <a:r>
              <a:rPr lang="en-US" sz="1400" dirty="0" smtClean="0">
                <a:solidFill>
                  <a:schemeClr val="bg1"/>
                </a:solidFill>
              </a:rPr>
              <a:t>FOV </a:t>
            </a:r>
            <a:r>
              <a:rPr lang="en-US" sz="1400" dirty="0">
                <a:solidFill>
                  <a:schemeClr val="bg1"/>
                </a:solidFill>
              </a:rPr>
              <a:t>6 </a:t>
            </a:r>
            <a:r>
              <a:rPr lang="en-US" sz="1400" dirty="0" smtClean="0">
                <a:solidFill>
                  <a:schemeClr val="bg1"/>
                </a:solidFill>
              </a:rPr>
              <a:t>‘</a:t>
            </a:r>
          </a:p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Orbit: L2</a:t>
            </a:r>
          </a:p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Temperature: Non-cryogenic; 250-295 K </a:t>
            </a:r>
          </a:p>
        </p:txBody>
      </p:sp>
    </p:spTree>
    <p:extLst>
      <p:ext uri="{BB962C8B-B14F-4D97-AF65-F5344CB8AC3E}">
        <p14:creationId xmlns:p14="http://schemas.microsoft.com/office/powerpoint/2010/main" val="2798112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396"/>
            <a:ext cx="7772400" cy="707639"/>
          </a:xfrm>
        </p:spPr>
        <p:txBody>
          <a:bodyPr>
            <a:normAutofit/>
          </a:bodyPr>
          <a:lstStyle/>
          <a:p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" y="1005840"/>
            <a:ext cx="8778240" cy="503325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86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396"/>
            <a:ext cx="7772400" cy="70763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COPAG Response to Hertz Charge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" y="1005840"/>
            <a:ext cx="8778240" cy="5033250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rgbClr val="FFF100"/>
                </a:solidFill>
              </a:rPr>
              <a:t>The Charge to the PAGs:</a:t>
            </a:r>
          </a:p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Solicit community input on which </a:t>
            </a:r>
            <a:r>
              <a:rPr lang="en-US" sz="1800" i="1" dirty="0" smtClean="0">
                <a:solidFill>
                  <a:schemeClr val="bg1"/>
                </a:solidFill>
              </a:rPr>
              <a:t>candidate</a:t>
            </a:r>
            <a:r>
              <a:rPr lang="en-US" sz="1800" dirty="0" smtClean="0">
                <a:solidFill>
                  <a:schemeClr val="bg1"/>
                </a:solidFill>
              </a:rPr>
              <a:t> large missions should be studied by NASA to enable providing sufficient information for the consideration of these missions by the 2020 Decadal Survey Committee</a:t>
            </a:r>
          </a:p>
          <a:p>
            <a:pPr algn="l"/>
            <a:r>
              <a:rPr lang="en-US" sz="1800" dirty="0" smtClean="0">
                <a:ln w="9525">
                  <a:noFill/>
                </a:ln>
                <a:solidFill>
                  <a:srgbClr val="FFF100"/>
                </a:solidFill>
              </a:rPr>
              <a:t>The Overall Process:</a:t>
            </a:r>
          </a:p>
          <a:p>
            <a:pPr algn="l"/>
            <a:r>
              <a:rPr lang="en-US" sz="1800" dirty="0" smtClean="0">
                <a:solidFill>
                  <a:srgbClr val="000000"/>
                </a:solidFill>
              </a:rPr>
              <a:t>Part A:  </a:t>
            </a:r>
            <a:r>
              <a:rPr lang="en-US" sz="1800" dirty="0" smtClean="0">
                <a:solidFill>
                  <a:srgbClr val="FFF100"/>
                </a:solidFill>
              </a:rPr>
              <a:t>Identification of a small set of candidate large missions</a:t>
            </a:r>
          </a:p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Part B:</a:t>
            </a:r>
            <a:r>
              <a:rPr lang="en-US" sz="1600" dirty="0" smtClean="0">
                <a:solidFill>
                  <a:schemeClr val="bg1"/>
                </a:solidFill>
              </a:rPr>
              <a:t> Develop the science case &amp; technical information for each candidate mission.  This will include a STDT for each, but the detailed process TBD by NASA and not the focus of this charge.</a:t>
            </a:r>
          </a:p>
          <a:p>
            <a:pPr algn="l"/>
            <a:endParaRPr lang="en-US" sz="1600" dirty="0">
              <a:solidFill>
                <a:schemeClr val="bg1"/>
              </a:solidFill>
            </a:endParaRPr>
          </a:p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Part A: Identification of </a:t>
            </a:r>
            <a:r>
              <a:rPr lang="en-US" sz="1800" dirty="0" smtClean="0">
                <a:solidFill>
                  <a:srgbClr val="FFF100"/>
                </a:solidFill>
              </a:rPr>
              <a:t>Candidate Mission Concepts for Study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</a:rPr>
              <a:t>D</a:t>
            </a:r>
            <a:r>
              <a:rPr lang="en-US" sz="1400" dirty="0" smtClean="0">
                <a:solidFill>
                  <a:schemeClr val="bg1"/>
                </a:solidFill>
              </a:rPr>
              <a:t>rawn by NASA from the 2010 Decadal Survey New Worlds New Horizons (NWNH) &amp; 2014 Visionary Roadmap, Enduring Quests, Daring Visions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Far-IR Surveyor – Visionary Roadmap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Habitable-</a:t>
            </a:r>
            <a:r>
              <a:rPr lang="en-US" sz="1800" dirty="0" err="1" smtClean="0">
                <a:solidFill>
                  <a:schemeClr val="bg1"/>
                </a:solidFill>
              </a:rPr>
              <a:t>Exoplanet</a:t>
            </a:r>
            <a:r>
              <a:rPr lang="en-US" sz="1800" dirty="0" smtClean="0">
                <a:solidFill>
                  <a:schemeClr val="bg1"/>
                </a:solidFill>
              </a:rPr>
              <a:t> Imaging Mission – 2010 Decadal Survey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UV/Optical/IR Surveyor  - 2010 Decadal Survey </a:t>
            </a:r>
            <a:r>
              <a:rPr lang="en-US" sz="1800" dirty="0">
                <a:solidFill>
                  <a:schemeClr val="bg1"/>
                </a:solidFill>
              </a:rPr>
              <a:t>&amp; Visionary </a:t>
            </a:r>
            <a:r>
              <a:rPr lang="en-US" sz="1800" dirty="0" smtClean="0">
                <a:solidFill>
                  <a:schemeClr val="bg1"/>
                </a:solidFill>
              </a:rPr>
              <a:t>Roadmap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X-Ray Surveyor  -- Visionary Roadmap</a:t>
            </a:r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UV-Vis Path Forward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D704-0A5C-0A44-859D-45B2F0D9CE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44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396"/>
            <a:ext cx="7772400" cy="707639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dirty="0" smtClean="0">
                <a:solidFill>
                  <a:srgbClr val="000000"/>
                </a:solidFill>
              </a:rPr>
              <a:t>COPAG Response to Hertz Charge</a:t>
            </a:r>
            <a:r>
              <a:rPr lang="en-US" sz="2400" dirty="0" smtClean="0">
                <a:solidFill>
                  <a:srgbClr val="000000"/>
                </a:solidFill>
              </a:rPr>
              <a:t/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1800" dirty="0" smtClean="0">
                <a:solidFill>
                  <a:srgbClr val="000000"/>
                </a:solidFill>
              </a:rPr>
              <a:t>The Process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" y="1005840"/>
            <a:ext cx="8778240" cy="503325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1900" dirty="0" smtClean="0">
                <a:solidFill>
                  <a:srgbClr val="C65D23"/>
                </a:solidFill>
              </a:rPr>
              <a:t>Identification of a small number of </a:t>
            </a:r>
            <a:r>
              <a:rPr lang="en-US" sz="1900" i="1" dirty="0" smtClean="0">
                <a:solidFill>
                  <a:srgbClr val="C65D23"/>
                </a:solidFill>
              </a:rPr>
              <a:t>candidate </a:t>
            </a:r>
            <a:r>
              <a:rPr lang="en-US" sz="1900" dirty="0" smtClean="0">
                <a:solidFill>
                  <a:srgbClr val="C65D23"/>
                </a:solidFill>
              </a:rPr>
              <a:t>missions</a:t>
            </a:r>
          </a:p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Limited money for mission studies.</a:t>
            </a:r>
          </a:p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Identification of an additional </a:t>
            </a:r>
            <a:r>
              <a:rPr lang="en-US" sz="1800" i="1" dirty="0" smtClean="0">
                <a:solidFill>
                  <a:schemeClr val="bg1"/>
                </a:solidFill>
              </a:rPr>
              <a:t>candidate</a:t>
            </a:r>
            <a:r>
              <a:rPr lang="en-US" sz="1800" dirty="0" smtClean="0">
                <a:solidFill>
                  <a:schemeClr val="bg1"/>
                </a:solidFill>
              </a:rPr>
              <a:t> mission for study, probably results in the exclusion of a study for one of the 4 candidates identified in NWNW and/or  the Visionary Roadmap.</a:t>
            </a:r>
          </a:p>
          <a:p>
            <a:pPr algn="l"/>
            <a:endParaRPr lang="en-US" sz="1800" dirty="0">
              <a:solidFill>
                <a:schemeClr val="bg1"/>
              </a:solidFill>
            </a:endParaRPr>
          </a:p>
          <a:p>
            <a:pPr algn="l"/>
            <a:r>
              <a:rPr lang="en-US" sz="1800" dirty="0" smtClean="0">
                <a:solidFill>
                  <a:srgbClr val="000000"/>
                </a:solidFill>
              </a:rPr>
              <a:t>Considerable EC early discussion about 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H</a:t>
            </a:r>
            <a:r>
              <a:rPr lang="en-US" sz="1800" dirty="0" smtClean="0">
                <a:solidFill>
                  <a:srgbClr val="000000"/>
                </a:solidFill>
              </a:rPr>
              <a:t>ow to solicit community input to ensure breadth and inclusiveness </a:t>
            </a:r>
            <a:endParaRPr lang="en-US" sz="1800" dirty="0">
              <a:solidFill>
                <a:srgbClr val="000000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T</a:t>
            </a:r>
            <a:r>
              <a:rPr lang="en-US" sz="1800" dirty="0" smtClean="0">
                <a:solidFill>
                  <a:srgbClr val="000000"/>
                </a:solidFill>
              </a:rPr>
              <a:t>he number of potential missions that could emerge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Joint PAG-EC face-to-face meeting</a:t>
            </a:r>
          </a:p>
          <a:p>
            <a:pPr lvl="1" algn="l"/>
            <a:r>
              <a:rPr lang="en-US" sz="1500" dirty="0" smtClean="0">
                <a:solidFill>
                  <a:srgbClr val="000000"/>
                </a:solidFill>
              </a:rPr>
              <a:t>Share white papers</a:t>
            </a:r>
          </a:p>
          <a:p>
            <a:pPr lvl="1" algn="l"/>
            <a:r>
              <a:rPr lang="en-US" sz="1500" dirty="0" smtClean="0">
                <a:solidFill>
                  <a:srgbClr val="000000"/>
                </a:solidFill>
              </a:rPr>
              <a:t>Plan to identify common (and divergent) viewpoints/ findings</a:t>
            </a:r>
          </a:p>
          <a:p>
            <a:pPr lvl="1" algn="l"/>
            <a:r>
              <a:rPr lang="en-US" sz="1500" dirty="0" smtClean="0">
                <a:solidFill>
                  <a:srgbClr val="000000"/>
                </a:solidFill>
              </a:rPr>
              <a:t>Addressed incorporation of common response section in each PAG’s report to Hertz (if there are areas of commonality)</a:t>
            </a:r>
          </a:p>
          <a:p>
            <a:pPr lvl="1" algn="l"/>
            <a:r>
              <a:rPr lang="en-US" sz="1500" dirty="0" smtClean="0">
                <a:solidFill>
                  <a:srgbClr val="000000"/>
                </a:solidFill>
              </a:rPr>
              <a:t>Encourage cross-participation of EC members in upcoming PAG / SIG meetings</a:t>
            </a:r>
          </a:p>
          <a:p>
            <a:pPr algn="l"/>
            <a:r>
              <a:rPr lang="en-US" sz="1500" dirty="0" smtClean="0">
                <a:solidFill>
                  <a:srgbClr val="000000"/>
                </a:solidFill>
              </a:rPr>
              <a:t>	Probes  - </a:t>
            </a:r>
            <a:r>
              <a:rPr lang="en-US" sz="1400" dirty="0" smtClean="0">
                <a:solidFill>
                  <a:srgbClr val="000000"/>
                </a:solidFill>
              </a:rPr>
              <a:t>is there cross-PAG support for including a footnote expressing interest in future pursuit of this mission class ?</a:t>
            </a:r>
          </a:p>
          <a:p>
            <a:pPr algn="l"/>
            <a:r>
              <a:rPr lang="en-US" sz="1800" dirty="0" smtClean="0">
                <a:solidFill>
                  <a:srgbClr val="FFE72C"/>
                </a:solidFill>
              </a:rPr>
              <a:t>Recognition of Cross-PAG interests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X-Ray Surveyor could inform on first SMBHs in first galaxies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UV/Optical/IR Surveyor </a:t>
            </a:r>
            <a:r>
              <a:rPr lang="en-US" sz="1800" dirty="0" smtClean="0">
                <a:solidFill>
                  <a:schemeClr val="bg1"/>
                </a:solidFill>
              </a:rPr>
              <a:t> potentially synergistic with the Habitable-</a:t>
            </a:r>
            <a:r>
              <a:rPr lang="en-US" sz="1800" dirty="0" err="1" smtClean="0">
                <a:solidFill>
                  <a:schemeClr val="bg1"/>
                </a:solidFill>
              </a:rPr>
              <a:t>Exoplanet</a:t>
            </a:r>
            <a:r>
              <a:rPr lang="en-US" sz="1800" dirty="0" smtClean="0">
                <a:solidFill>
                  <a:schemeClr val="bg1"/>
                </a:solidFill>
              </a:rPr>
              <a:t> Imaging Mission</a:t>
            </a:r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UV-Vis Path Forward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D704-0A5C-0A44-859D-45B2F0D9CE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95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396"/>
            <a:ext cx="7772400" cy="707639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dirty="0" smtClean="0">
                <a:solidFill>
                  <a:srgbClr val="000000"/>
                </a:solidFill>
              </a:rPr>
              <a:t>COPAG Response to Hertz Charge</a:t>
            </a:r>
            <a:r>
              <a:rPr lang="en-US" sz="2400" dirty="0" smtClean="0">
                <a:solidFill>
                  <a:srgbClr val="000000"/>
                </a:solidFill>
              </a:rPr>
              <a:t/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1800" dirty="0" smtClean="0">
                <a:solidFill>
                  <a:srgbClr val="000000"/>
                </a:solidFill>
              </a:rPr>
              <a:t>The Process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" y="1005840"/>
            <a:ext cx="8778240" cy="5033250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Methods Used to Obtain Community Input: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Cosmic Origins Website</a:t>
            </a:r>
          </a:p>
          <a:p>
            <a:pPr algn="l"/>
            <a:r>
              <a:rPr lang="en-US" sz="1800" dirty="0" smtClean="0">
                <a:solidFill>
                  <a:srgbClr val="FFE72C"/>
                </a:solidFill>
              </a:rPr>
              <a:t>	</a:t>
            </a:r>
            <a:r>
              <a:rPr lang="en-US" sz="1800" dirty="0" smtClean="0">
                <a:solidFill>
                  <a:srgbClr val="000000"/>
                </a:solidFill>
              </a:rPr>
              <a:t>http</a:t>
            </a:r>
            <a:r>
              <a:rPr lang="en-US" sz="1800" dirty="0">
                <a:solidFill>
                  <a:srgbClr val="000000"/>
                </a:solidFill>
              </a:rPr>
              <a:t>://</a:t>
            </a:r>
            <a:r>
              <a:rPr lang="en-US" sz="1800" dirty="0" err="1">
                <a:solidFill>
                  <a:srgbClr val="000000"/>
                </a:solidFill>
              </a:rPr>
              <a:t>cor.gsfc.nasa.gov</a:t>
            </a:r>
            <a:r>
              <a:rPr lang="en-US" sz="1800" dirty="0">
                <a:solidFill>
                  <a:srgbClr val="000000"/>
                </a:solidFill>
              </a:rPr>
              <a:t>/</a:t>
            </a:r>
            <a:r>
              <a:rPr lang="en-US" sz="1800" dirty="0" err="1">
                <a:solidFill>
                  <a:srgbClr val="000000"/>
                </a:solidFill>
              </a:rPr>
              <a:t>copag</a:t>
            </a:r>
            <a:r>
              <a:rPr lang="en-US" sz="1800" dirty="0">
                <a:solidFill>
                  <a:srgbClr val="000000"/>
                </a:solidFill>
              </a:rPr>
              <a:t>/</a:t>
            </a:r>
            <a:r>
              <a:rPr lang="en-US" sz="1800" dirty="0" err="1">
                <a:solidFill>
                  <a:srgbClr val="000000"/>
                </a:solidFill>
              </a:rPr>
              <a:t>rfi</a:t>
            </a:r>
            <a:r>
              <a:rPr lang="en-US" sz="1800" dirty="0">
                <a:solidFill>
                  <a:srgbClr val="000000"/>
                </a:solidFill>
              </a:rPr>
              <a:t>/</a:t>
            </a:r>
            <a:r>
              <a:rPr lang="en-US" sz="1800" dirty="0" err="1">
                <a:solidFill>
                  <a:srgbClr val="000000"/>
                </a:solidFill>
              </a:rPr>
              <a:t>copag-rfi.php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AAS Session</a:t>
            </a:r>
          </a:p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	Cosmic Origins UV-Vis and FIR sessions </a:t>
            </a:r>
            <a:r>
              <a:rPr lang="en-US" sz="1800" dirty="0">
                <a:solidFill>
                  <a:schemeClr val="bg1"/>
                </a:solidFill>
              </a:rPr>
              <a:t>(Jan 4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</a:p>
          <a:p>
            <a:pPr algn="l"/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 	</a:t>
            </a:r>
            <a:r>
              <a:rPr lang="en-US" sz="1800" dirty="0" err="1" smtClean="0">
                <a:solidFill>
                  <a:schemeClr val="bg1"/>
                </a:solidFill>
              </a:rPr>
              <a:t>ExoPAG</a:t>
            </a:r>
            <a:r>
              <a:rPr lang="en-US" sz="1800" dirty="0" smtClean="0">
                <a:solidFill>
                  <a:schemeClr val="bg1"/>
                </a:solidFill>
              </a:rPr>
              <a:t>/COPAG Joint Meeting (Jan 4)</a:t>
            </a:r>
          </a:p>
          <a:p>
            <a:pPr algn="l"/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Joint PAG Session </a:t>
            </a:r>
            <a:r>
              <a:rPr lang="en-US" sz="1800" dirty="0">
                <a:solidFill>
                  <a:schemeClr val="bg1"/>
                </a:solidFill>
              </a:rPr>
              <a:t>(Jan 7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</a:p>
          <a:p>
            <a:pPr algn="l"/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	NASA </a:t>
            </a:r>
            <a:r>
              <a:rPr lang="en-US" sz="1800" dirty="0">
                <a:solidFill>
                  <a:schemeClr val="bg1"/>
                </a:solidFill>
              </a:rPr>
              <a:t>Town Hall Meeting (Jan 7)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Cross-PAG </a:t>
            </a:r>
            <a:r>
              <a:rPr lang="en-US" sz="1800" dirty="0" err="1" smtClean="0">
                <a:solidFill>
                  <a:schemeClr val="bg1"/>
                </a:solidFill>
              </a:rPr>
              <a:t>telecon</a:t>
            </a:r>
            <a:r>
              <a:rPr lang="en-US" sz="1800" dirty="0" smtClean="0">
                <a:solidFill>
                  <a:schemeClr val="bg1"/>
                </a:solidFill>
              </a:rPr>
              <a:t> and Joint PAG meetings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COPAG Virtual Town Hall (Mar 10)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White Papers (posted at above COR </a:t>
            </a:r>
            <a:r>
              <a:rPr lang="en-US" sz="1800" dirty="0" err="1" smtClean="0">
                <a:solidFill>
                  <a:schemeClr val="bg1"/>
                </a:solidFill>
              </a:rPr>
              <a:t>url</a:t>
            </a:r>
            <a:r>
              <a:rPr lang="en-US" sz="1800" dirty="0" smtClean="0">
                <a:solidFill>
                  <a:schemeClr val="bg1"/>
                </a:solidFill>
              </a:rPr>
              <a:t> &amp; on SIG2 webpages)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Science Interest Group (SIG) Meetings</a:t>
            </a:r>
          </a:p>
          <a:p>
            <a:pPr marL="285750" indent="-285750" algn="l">
              <a:buFont typeface="Arial"/>
              <a:buChar char="•"/>
            </a:pP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UV-Vis Path Forward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D704-0A5C-0A44-859D-45B2F0D9CE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41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396"/>
            <a:ext cx="7772400" cy="549939"/>
          </a:xfrm>
        </p:spPr>
        <p:txBody>
          <a:bodyPr>
            <a:normAutofit/>
          </a:bodyPr>
          <a:lstStyle/>
          <a:p>
            <a:pPr algn="l"/>
            <a:r>
              <a:rPr lang="en-US" sz="2700" dirty="0" smtClean="0">
                <a:solidFill>
                  <a:srgbClr val="000000"/>
                </a:solidFill>
              </a:rPr>
              <a:t>COPAG Virtual Town </a:t>
            </a:r>
            <a:r>
              <a:rPr lang="en-US" sz="2400" dirty="0" smtClean="0">
                <a:solidFill>
                  <a:srgbClr val="000000"/>
                </a:solidFill>
              </a:rPr>
              <a:t>Hall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" y="835276"/>
            <a:ext cx="8778240" cy="5203814"/>
          </a:xfrm>
        </p:spPr>
        <p:txBody>
          <a:bodyPr>
            <a:norm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60 + Participants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Agenda:</a:t>
            </a:r>
          </a:p>
          <a:p>
            <a:pPr algn="l"/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- Overview of Charge</a:t>
            </a:r>
          </a:p>
          <a:p>
            <a:pPr algn="l"/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- Description of COPAG plans</a:t>
            </a:r>
          </a:p>
          <a:p>
            <a:pPr algn="l"/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- Discussion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Path Forward: </a:t>
            </a:r>
          </a:p>
          <a:p>
            <a:pPr lvl="1" algn="l"/>
            <a:r>
              <a:rPr lang="en-US" sz="1600" dirty="0" smtClean="0">
                <a:solidFill>
                  <a:schemeClr val="bg1"/>
                </a:solidFill>
              </a:rPr>
              <a:t>- Active </a:t>
            </a:r>
            <a:r>
              <a:rPr lang="en-US" sz="1600" dirty="0">
                <a:solidFill>
                  <a:schemeClr val="bg1"/>
                </a:solidFill>
              </a:rPr>
              <a:t>solicitation of white papers</a:t>
            </a:r>
          </a:p>
          <a:p>
            <a:pPr lvl="1" algn="l"/>
            <a:r>
              <a:rPr lang="en-US" sz="1600" dirty="0" smtClean="0">
                <a:solidFill>
                  <a:schemeClr val="bg1"/>
                </a:solidFill>
              </a:rPr>
              <a:t>- SIG meetings </a:t>
            </a:r>
          </a:p>
          <a:p>
            <a:pPr lvl="1" algn="l"/>
            <a:r>
              <a:rPr lang="en-US" sz="1600" dirty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- FIR community:  FIR-Surveyor Mission Concept</a:t>
            </a:r>
          </a:p>
          <a:p>
            <a:pPr lvl="1" algn="l"/>
            <a:r>
              <a:rPr lang="en-US" sz="1600" dirty="0" smtClean="0">
                <a:solidFill>
                  <a:schemeClr val="bg1"/>
                </a:solidFill>
              </a:rPr>
              <a:t> 	- UV-Vis community:  UVOIR Mission concepts and synergy with </a:t>
            </a:r>
            <a:r>
              <a:rPr lang="en-US" sz="1600" dirty="0" err="1" smtClean="0">
                <a:solidFill>
                  <a:schemeClr val="bg1"/>
                </a:solidFill>
              </a:rPr>
              <a:t>ExoPAG</a:t>
            </a:r>
            <a:r>
              <a:rPr lang="en-US" sz="1600" dirty="0" smtClean="0">
                <a:solidFill>
                  <a:schemeClr val="bg1"/>
                </a:solidFill>
              </a:rPr>
              <a:t> Mission</a:t>
            </a:r>
          </a:p>
          <a:p>
            <a:pPr lvl="1" algn="l"/>
            <a:r>
              <a:rPr lang="en-US" sz="1600" dirty="0">
                <a:solidFill>
                  <a:schemeClr val="bg1"/>
                </a:solidFill>
              </a:rPr>
              <a:t>Further Town </a:t>
            </a:r>
            <a:r>
              <a:rPr lang="en-US" sz="1600" dirty="0" smtClean="0">
                <a:solidFill>
                  <a:schemeClr val="bg1"/>
                </a:solidFill>
              </a:rPr>
              <a:t>Hall(s) </a:t>
            </a:r>
            <a:endParaRPr lang="en-US" sz="1600" dirty="0">
              <a:solidFill>
                <a:schemeClr val="bg1"/>
              </a:solidFill>
            </a:endParaRPr>
          </a:p>
          <a:p>
            <a:pPr lvl="1" algn="l"/>
            <a:r>
              <a:rPr lang="en-US" sz="1600" dirty="0" smtClean="0">
                <a:solidFill>
                  <a:schemeClr val="bg1"/>
                </a:solidFill>
              </a:rPr>
              <a:t>	summarize findings to date &amp; solicit community response</a:t>
            </a:r>
            <a:endParaRPr lang="en-US" sz="1600" dirty="0">
              <a:solidFill>
                <a:schemeClr val="bg1"/>
              </a:solidFill>
            </a:endParaRPr>
          </a:p>
          <a:p>
            <a:pPr lvl="1" algn="l"/>
            <a:r>
              <a:rPr lang="en-US" sz="1600" dirty="0" smtClean="0">
                <a:solidFill>
                  <a:schemeClr val="bg1"/>
                </a:solidFill>
              </a:rPr>
              <a:t>	date TBD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UV-Vis Path Forward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D704-0A5C-0A44-859D-45B2F0D9CE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24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396"/>
            <a:ext cx="7772400" cy="549939"/>
          </a:xfrm>
        </p:spPr>
        <p:txBody>
          <a:bodyPr>
            <a:normAutofit/>
          </a:bodyPr>
          <a:lstStyle/>
          <a:p>
            <a:pPr algn="l"/>
            <a:r>
              <a:rPr lang="en-US" sz="2700" dirty="0" smtClean="0">
                <a:solidFill>
                  <a:srgbClr val="000000"/>
                </a:solidFill>
              </a:rPr>
              <a:t>White Paper Solicitation and Response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" y="835276"/>
            <a:ext cx="8778240" cy="5203814"/>
          </a:xfrm>
        </p:spPr>
        <p:txBody>
          <a:bodyPr>
            <a:norm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White Paper Proposed Content </a:t>
            </a:r>
          </a:p>
          <a:p>
            <a:pPr algn="l"/>
            <a:r>
              <a:rPr lang="en-US" sz="1400" dirty="0" smtClean="0">
                <a:solidFill>
                  <a:srgbClr val="000000"/>
                </a:solidFill>
              </a:rPr>
              <a:t>	</a:t>
            </a:r>
            <a:r>
              <a:rPr lang="en-US" sz="1200" dirty="0" smtClean="0">
                <a:solidFill>
                  <a:srgbClr val="000000"/>
                </a:solidFill>
              </a:rPr>
              <a:t>Format: 1 – 2 pages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</a:rPr>
              <a:t>	</a:t>
            </a:r>
            <a:r>
              <a:rPr lang="en-US" sz="1600" dirty="0" smtClean="0">
                <a:solidFill>
                  <a:srgbClr val="000000"/>
                </a:solidFill>
              </a:rPr>
              <a:t>- Key Science Question(s)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</a:rPr>
              <a:t>	</a:t>
            </a:r>
            <a:r>
              <a:rPr lang="en-US" sz="1600" dirty="0" smtClean="0">
                <a:solidFill>
                  <a:srgbClr val="000000"/>
                </a:solidFill>
              </a:rPr>
              <a:t>- Technical Capabilities Required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</a:rPr>
              <a:t>	</a:t>
            </a:r>
            <a:r>
              <a:rPr lang="en-US" sz="1600" dirty="0" smtClean="0">
                <a:solidFill>
                  <a:srgbClr val="000000"/>
                </a:solidFill>
              </a:rPr>
              <a:t>- Compatibility with one of the 4 (starting point) candidate Large Mission Concepts for study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</a:rPr>
              <a:t>	</a:t>
            </a:r>
            <a:r>
              <a:rPr lang="en-US" sz="1600" dirty="0" smtClean="0">
                <a:solidFill>
                  <a:srgbClr val="000000"/>
                </a:solidFill>
              </a:rPr>
              <a:t>- New Technologies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</a:rPr>
              <a:t>	</a:t>
            </a:r>
            <a:r>
              <a:rPr lang="en-US" sz="1600" dirty="0" smtClean="0">
                <a:solidFill>
                  <a:srgbClr val="000000"/>
                </a:solidFill>
              </a:rPr>
              <a:t>- Large Mission Needed ?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White Paper Response </a:t>
            </a:r>
          </a:p>
          <a:p>
            <a:pPr algn="l"/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- 34 white papers submitted (</a:t>
            </a:r>
            <a:r>
              <a:rPr lang="en-US" sz="1400" dirty="0">
                <a:solidFill>
                  <a:srgbClr val="C65D23"/>
                </a:solidFill>
              </a:rPr>
              <a:t>http://</a:t>
            </a:r>
            <a:r>
              <a:rPr lang="en-US" sz="1400" dirty="0" err="1">
                <a:solidFill>
                  <a:srgbClr val="C65D23"/>
                </a:solidFill>
              </a:rPr>
              <a:t>cor.gsfc.nasa.gov</a:t>
            </a:r>
            <a:r>
              <a:rPr lang="en-US" sz="1400" dirty="0">
                <a:solidFill>
                  <a:srgbClr val="C65D23"/>
                </a:solidFill>
              </a:rPr>
              <a:t>/</a:t>
            </a:r>
            <a:r>
              <a:rPr lang="en-US" sz="1400" dirty="0" err="1">
                <a:solidFill>
                  <a:srgbClr val="C65D23"/>
                </a:solidFill>
              </a:rPr>
              <a:t>copag</a:t>
            </a:r>
            <a:r>
              <a:rPr lang="en-US" sz="1400" dirty="0">
                <a:solidFill>
                  <a:srgbClr val="C65D23"/>
                </a:solidFill>
              </a:rPr>
              <a:t>/</a:t>
            </a:r>
            <a:r>
              <a:rPr lang="en-US" sz="1400" dirty="0" err="1">
                <a:solidFill>
                  <a:srgbClr val="C65D23"/>
                </a:solidFill>
              </a:rPr>
              <a:t>rfi</a:t>
            </a:r>
            <a:r>
              <a:rPr lang="en-US" sz="1400" dirty="0">
                <a:solidFill>
                  <a:srgbClr val="C65D23"/>
                </a:solidFill>
              </a:rPr>
              <a:t>/</a:t>
            </a:r>
            <a:r>
              <a:rPr lang="en-US" sz="1400" dirty="0" err="1">
                <a:solidFill>
                  <a:srgbClr val="C65D23"/>
                </a:solidFill>
              </a:rPr>
              <a:t>copag-</a:t>
            </a:r>
            <a:r>
              <a:rPr lang="en-US" sz="1400" dirty="0" err="1" smtClean="0">
                <a:solidFill>
                  <a:srgbClr val="C65D23"/>
                </a:solidFill>
              </a:rPr>
              <a:t>rfi.php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  <a:endParaRPr lang="en-US" sz="1600" dirty="0" smtClean="0">
              <a:solidFill>
                <a:schemeClr val="bg1"/>
              </a:solidFill>
            </a:endParaRPr>
          </a:p>
          <a:p>
            <a:pPr algn="l"/>
            <a:r>
              <a:rPr lang="en-US" sz="1600" dirty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- Scope:</a:t>
            </a:r>
          </a:p>
          <a:p>
            <a:pPr lvl="1" algn="l"/>
            <a:r>
              <a:rPr lang="en-US" sz="1600" dirty="0">
                <a:solidFill>
                  <a:srgbClr val="000000"/>
                </a:solidFill>
              </a:rPr>
              <a:t>	</a:t>
            </a:r>
            <a:r>
              <a:rPr lang="en-US" sz="1600" dirty="0" smtClean="0">
                <a:solidFill>
                  <a:srgbClr val="000000"/>
                </a:solidFill>
              </a:rPr>
              <a:t>- </a:t>
            </a:r>
            <a:r>
              <a:rPr lang="en-US" sz="1600" dirty="0">
                <a:solidFill>
                  <a:srgbClr val="000000"/>
                </a:solidFill>
              </a:rPr>
              <a:t>9 papers on FIR Surveyor</a:t>
            </a:r>
          </a:p>
          <a:p>
            <a:pPr lvl="1" algn="l"/>
            <a:r>
              <a:rPr lang="en-US" sz="1600" dirty="0" smtClean="0">
                <a:solidFill>
                  <a:srgbClr val="000000"/>
                </a:solidFill>
              </a:rPr>
              <a:t>	- 18 </a:t>
            </a:r>
            <a:r>
              <a:rPr lang="en-US" sz="1600" dirty="0">
                <a:solidFill>
                  <a:srgbClr val="000000"/>
                </a:solidFill>
              </a:rPr>
              <a:t>papers on UV/O/IR Surveyor</a:t>
            </a:r>
          </a:p>
          <a:p>
            <a:pPr lvl="1" algn="l"/>
            <a:r>
              <a:rPr lang="en-US" sz="1600" dirty="0" smtClean="0">
                <a:solidFill>
                  <a:srgbClr val="000000"/>
                </a:solidFill>
              </a:rPr>
              <a:t>	- 4 </a:t>
            </a:r>
            <a:r>
              <a:rPr lang="en-US" sz="1600" dirty="0">
                <a:solidFill>
                  <a:srgbClr val="000000"/>
                </a:solidFill>
              </a:rPr>
              <a:t>papers on Habitable </a:t>
            </a:r>
            <a:r>
              <a:rPr lang="en-US" sz="1600" dirty="0" err="1">
                <a:solidFill>
                  <a:srgbClr val="000000"/>
                </a:solidFill>
              </a:rPr>
              <a:t>Exoplanet</a:t>
            </a:r>
            <a:r>
              <a:rPr lang="en-US" sz="1600" dirty="0">
                <a:solidFill>
                  <a:srgbClr val="000000"/>
                </a:solidFill>
              </a:rPr>
              <a:t> Imager</a:t>
            </a:r>
          </a:p>
          <a:p>
            <a:pPr lvl="1" algn="l"/>
            <a:r>
              <a:rPr lang="en-US" sz="1600" dirty="0" smtClean="0">
                <a:solidFill>
                  <a:srgbClr val="000000"/>
                </a:solidFill>
              </a:rPr>
              <a:t>	- 1 </a:t>
            </a:r>
            <a:r>
              <a:rPr lang="en-US" sz="1600" dirty="0">
                <a:solidFill>
                  <a:srgbClr val="000000"/>
                </a:solidFill>
              </a:rPr>
              <a:t>paper on X-ray Surveyor</a:t>
            </a:r>
          </a:p>
          <a:p>
            <a:pPr lvl="1" algn="l"/>
            <a:r>
              <a:rPr lang="en-US" sz="1600" dirty="0" smtClean="0">
                <a:solidFill>
                  <a:srgbClr val="000000"/>
                </a:solidFill>
              </a:rPr>
              <a:t>	- 1 </a:t>
            </a:r>
            <a:r>
              <a:rPr lang="en-US" sz="1600" dirty="0">
                <a:solidFill>
                  <a:srgbClr val="000000"/>
                </a:solidFill>
              </a:rPr>
              <a:t>paper on Gravitational Wave mission</a:t>
            </a:r>
          </a:p>
          <a:p>
            <a:pPr lvl="1" algn="l"/>
            <a:r>
              <a:rPr lang="en-US" sz="1600" dirty="0" smtClean="0">
                <a:solidFill>
                  <a:srgbClr val="000000"/>
                </a:solidFill>
              </a:rPr>
              <a:t>	- 2</a:t>
            </a:r>
            <a:r>
              <a:rPr lang="en-US" sz="1600" dirty="0">
                <a:solidFill>
                  <a:srgbClr val="000000"/>
                </a:solidFill>
              </a:rPr>
              <a:t>+ papers on </a:t>
            </a:r>
            <a:r>
              <a:rPr lang="en-US" sz="1600" dirty="0" smtClean="0">
                <a:solidFill>
                  <a:srgbClr val="000000"/>
                </a:solidFill>
              </a:rPr>
              <a:t>process</a:t>
            </a:r>
          </a:p>
          <a:p>
            <a:pPr lvl="1" algn="l"/>
            <a:r>
              <a:rPr lang="en-US" sz="1600" dirty="0" smtClean="0">
                <a:solidFill>
                  <a:srgbClr val="000000"/>
                </a:solidFill>
              </a:rPr>
              <a:t>- Considerable overlap within the FIR and UVOIR technical concepts</a:t>
            </a:r>
            <a:endParaRPr lang="en-US" sz="1600" dirty="0">
              <a:solidFill>
                <a:srgbClr val="000000"/>
              </a:solidFill>
            </a:endParaRPr>
          </a:p>
          <a:p>
            <a:pPr algn="l"/>
            <a:endParaRPr lang="en-US" sz="1800" dirty="0" smtClean="0">
              <a:solidFill>
                <a:schemeClr val="bg1"/>
              </a:solidFill>
            </a:endParaRPr>
          </a:p>
          <a:p>
            <a:pPr algn="l"/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UV-Vis Path Forward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D704-0A5C-0A44-859D-45B2F0D9CE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69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" y="640080"/>
            <a:ext cx="8823960" cy="3326937"/>
          </a:xfrm>
        </p:spPr>
        <p:txBody>
          <a:bodyPr lIns="91440" rIns="91440">
            <a:no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Strong Community Support presented to the EC for the four Candidate Missions Identified in the 2010 Decadal Survey and the Visionary Roadmap</a:t>
            </a:r>
          </a:p>
          <a:p>
            <a:pPr algn="l"/>
            <a:r>
              <a:rPr lang="en-US" sz="1800" dirty="0" smtClean="0">
                <a:solidFill>
                  <a:srgbClr val="000000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-</a:t>
            </a:r>
            <a:r>
              <a:rPr lang="en-US" sz="1800" dirty="0" smtClean="0">
                <a:solidFill>
                  <a:srgbClr val="FF6612"/>
                </a:solidFill>
              </a:rPr>
              <a:t> </a:t>
            </a:r>
            <a:r>
              <a:rPr lang="en-US" sz="1800" dirty="0" smtClean="0">
                <a:solidFill>
                  <a:srgbClr val="E75E19"/>
                </a:solidFill>
              </a:rPr>
              <a:t>Far IR Surveyor</a:t>
            </a:r>
          </a:p>
          <a:p>
            <a:pPr algn="l"/>
            <a:r>
              <a:rPr lang="en-US" sz="1800" dirty="0">
                <a:solidFill>
                  <a:srgbClr val="FF6612"/>
                </a:solidFill>
              </a:rPr>
              <a:t>	</a:t>
            </a:r>
            <a:r>
              <a:rPr lang="en-US" sz="1800" dirty="0" smtClean="0">
                <a:solidFill>
                  <a:srgbClr val="000000"/>
                </a:solidFill>
              </a:rPr>
              <a:t>-</a:t>
            </a:r>
            <a:r>
              <a:rPr lang="en-US" sz="1800" dirty="0" smtClean="0">
                <a:solidFill>
                  <a:srgbClr val="FF6612"/>
                </a:solidFill>
              </a:rPr>
              <a:t> </a:t>
            </a:r>
            <a:r>
              <a:rPr lang="en-US" sz="1800" dirty="0" smtClean="0">
                <a:solidFill>
                  <a:srgbClr val="E75E19"/>
                </a:solidFill>
              </a:rPr>
              <a:t>Habitable </a:t>
            </a:r>
            <a:r>
              <a:rPr lang="en-US" sz="1800" dirty="0" err="1" smtClean="0">
                <a:solidFill>
                  <a:srgbClr val="E75E19"/>
                </a:solidFill>
              </a:rPr>
              <a:t>Exoplanet</a:t>
            </a:r>
            <a:endParaRPr lang="en-US" sz="1800" dirty="0" smtClean="0">
              <a:solidFill>
                <a:srgbClr val="E75E19"/>
              </a:solidFill>
            </a:endParaRPr>
          </a:p>
          <a:p>
            <a:pPr algn="l"/>
            <a:r>
              <a:rPr lang="en-US" sz="1800" dirty="0">
                <a:solidFill>
                  <a:srgbClr val="FF6612"/>
                </a:solidFill>
              </a:rPr>
              <a:t>	</a:t>
            </a:r>
            <a:r>
              <a:rPr lang="en-US" sz="1800" dirty="0" smtClean="0">
                <a:solidFill>
                  <a:srgbClr val="000000"/>
                </a:solidFill>
              </a:rPr>
              <a:t>-</a:t>
            </a:r>
            <a:r>
              <a:rPr lang="en-US" sz="1800" dirty="0" smtClean="0">
                <a:solidFill>
                  <a:srgbClr val="FF6612"/>
                </a:solidFill>
              </a:rPr>
              <a:t> </a:t>
            </a:r>
            <a:r>
              <a:rPr lang="en-US" sz="1800" dirty="0" smtClean="0">
                <a:solidFill>
                  <a:srgbClr val="E75E19"/>
                </a:solidFill>
              </a:rPr>
              <a:t>UV/Optical/IR Surveyor</a:t>
            </a:r>
          </a:p>
          <a:p>
            <a:pPr algn="l"/>
            <a:r>
              <a:rPr lang="en-US" sz="1800" dirty="0" smtClean="0">
                <a:solidFill>
                  <a:srgbClr val="FF6612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- </a:t>
            </a:r>
            <a:r>
              <a:rPr lang="en-US" sz="1800" dirty="0" smtClean="0">
                <a:solidFill>
                  <a:srgbClr val="E75E19"/>
                </a:solidFill>
              </a:rPr>
              <a:t>X</a:t>
            </a:r>
            <a:r>
              <a:rPr lang="en-US" sz="1800" dirty="0">
                <a:solidFill>
                  <a:srgbClr val="E75E19"/>
                </a:solidFill>
              </a:rPr>
              <a:t>-Ray </a:t>
            </a:r>
            <a:r>
              <a:rPr lang="en-US" sz="1800" dirty="0" smtClean="0">
                <a:solidFill>
                  <a:srgbClr val="E75E19"/>
                </a:solidFill>
              </a:rPr>
              <a:t>Surveyor</a:t>
            </a:r>
          </a:p>
          <a:p>
            <a:pPr marL="285750" indent="-285750" algn="l">
              <a:buFont typeface="Arial"/>
              <a:buChar char="•"/>
            </a:pPr>
            <a:r>
              <a:rPr lang="en-US" sz="1700" dirty="0" smtClean="0">
                <a:solidFill>
                  <a:schemeClr val="bg1"/>
                </a:solidFill>
              </a:rPr>
              <a:t>COPAG EC findings are subject to NASA boundary conditions.  Given those conditions, evidence for broad COR community support for alternate missions was </a:t>
            </a:r>
            <a:r>
              <a:rPr lang="en-US" sz="1700" i="1" dirty="0" smtClean="0">
                <a:solidFill>
                  <a:schemeClr val="bg1"/>
                </a:solidFill>
              </a:rPr>
              <a:t>not</a:t>
            </a:r>
            <a:r>
              <a:rPr lang="en-US" sz="1700" dirty="0" smtClean="0">
                <a:solidFill>
                  <a:schemeClr val="bg1"/>
                </a:solidFill>
              </a:rPr>
              <a:t> presented to the COPAG EC</a:t>
            </a:r>
          </a:p>
          <a:p>
            <a:pPr algn="l"/>
            <a:endParaRPr lang="en-US" sz="800" dirty="0" smtClean="0">
              <a:solidFill>
                <a:schemeClr val="bg1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COPAG EC finds strong support for the 4 candidate missions drawn by NASA from the 2010 Decadal Survey and the Visionary Roadmap.</a:t>
            </a:r>
          </a:p>
          <a:p>
            <a:pPr algn="l"/>
            <a:endParaRPr lang="en-US" sz="1800" dirty="0" smtClean="0">
              <a:solidFill>
                <a:srgbClr val="000000"/>
              </a:solidFill>
            </a:endParaRPr>
          </a:p>
          <a:p>
            <a:pPr algn="l"/>
            <a:endParaRPr lang="en-US" sz="1800" dirty="0" smtClean="0">
              <a:solidFill>
                <a:schemeClr val="bg1"/>
              </a:solidFill>
            </a:endParaRPr>
          </a:p>
          <a:p>
            <a:pPr algn="l"/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UV-Vis Path Forward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D704-0A5C-0A44-859D-45B2F0D9CE0A}" type="slidenum">
              <a:rPr lang="en-US" smtClean="0"/>
              <a:t>7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17609" y="3988155"/>
            <a:ext cx="77724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rgbClr val="000000"/>
                </a:solidFill>
              </a:rPr>
              <a:t>Cross-PAG Preliminary Findings on Candidate Large Missions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91440"/>
            <a:ext cx="7772400" cy="5499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rgbClr val="000000"/>
                </a:solidFill>
              </a:rPr>
              <a:t>COPAG Preliminary Findings on Candidate Large Missions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82880" y="4526280"/>
            <a:ext cx="8778240" cy="1554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Candidate Missions have cross-PAG science applications and synergies</a:t>
            </a:r>
            <a:endParaRPr lang="en-US" sz="800" dirty="0" smtClean="0">
              <a:solidFill>
                <a:srgbClr val="000000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rgbClr val="E75E19"/>
                </a:solidFill>
              </a:rPr>
              <a:t>Does this Synergy extend to combining Mission Concepts </a:t>
            </a:r>
            <a:r>
              <a:rPr lang="en-US" sz="1800" dirty="0">
                <a:solidFill>
                  <a:srgbClr val="E75E19"/>
                </a:solidFill>
              </a:rPr>
              <a:t>(e.g. </a:t>
            </a:r>
            <a:r>
              <a:rPr lang="en-US" sz="1800" dirty="0" err="1">
                <a:solidFill>
                  <a:srgbClr val="E75E19"/>
                </a:solidFill>
              </a:rPr>
              <a:t>HabEx</a:t>
            </a:r>
            <a:r>
              <a:rPr lang="en-US" sz="1800" dirty="0">
                <a:solidFill>
                  <a:srgbClr val="E75E19"/>
                </a:solidFill>
              </a:rPr>
              <a:t> and UVOIR) </a:t>
            </a:r>
            <a:r>
              <a:rPr lang="en-US" sz="1800" dirty="0" smtClean="0">
                <a:solidFill>
                  <a:srgbClr val="E75E19"/>
                </a:solidFill>
              </a:rPr>
              <a:t>?</a:t>
            </a:r>
            <a:endParaRPr lang="en-US" sz="800" dirty="0" smtClean="0">
              <a:solidFill>
                <a:srgbClr val="E75E19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Community input: WPs will be part of the final report &amp; a valuable reference for Science &amp; Technology Definition Teams (STDTs) charged with development of detailed science requirements for engineering studies.</a:t>
            </a:r>
            <a:endParaRPr lang="en-US" sz="1800" dirty="0" smtClean="0">
              <a:solidFill>
                <a:schemeClr val="bg1"/>
              </a:solidFill>
            </a:endParaRPr>
          </a:p>
          <a:p>
            <a:pPr algn="l"/>
            <a:endParaRPr lang="en-US" sz="1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525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396"/>
            <a:ext cx="7772400" cy="549939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rgbClr val="000000"/>
                </a:solidFill>
              </a:rPr>
              <a:t>COPAG Preliminary Finding on Probe Class Missions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" y="835276"/>
            <a:ext cx="8778240" cy="2822324"/>
          </a:xfrm>
        </p:spPr>
        <p:txBody>
          <a:bodyPr>
            <a:norm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Certain fundamental science questions can be effectively pursued with a probe class mission.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Members of the astrophysics community whose science requires a probe class mission have expressed interest in a similar exercise.</a:t>
            </a:r>
            <a:endParaRPr lang="en-US" sz="1800" dirty="0">
              <a:solidFill>
                <a:srgbClr val="000000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>
                <a:solidFill>
                  <a:srgbClr val="E75E19"/>
                </a:solidFill>
              </a:rPr>
              <a:t>Multiple unsolicited questions / inquiries were received regarding Probe Class </a:t>
            </a:r>
            <a:r>
              <a:rPr lang="en-US" sz="1800" dirty="0" smtClean="0">
                <a:solidFill>
                  <a:srgbClr val="E75E19"/>
                </a:solidFill>
              </a:rPr>
              <a:t>Missions </a:t>
            </a:r>
            <a:r>
              <a:rPr lang="en-US" sz="1800" dirty="0" smtClean="0">
                <a:solidFill>
                  <a:schemeClr val="bg1"/>
                </a:solidFill>
              </a:rPr>
              <a:t>while soliciting input regarding Large Mission Candidates.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I</a:t>
            </a:r>
            <a:r>
              <a:rPr lang="en-US" sz="1800" dirty="0" smtClean="0">
                <a:solidFill>
                  <a:srgbClr val="000000"/>
                </a:solidFill>
              </a:rPr>
              <a:t>ndicating that the </a:t>
            </a:r>
            <a:r>
              <a:rPr lang="en-US" sz="1800" dirty="0" smtClean="0">
                <a:solidFill>
                  <a:srgbClr val="E75E19"/>
                </a:solidFill>
              </a:rPr>
              <a:t>broader astrophysical community is interested in knowing that Probe class opportunities will be considered in the 2020 Decadal Survey.</a:t>
            </a:r>
            <a:endParaRPr lang="en-US" sz="1800" dirty="0">
              <a:solidFill>
                <a:srgbClr val="E75E19"/>
              </a:solidFill>
            </a:endParaRPr>
          </a:p>
          <a:p>
            <a:pPr algn="l"/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UV-Vis Path Forward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D704-0A5C-0A44-859D-45B2F0D9CE0A}" type="slidenum">
              <a:rPr lang="en-US" smtClean="0"/>
              <a:t>8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794760"/>
            <a:ext cx="7772400" cy="5499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rgbClr val="000000"/>
                </a:solidFill>
              </a:rPr>
              <a:t>COPAG Schedule for Report Completion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82880" y="4389120"/>
            <a:ext cx="8778240" cy="1508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rgbClr val="B15521"/>
                </a:solidFill>
              </a:rPr>
              <a:t>July 2015</a:t>
            </a:r>
            <a:r>
              <a:rPr lang="en-US" sz="1800" dirty="0" smtClean="0">
                <a:solidFill>
                  <a:srgbClr val="000000"/>
                </a:solidFill>
              </a:rPr>
              <a:t>:  Report draft written</a:t>
            </a:r>
          </a:p>
          <a:p>
            <a:pPr marL="742950" lvl="1" indent="-285750" algn="l"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Last minute inputs due by July 15 !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rgbClr val="B15521"/>
                </a:solidFill>
              </a:rPr>
              <a:t>August 2015</a:t>
            </a:r>
            <a:r>
              <a:rPr lang="en-US" sz="1800" dirty="0" smtClean="0">
                <a:solidFill>
                  <a:srgbClr val="000000"/>
                </a:solidFill>
              </a:rPr>
              <a:t>:  Report review at IAU splinter meeting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rgbClr val="B15521"/>
                </a:solidFill>
              </a:rPr>
              <a:t>Fall/ October 2015</a:t>
            </a:r>
            <a:r>
              <a:rPr lang="en-US" sz="1800" dirty="0" smtClean="0">
                <a:solidFill>
                  <a:srgbClr val="000000"/>
                </a:solidFill>
              </a:rPr>
              <a:t>:  Final report presented to Hertz and the Astrophysics Subcommittee</a:t>
            </a:r>
            <a:endParaRPr lang="en-US" sz="1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206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UV-Vis Path Forward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D704-0A5C-0A44-859D-45B2F0D9CE0A}" type="slidenum">
              <a:rPr lang="en-US" smtClean="0"/>
              <a:t>9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182880"/>
            <a:ext cx="7772400" cy="5499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err="1" smtClean="0">
                <a:solidFill>
                  <a:srgbClr val="000000"/>
                </a:solidFill>
              </a:rPr>
              <a:t>HabEx</a:t>
            </a:r>
            <a:r>
              <a:rPr lang="en-US" sz="2400" dirty="0" smtClean="0">
                <a:solidFill>
                  <a:srgbClr val="000000"/>
                </a:solidFill>
              </a:rPr>
              <a:t> and UVOIR  -- How much synergy is there really?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82880" y="914400"/>
            <a:ext cx="8778240" cy="5212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Candidate Missions have cross-PAG science applications and synergies</a:t>
            </a:r>
          </a:p>
          <a:p>
            <a:pPr algn="l"/>
            <a:endParaRPr lang="en-US" sz="1400" dirty="0" smtClean="0">
              <a:solidFill>
                <a:srgbClr val="000000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Does this Synergy extend to combining Mission Concepts (e.g. </a:t>
            </a:r>
            <a:r>
              <a:rPr lang="en-US" sz="1800" dirty="0" err="1" smtClean="0">
                <a:solidFill>
                  <a:srgbClr val="000000"/>
                </a:solidFill>
              </a:rPr>
              <a:t>HabEx</a:t>
            </a:r>
            <a:r>
              <a:rPr lang="en-US" sz="1800" dirty="0" smtClean="0">
                <a:solidFill>
                  <a:srgbClr val="000000"/>
                </a:solidFill>
              </a:rPr>
              <a:t> and UVOIR) ? </a:t>
            </a:r>
          </a:p>
          <a:p>
            <a:pPr algn="l"/>
            <a:endParaRPr lang="en-US" sz="1400" dirty="0" smtClean="0">
              <a:solidFill>
                <a:srgbClr val="000000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rgbClr val="B15521"/>
                </a:solidFill>
              </a:rPr>
              <a:t>Focus on the </a:t>
            </a:r>
            <a:r>
              <a:rPr lang="en-US" sz="1800" dirty="0" smtClean="0">
                <a:solidFill>
                  <a:srgbClr val="D36325"/>
                </a:solidFill>
              </a:rPr>
              <a:t>science requirements </a:t>
            </a:r>
            <a:r>
              <a:rPr lang="en-US" sz="1800" dirty="0" smtClean="0">
                <a:solidFill>
                  <a:srgbClr val="B15521"/>
                </a:solidFill>
              </a:rPr>
              <a:t>for </a:t>
            </a:r>
            <a:r>
              <a:rPr lang="en-US" sz="1800" dirty="0" err="1" smtClean="0">
                <a:solidFill>
                  <a:srgbClr val="B15521"/>
                </a:solidFill>
              </a:rPr>
              <a:t>Exoplanets</a:t>
            </a:r>
            <a:r>
              <a:rPr lang="en-US" sz="1800" dirty="0" smtClean="0">
                <a:solidFill>
                  <a:srgbClr val="B15521"/>
                </a:solidFill>
              </a:rPr>
              <a:t> and UVOIR Astrophysics  </a:t>
            </a:r>
          </a:p>
          <a:p>
            <a:pPr algn="l"/>
            <a:r>
              <a:rPr lang="en-US" sz="1800" dirty="0">
                <a:solidFill>
                  <a:srgbClr val="FF6612"/>
                </a:solidFill>
              </a:rPr>
              <a:t>	</a:t>
            </a:r>
            <a:r>
              <a:rPr lang="en-US" sz="1800" dirty="0" smtClean="0">
                <a:solidFill>
                  <a:srgbClr val="B15521"/>
                </a:solidFill>
              </a:rPr>
              <a:t>- What are the key technology requirements to achieve these goals?</a:t>
            </a:r>
          </a:p>
          <a:p>
            <a:pPr algn="l"/>
            <a:r>
              <a:rPr lang="en-US" sz="1800" dirty="0">
                <a:solidFill>
                  <a:srgbClr val="B15521"/>
                </a:solidFill>
              </a:rPr>
              <a:t>	</a:t>
            </a:r>
            <a:r>
              <a:rPr lang="en-US" sz="1800" dirty="0" smtClean="0">
                <a:solidFill>
                  <a:srgbClr val="B15521"/>
                </a:solidFill>
              </a:rPr>
              <a:t>- Are these technologies </a:t>
            </a:r>
            <a:r>
              <a:rPr lang="en-US" sz="1800" i="1" dirty="0" smtClean="0">
                <a:solidFill>
                  <a:srgbClr val="D36325"/>
                </a:solidFill>
              </a:rPr>
              <a:t>compatible</a:t>
            </a:r>
            <a:r>
              <a:rPr lang="en-US" sz="1800" dirty="0" smtClean="0">
                <a:solidFill>
                  <a:srgbClr val="B15521"/>
                </a:solidFill>
              </a:rPr>
              <a:t> with the requirements for the other mission ?</a:t>
            </a:r>
          </a:p>
          <a:p>
            <a:pPr algn="l"/>
            <a:endParaRPr lang="en-US" sz="1200" dirty="0" smtClean="0">
              <a:solidFill>
                <a:srgbClr val="B15521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Does a</a:t>
            </a:r>
            <a:r>
              <a:rPr lang="en-US" sz="1800" dirty="0" smtClean="0">
                <a:solidFill>
                  <a:srgbClr val="B15521"/>
                </a:solidFill>
              </a:rPr>
              <a:t> large class space telescope </a:t>
            </a:r>
            <a:r>
              <a:rPr lang="en-US" sz="1800" dirty="0" smtClean="0">
                <a:solidFill>
                  <a:schemeClr val="bg1"/>
                </a:solidFill>
              </a:rPr>
              <a:t>enable science synergies with the</a:t>
            </a:r>
            <a:r>
              <a:rPr lang="en-US" sz="1800" dirty="0" smtClean="0">
                <a:solidFill>
                  <a:srgbClr val="B15521"/>
                </a:solidFill>
              </a:rPr>
              <a:t> </a:t>
            </a:r>
            <a:r>
              <a:rPr lang="en-US" sz="1800" dirty="0">
                <a:solidFill>
                  <a:srgbClr val="B15521"/>
                </a:solidFill>
              </a:rPr>
              <a:t>30-40 </a:t>
            </a:r>
            <a:r>
              <a:rPr lang="en-US" sz="1800" dirty="0" smtClean="0">
                <a:solidFill>
                  <a:srgbClr val="B15521"/>
                </a:solidFill>
              </a:rPr>
              <a:t>m </a:t>
            </a:r>
            <a:r>
              <a:rPr lang="en-US" sz="1800" dirty="0">
                <a:solidFill>
                  <a:srgbClr val="B15521"/>
                </a:solidFill>
              </a:rPr>
              <a:t>class ground </a:t>
            </a:r>
            <a:r>
              <a:rPr lang="en-US" sz="1800" dirty="0">
                <a:solidFill>
                  <a:srgbClr val="000000"/>
                </a:solidFill>
              </a:rPr>
              <a:t>based </a:t>
            </a:r>
            <a:r>
              <a:rPr lang="en-US" sz="1800" dirty="0" smtClean="0">
                <a:solidFill>
                  <a:srgbClr val="000000"/>
                </a:solidFill>
              </a:rPr>
              <a:t>telescopes operating in the </a:t>
            </a:r>
            <a:r>
              <a:rPr lang="en-US" sz="1800" dirty="0">
                <a:solidFill>
                  <a:srgbClr val="000000"/>
                </a:solidFill>
              </a:rPr>
              <a:t>2020 - 2030 </a:t>
            </a:r>
            <a:r>
              <a:rPr lang="en-US" sz="1800" dirty="0" smtClean="0">
                <a:solidFill>
                  <a:srgbClr val="000000"/>
                </a:solidFill>
              </a:rPr>
              <a:t>era?</a:t>
            </a:r>
          </a:p>
          <a:p>
            <a:pPr algn="l"/>
            <a:endParaRPr lang="en-US" sz="1200" dirty="0" smtClean="0">
              <a:solidFill>
                <a:srgbClr val="000000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To the extent possible, the </a:t>
            </a:r>
            <a:r>
              <a:rPr lang="en-US" sz="1800" dirty="0" err="1">
                <a:solidFill>
                  <a:srgbClr val="000000"/>
                </a:solidFill>
              </a:rPr>
              <a:t>HabEx</a:t>
            </a:r>
            <a:r>
              <a:rPr lang="en-US" sz="1800" dirty="0">
                <a:solidFill>
                  <a:srgbClr val="000000"/>
                </a:solidFill>
              </a:rPr>
              <a:t> and general UVOIR astrophysics communities in this </a:t>
            </a:r>
            <a:r>
              <a:rPr lang="en-US" sz="1800" dirty="0" smtClean="0">
                <a:solidFill>
                  <a:srgbClr val="000000"/>
                </a:solidFill>
              </a:rPr>
              <a:t>decade should</a:t>
            </a:r>
            <a:r>
              <a:rPr lang="en-US" sz="1800" dirty="0" smtClean="0">
                <a:solidFill>
                  <a:srgbClr val="B15521"/>
                </a:solidFill>
              </a:rPr>
              <a:t> consider and discuss the science synergies between the next generation space &amp; ground-based telescopes.</a:t>
            </a:r>
          </a:p>
        </p:txBody>
      </p:sp>
    </p:spTree>
    <p:extLst>
      <p:ext uri="{BB962C8B-B14F-4D97-AF65-F5344CB8AC3E}">
        <p14:creationId xmlns:p14="http://schemas.microsoft.com/office/powerpoint/2010/main" val="699115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v-vis_copag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1103</TotalTime>
  <Words>1055</Words>
  <Application>Microsoft Macintosh PowerPoint</Application>
  <PresentationFormat>On-screen Show (4:3)</PresentationFormat>
  <Paragraphs>199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uv-vis_copag</vt:lpstr>
      <vt:lpstr>PowerPoint Presentation</vt:lpstr>
      <vt:lpstr>COPAG Response to Hertz Charge</vt:lpstr>
      <vt:lpstr>COPAG Response to Hertz Charge The Process</vt:lpstr>
      <vt:lpstr>COPAG Response to Hertz Charge The Process</vt:lpstr>
      <vt:lpstr>COPAG Virtual Town Hall</vt:lpstr>
      <vt:lpstr>White Paper Solicitation and Response</vt:lpstr>
      <vt:lpstr>PowerPoint Presentation</vt:lpstr>
      <vt:lpstr>COPAG Preliminary Finding on Probe Class Missions</vt:lpstr>
      <vt:lpstr>PowerPoint Presentation</vt:lpstr>
      <vt:lpstr>PowerPoint Presentation</vt:lpstr>
      <vt:lpstr>PowerPoint Presentation</vt:lpstr>
      <vt:lpstr>PowerPoint Presentation</vt:lpstr>
    </vt:vector>
  </TitlesOfParts>
  <Company>Johns Hopkins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Elizabeth Kaiser</dc:creator>
  <cp:lastModifiedBy>Mary Elizabeth Kaiser</cp:lastModifiedBy>
  <cp:revision>96</cp:revision>
  <cp:lastPrinted>2015-06-26T13:24:42Z</cp:lastPrinted>
  <dcterms:created xsi:type="dcterms:W3CDTF">2015-06-23T00:20:52Z</dcterms:created>
  <dcterms:modified xsi:type="dcterms:W3CDTF">2015-06-26T13:30:32Z</dcterms:modified>
</cp:coreProperties>
</file>