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299" r:id="rId3"/>
    <p:sldId id="257" r:id="rId4"/>
    <p:sldId id="306" r:id="rId5"/>
    <p:sldId id="307" r:id="rId6"/>
    <p:sldId id="258" r:id="rId7"/>
    <p:sldId id="261" r:id="rId8"/>
    <p:sldId id="262" r:id="rId9"/>
    <p:sldId id="300" r:id="rId10"/>
    <p:sldId id="272" r:id="rId11"/>
    <p:sldId id="308" r:id="rId12"/>
    <p:sldId id="309" r:id="rId13"/>
    <p:sldId id="334" r:id="rId14"/>
    <p:sldId id="317" r:id="rId15"/>
    <p:sldId id="318" r:id="rId16"/>
    <p:sldId id="270" r:id="rId17"/>
    <p:sldId id="269" r:id="rId18"/>
    <p:sldId id="268" r:id="rId19"/>
    <p:sldId id="267" r:id="rId20"/>
    <p:sldId id="266" r:id="rId21"/>
    <p:sldId id="335" r:id="rId22"/>
    <p:sldId id="264" r:id="rId23"/>
    <p:sldId id="336" r:id="rId24"/>
    <p:sldId id="271" r:id="rId25"/>
    <p:sldId id="301" r:id="rId26"/>
    <p:sldId id="274" r:id="rId27"/>
    <p:sldId id="330" r:id="rId28"/>
    <p:sldId id="275" r:id="rId29"/>
    <p:sldId id="277" r:id="rId30"/>
    <p:sldId id="297" r:id="rId31"/>
    <p:sldId id="278" r:id="rId32"/>
    <p:sldId id="279" r:id="rId33"/>
    <p:sldId id="331" r:id="rId34"/>
    <p:sldId id="332" r:id="rId35"/>
    <p:sldId id="281" r:id="rId36"/>
    <p:sldId id="305" r:id="rId37"/>
    <p:sldId id="285" r:id="rId38"/>
    <p:sldId id="333" r:id="rId39"/>
    <p:sldId id="276" r:id="rId40"/>
    <p:sldId id="328" r:id="rId41"/>
    <p:sldId id="315" r:id="rId42"/>
    <p:sldId id="320" r:id="rId43"/>
    <p:sldId id="322" r:id="rId44"/>
    <p:sldId id="32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7110"/>
    <a:srgbClr val="FF40FF"/>
    <a:srgbClr val="00FDFF"/>
    <a:srgbClr val="AB7942"/>
    <a:srgbClr val="FF700C"/>
    <a:srgbClr val="EF6A0F"/>
    <a:srgbClr val="E36611"/>
    <a:srgbClr val="CE5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63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46F1B-9CF9-DC49-AE2B-8A4D71F6B19A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50885-985F-C44D-A4E5-BF0322FE0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5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Mid-sized,</a:t>
            </a:r>
            <a:r>
              <a:rPr lang="en-US" baseline="0" dirty="0"/>
              <a:t> tidally-locked moons.</a:t>
            </a:r>
          </a:p>
          <a:p>
            <a:r>
              <a:rPr lang="en-US" baseline="0" dirty="0"/>
              <a:t>Surface compositions dominated by intimately mixed H2O ice and dark material, along with segregated and pure CO2 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9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151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3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445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17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</a:t>
            </a:r>
            <a:r>
              <a:rPr lang="en-US" baseline="0" dirty="0"/>
              <a:t> flux/albedos of Ch. 3 relative to Ch.2 unexpected for bodies with CO2 bands.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20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Focusing on 3 bands between 1.9 – 2.1 um (strongest CO2</a:t>
            </a:r>
            <a:r>
              <a:rPr lang="en-US" baseline="0" dirty="0"/>
              <a:t> bands over SpeX wavelengths)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559E-5894-4C35-BF64-C7F132679A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5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2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6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5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7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7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9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AD2F-A21C-9D4A-9FEE-DB54DB117E1D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D0753-E770-B849-A713-EEF9939E7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0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25.jp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F58806-EA92-3547-A637-207E85866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6" t="7253" b="19433"/>
          <a:stretch/>
        </p:blipFill>
        <p:spPr>
          <a:xfrm>
            <a:off x="408606" y="3213780"/>
            <a:ext cx="8298211" cy="3502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6E72B-9196-DD44-904D-A6F73665AD3E}"/>
              </a:ext>
            </a:extLst>
          </p:cNvPr>
          <p:cNvSpPr txBox="1"/>
          <p:nvPr/>
        </p:nvSpPr>
        <p:spPr>
          <a:xfrm>
            <a:off x="0" y="116079"/>
            <a:ext cx="91440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Gill Sans MT" panose="020B0502020104020203" pitchFamily="34" charset="77"/>
              </a:rPr>
              <a:t>Exploring the Satellite Systems of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Gill Sans MT" panose="020B0502020104020203" pitchFamily="34" charset="77"/>
              </a:rPr>
              <a:t>Uranus and Neptune with LUVOIR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F530A-8B5B-5C4F-B586-ED5AA3573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99" t="9428" r="7361" b="6844"/>
          <a:stretch/>
        </p:blipFill>
        <p:spPr>
          <a:xfrm>
            <a:off x="6632293" y="1838919"/>
            <a:ext cx="2494505" cy="2554516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21A1D-3F30-EA4D-B68B-3B4CB6919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" t="14365" r="57802" b="11564"/>
          <a:stretch/>
        </p:blipFill>
        <p:spPr>
          <a:xfrm>
            <a:off x="162046" y="1820517"/>
            <a:ext cx="2500131" cy="257291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63B49-BAEC-1741-9D39-5D95F9075B1D}"/>
              </a:ext>
            </a:extLst>
          </p:cNvPr>
          <p:cNvSpPr txBox="1"/>
          <p:nvPr/>
        </p:nvSpPr>
        <p:spPr>
          <a:xfrm>
            <a:off x="0" y="165184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Cartwright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SETI Institute / NASA Ames</a:t>
            </a:r>
          </a:p>
          <a:p>
            <a:pPr algn="ctr"/>
            <a:r>
              <a:rPr lang="en-US" sz="2400" b="1" i="1" dirty="0" err="1">
                <a:solidFill>
                  <a:schemeClr val="bg1"/>
                </a:solidFill>
              </a:rPr>
              <a:t>rcartwright@seti.org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2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BBC81-0030-AF46-9E90-3FD95A736717}"/>
              </a:ext>
            </a:extLst>
          </p:cNvPr>
          <p:cNvSpPr txBox="1"/>
          <p:nvPr/>
        </p:nvSpPr>
        <p:spPr>
          <a:xfrm>
            <a:off x="1423411" y="15902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Ring moons observed by HST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95854-3451-C04D-A110-F9E2071C1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93" t="61321" r="1366" b="9235"/>
          <a:stretch/>
        </p:blipFill>
        <p:spPr>
          <a:xfrm>
            <a:off x="4559300" y="1312661"/>
            <a:ext cx="4546600" cy="2019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DE3337-20A0-8642-8FF4-19EA6429CDBB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77D41-ABF2-CF43-B965-E7B71FEEAD8A}"/>
              </a:ext>
            </a:extLst>
          </p:cNvPr>
          <p:cNvSpPr txBox="1"/>
          <p:nvPr/>
        </p:nvSpPr>
        <p:spPr>
          <a:xfrm>
            <a:off x="4559300" y="3331961"/>
            <a:ext cx="454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Discovery of two dusty rings and Cupid and Mab using the High Resolution Channel of HST’s Advanced Camera for Surveys (pixel scale 0.025”)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 </a:t>
            </a:r>
            <a:r>
              <a:rPr lang="en-US" sz="2000" b="1" i="1" kern="0" dirty="0">
                <a:solidFill>
                  <a:schemeClr val="bg1"/>
                </a:solidFill>
              </a:rPr>
              <a:t>(Showalter and Lissauer, 2006)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2708304-95A5-9A45-A79B-B1DC50C97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5" y="1312661"/>
            <a:ext cx="4161085" cy="49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9124" r="7645" b="6250"/>
          <a:stretch/>
        </p:blipFill>
        <p:spPr>
          <a:xfrm>
            <a:off x="4141150" y="613144"/>
            <a:ext cx="2651296" cy="2590522"/>
          </a:xfrm>
          <a:prstGeom prst="rect">
            <a:avLst/>
          </a:prstGeom>
        </p:spPr>
      </p:pic>
      <p:cxnSp>
        <p:nvCxnSpPr>
          <p:cNvPr id="45" name="Straight Arrow Connector 44"/>
          <p:cNvCxnSpPr>
            <a:cxnSpLocks/>
          </p:cNvCxnSpPr>
          <p:nvPr/>
        </p:nvCxnSpPr>
        <p:spPr>
          <a:xfrm flipV="1">
            <a:off x="2101772" y="2630905"/>
            <a:ext cx="2232510" cy="258076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41948" y="199285"/>
            <a:ext cx="2383504" cy="132343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Orbital 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129,900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Period: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1.41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236 km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4709" b="5447"/>
          <a:stretch/>
        </p:blipFill>
        <p:spPr>
          <a:xfrm>
            <a:off x="4258676" y="3868304"/>
            <a:ext cx="2495810" cy="2284936"/>
          </a:xfrm>
          <a:prstGeom prst="ellipse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529407" y="3318007"/>
            <a:ext cx="155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34964" y="114334"/>
            <a:ext cx="125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Titania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9827" r="14849" b="9827"/>
          <a:stretch/>
        </p:blipFill>
        <p:spPr>
          <a:xfrm rot="16200000">
            <a:off x="107931" y="4726471"/>
            <a:ext cx="1854835" cy="1978492"/>
          </a:xfrm>
          <a:prstGeom prst="ellipse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51215" y="4460813"/>
            <a:ext cx="155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Umbriel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7286" y="1957359"/>
            <a:ext cx="106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Ariel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0000" r="5556" b="5555"/>
          <a:stretch/>
        </p:blipFill>
        <p:spPr>
          <a:xfrm rot="17428222">
            <a:off x="226461" y="626008"/>
            <a:ext cx="1047289" cy="982642"/>
          </a:xfrm>
          <a:prstGeom prst="ellipse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470" y="114334"/>
            <a:ext cx="155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Miranda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5987" r="4495" b="5920"/>
          <a:stretch/>
        </p:blipFill>
        <p:spPr>
          <a:xfrm rot="16997477">
            <a:off x="91172" y="2399319"/>
            <a:ext cx="1920086" cy="1899660"/>
          </a:xfrm>
          <a:prstGeom prst="ellipse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128" y="2962150"/>
            <a:ext cx="2360154" cy="132343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Orbital 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190,900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Period: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2.52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579 km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91796" y="1052545"/>
            <a:ext cx="2252204" cy="132343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Orbital 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436,300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Period: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8.71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789 km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81291" y="4372400"/>
            <a:ext cx="2273213" cy="132343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Orbital 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583,500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Period: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13.46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762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95952" y="5253608"/>
            <a:ext cx="2188844" cy="132343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Orbital 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266,000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Period: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4.14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Radius: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585 km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821291" y="1714265"/>
            <a:ext cx="45995" cy="73919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975554" y="4326696"/>
            <a:ext cx="59794" cy="59186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5378086" y="3181853"/>
            <a:ext cx="6753" cy="65937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5652E0-5DDC-084E-ABDC-5C94878190B7}"/>
              </a:ext>
            </a:extLst>
          </p:cNvPr>
          <p:cNvSpPr txBox="1"/>
          <p:nvPr/>
        </p:nvSpPr>
        <p:spPr>
          <a:xfrm>
            <a:off x="7717185" y="113413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</p:spTree>
    <p:extLst>
      <p:ext uri="{BB962C8B-B14F-4D97-AF65-F5344CB8AC3E}">
        <p14:creationId xmlns:p14="http://schemas.microsoft.com/office/powerpoint/2010/main" val="1357890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B1E9EA6-3CA0-4973-96AE-0A95553EC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11" y="1018045"/>
            <a:ext cx="4668489" cy="44439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98DD49-B3DC-4225-8622-A12240DDF9E1}"/>
              </a:ext>
            </a:extLst>
          </p:cNvPr>
          <p:cNvSpPr txBox="1"/>
          <p:nvPr/>
        </p:nvSpPr>
        <p:spPr>
          <a:xfrm>
            <a:off x="61012" y="827859"/>
            <a:ext cx="44144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Surfaces dominated by H</a:t>
            </a:r>
            <a:r>
              <a:rPr lang="en-US" sz="2400" b="1" baseline="-25000" dirty="0">
                <a:solidFill>
                  <a:srgbClr val="92D050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O ice mixed with dark material </a:t>
            </a:r>
            <a:r>
              <a:rPr lang="en-U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(e.g. Cruikshank et al. 1980)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18D2F-E154-417B-932F-26EBC6ABE2BE}"/>
              </a:ext>
            </a:extLst>
          </p:cNvPr>
          <p:cNvSpPr txBox="1"/>
          <p:nvPr/>
        </p:nvSpPr>
        <p:spPr>
          <a:xfrm>
            <a:off x="61011" y="3811013"/>
            <a:ext cx="4414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CO</a:t>
            </a:r>
            <a:r>
              <a:rPr lang="en-US" sz="2400" b="1" baseline="-25000" dirty="0">
                <a:solidFill>
                  <a:srgbClr val="92D050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 ice detected, primarily on the trailing hemispheres of inner moons (except Miranda) </a:t>
            </a:r>
            <a:r>
              <a:rPr lang="en-U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(Grundy et al. 2006; Cartwright et al. 2015)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EB47A7-B767-4526-B3EE-6C0923580FF1}"/>
              </a:ext>
            </a:extLst>
          </p:cNvPr>
          <p:cNvSpPr txBox="1"/>
          <p:nvPr/>
        </p:nvSpPr>
        <p:spPr>
          <a:xfrm>
            <a:off x="1423411" y="117277"/>
            <a:ext cx="77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cs typeface="Times New Roman" panose="02020603050405020304" pitchFamily="18" charset="0"/>
              </a:rPr>
              <a:t>Background: Surface Compositions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41154-C8E3-1142-B4B5-B956E0F3DA72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20C5BE-0172-D540-BF59-BB0BE8EC0881}"/>
              </a:ext>
            </a:extLst>
          </p:cNvPr>
          <p:cNvSpPr txBox="1"/>
          <p:nvPr/>
        </p:nvSpPr>
        <p:spPr>
          <a:xfrm>
            <a:off x="61011" y="2104318"/>
            <a:ext cx="441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Red material overprinting base composition, primarily on leading hemispheres of outer moons </a:t>
            </a:r>
            <a:r>
              <a:rPr lang="en-U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(e.g. Buratti and Mosher, 1991)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539F0-2ADA-47E2-9963-237A456D865D}"/>
              </a:ext>
            </a:extLst>
          </p:cNvPr>
          <p:cNvSpPr txBox="1"/>
          <p:nvPr/>
        </p:nvSpPr>
        <p:spPr>
          <a:xfrm>
            <a:off x="1811685" y="5571763"/>
            <a:ext cx="5630515" cy="830997"/>
          </a:xfrm>
          <a:prstGeom prst="rect">
            <a:avLst/>
          </a:prstGeom>
          <a:solidFill>
            <a:schemeClr val="tx1"/>
          </a:solidFill>
          <a:ln w="19050">
            <a:solidFill>
              <a:srgbClr val="FF711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Tidally-locked objects commonly display hemispherical asymmetries in composition </a:t>
            </a:r>
          </a:p>
        </p:txBody>
      </p:sp>
    </p:spTree>
    <p:extLst>
      <p:ext uri="{BB962C8B-B14F-4D97-AF65-F5344CB8AC3E}">
        <p14:creationId xmlns:p14="http://schemas.microsoft.com/office/powerpoint/2010/main" val="222688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96" y="71194"/>
            <a:ext cx="91058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>
                <a:solidFill>
                  <a:srgbClr val="FFC00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Hemispherical Asymmetries in composition: Evidence for system-wide alteration processes</a:t>
            </a:r>
          </a:p>
        </p:txBody>
      </p:sp>
      <p:sp>
        <p:nvSpPr>
          <p:cNvPr id="115" name="TextBox 63"/>
          <p:cNvSpPr txBox="1"/>
          <p:nvPr/>
        </p:nvSpPr>
        <p:spPr>
          <a:xfrm>
            <a:off x="540903" y="1407451"/>
            <a:ext cx="2651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Trailing Hemisphere</a:t>
            </a:r>
            <a:endParaRPr lang="en-US" sz="2400" dirty="0">
              <a:solidFill>
                <a:schemeClr val="accent2"/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(long. 181 – 360°)</a:t>
            </a:r>
            <a:endParaRPr lang="en-US" sz="2400" dirty="0">
              <a:solidFill>
                <a:schemeClr val="accent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6" name="TextBox 64"/>
          <p:cNvSpPr txBox="1"/>
          <p:nvPr/>
        </p:nvSpPr>
        <p:spPr>
          <a:xfrm>
            <a:off x="6088994" y="1407451"/>
            <a:ext cx="266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Leading Hemisphere</a:t>
            </a:r>
            <a:endParaRPr lang="en-US" sz="2400" dirty="0">
              <a:solidFill>
                <a:srgbClr val="00B0F0"/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(long. 1 – 180°) </a:t>
            </a:r>
            <a:endParaRPr lang="en-US" sz="2400" dirty="0">
              <a:solidFill>
                <a:srgbClr val="00B0F0"/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06" name="Group 205"/>
          <p:cNvGrpSpPr/>
          <p:nvPr/>
        </p:nvGrpSpPr>
        <p:grpSpPr>
          <a:xfrm>
            <a:off x="2516590" y="1885928"/>
            <a:ext cx="4021990" cy="4065449"/>
            <a:chOff x="379021" y="1612120"/>
            <a:chExt cx="4021990" cy="4065449"/>
          </a:xfrm>
        </p:grpSpPr>
        <p:grpSp>
          <p:nvGrpSpPr>
            <p:cNvPr id="13" name="Group 12"/>
            <p:cNvGrpSpPr/>
            <p:nvPr/>
          </p:nvGrpSpPr>
          <p:grpSpPr>
            <a:xfrm>
              <a:off x="379021" y="1647173"/>
              <a:ext cx="4021990" cy="3983435"/>
              <a:chOff x="896413" y="2256656"/>
              <a:chExt cx="2787986" cy="2761260"/>
            </a:xfrm>
          </p:grpSpPr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413" y="2261692"/>
                <a:ext cx="2787986" cy="2750226"/>
              </a:xfrm>
              <a:prstGeom prst="ellipse">
                <a:avLst/>
              </a:prstGeom>
              <a:solidFill>
                <a:schemeClr val="bg1"/>
              </a:solidFill>
            </p:spPr>
          </p:pic>
          <p:sp>
            <p:nvSpPr>
              <p:cNvPr id="119" name="Freeform 56"/>
              <p:cNvSpPr/>
              <p:nvPr/>
            </p:nvSpPr>
            <p:spPr>
              <a:xfrm rot="10800000">
                <a:off x="2303043" y="2256656"/>
                <a:ext cx="1380224" cy="2747151"/>
              </a:xfrm>
              <a:custGeom>
                <a:avLst/>
                <a:gdLst>
                  <a:gd name="connsiteX0" fmla="*/ 978886 w 1016008"/>
                  <a:gd name="connsiteY0" fmla="*/ 0 h 1971221"/>
                  <a:gd name="connsiteX1" fmla="*/ 978926 w 1016008"/>
                  <a:gd name="connsiteY1" fmla="*/ 0 h 1971221"/>
                  <a:gd name="connsiteX2" fmla="*/ 1016008 w 1016008"/>
                  <a:gd name="connsiteY2" fmla="*/ 1885 h 1971221"/>
                  <a:gd name="connsiteX3" fmla="*/ 1016008 w 1016008"/>
                  <a:gd name="connsiteY3" fmla="*/ 1969335 h 1971221"/>
                  <a:gd name="connsiteX4" fmla="*/ 978906 w 1016008"/>
                  <a:gd name="connsiteY4" fmla="*/ 1971221 h 1971221"/>
                  <a:gd name="connsiteX5" fmla="*/ 0 w 1016008"/>
                  <a:gd name="connsiteY5" fmla="*/ 985610 h 1971221"/>
                  <a:gd name="connsiteX6" fmla="*/ 878819 w 1016008"/>
                  <a:gd name="connsiteY6" fmla="*/ 5088 h 197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6008" h="1971221">
                    <a:moveTo>
                      <a:pt x="978886" y="0"/>
                    </a:moveTo>
                    <a:lnTo>
                      <a:pt x="978926" y="0"/>
                    </a:lnTo>
                    <a:lnTo>
                      <a:pt x="1016008" y="1885"/>
                    </a:lnTo>
                    <a:lnTo>
                      <a:pt x="1016008" y="1969335"/>
                    </a:lnTo>
                    <a:lnTo>
                      <a:pt x="978906" y="1971221"/>
                    </a:lnTo>
                    <a:cubicBezTo>
                      <a:pt x="438271" y="1971221"/>
                      <a:pt x="0" y="1529948"/>
                      <a:pt x="0" y="985610"/>
                    </a:cubicBezTo>
                    <a:cubicBezTo>
                      <a:pt x="0" y="475293"/>
                      <a:pt x="385199" y="55561"/>
                      <a:pt x="878819" y="5088"/>
                    </a:cubicBezTo>
                    <a:close/>
                  </a:path>
                </a:pathLst>
              </a:custGeom>
              <a:solidFill>
                <a:srgbClr val="00B0F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Freeform 57"/>
              <p:cNvSpPr/>
              <p:nvPr/>
            </p:nvSpPr>
            <p:spPr>
              <a:xfrm>
                <a:off x="904907" y="2263777"/>
                <a:ext cx="1375029" cy="2750228"/>
              </a:xfrm>
              <a:custGeom>
                <a:avLst/>
                <a:gdLst>
                  <a:gd name="connsiteX0" fmla="*/ 978886 w 1016008"/>
                  <a:gd name="connsiteY0" fmla="*/ 0 h 1971221"/>
                  <a:gd name="connsiteX1" fmla="*/ 978926 w 1016008"/>
                  <a:gd name="connsiteY1" fmla="*/ 0 h 1971221"/>
                  <a:gd name="connsiteX2" fmla="*/ 1016008 w 1016008"/>
                  <a:gd name="connsiteY2" fmla="*/ 1885 h 1971221"/>
                  <a:gd name="connsiteX3" fmla="*/ 1016008 w 1016008"/>
                  <a:gd name="connsiteY3" fmla="*/ 1969335 h 1971221"/>
                  <a:gd name="connsiteX4" fmla="*/ 978906 w 1016008"/>
                  <a:gd name="connsiteY4" fmla="*/ 1971221 h 1971221"/>
                  <a:gd name="connsiteX5" fmla="*/ 0 w 1016008"/>
                  <a:gd name="connsiteY5" fmla="*/ 985610 h 1971221"/>
                  <a:gd name="connsiteX6" fmla="*/ 878819 w 1016008"/>
                  <a:gd name="connsiteY6" fmla="*/ 5088 h 197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6008" h="1971221">
                    <a:moveTo>
                      <a:pt x="978886" y="0"/>
                    </a:moveTo>
                    <a:lnTo>
                      <a:pt x="978926" y="0"/>
                    </a:lnTo>
                    <a:lnTo>
                      <a:pt x="1016008" y="1885"/>
                    </a:lnTo>
                    <a:lnTo>
                      <a:pt x="1016008" y="1969335"/>
                    </a:lnTo>
                    <a:lnTo>
                      <a:pt x="978906" y="1971221"/>
                    </a:lnTo>
                    <a:cubicBezTo>
                      <a:pt x="438271" y="1971221"/>
                      <a:pt x="0" y="1529948"/>
                      <a:pt x="0" y="985610"/>
                    </a:cubicBezTo>
                    <a:cubicBezTo>
                      <a:pt x="0" y="475293"/>
                      <a:pt x="385199" y="55561"/>
                      <a:pt x="878819" y="5088"/>
                    </a:cubicBezTo>
                    <a:close/>
                  </a:path>
                </a:pathLst>
              </a:custGeom>
              <a:solidFill>
                <a:srgbClr val="FF3300">
                  <a:alpha val="6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902314" y="2256656"/>
                <a:ext cx="2779917" cy="276126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8" name="Straight Connector 187"/>
              <p:cNvCxnSpPr>
                <a:endCxn id="139" idx="4"/>
              </p:cNvCxnSpPr>
              <p:nvPr/>
            </p:nvCxnSpPr>
            <p:spPr>
              <a:xfrm>
                <a:off x="2290406" y="2275723"/>
                <a:ext cx="0" cy="2736195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2211858" y="3444394"/>
              <a:ext cx="370614" cy="338554"/>
              <a:chOff x="-644380" y="1949697"/>
              <a:chExt cx="370614" cy="338554"/>
            </a:xfrm>
          </p:grpSpPr>
          <p:sp>
            <p:nvSpPr>
              <p:cNvPr id="193" name="Rectangle 192"/>
              <p:cNvSpPr/>
              <p:nvPr/>
            </p:nvSpPr>
            <p:spPr>
              <a:xfrm>
                <a:off x="-553310" y="2035691"/>
                <a:ext cx="191044" cy="171459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TextBox 77"/>
              <p:cNvSpPr txBox="1"/>
              <p:nvPr/>
            </p:nvSpPr>
            <p:spPr>
              <a:xfrm>
                <a:off x="-644380" y="1949697"/>
                <a:ext cx="3706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0°</a:t>
                </a:r>
                <a:endParaRPr lang="en-US" sz="1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136150" y="4648039"/>
              <a:ext cx="537327" cy="338554"/>
              <a:chOff x="-411798" y="2297508"/>
              <a:chExt cx="537327" cy="338554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-321042" y="2357531"/>
                <a:ext cx="357185" cy="229393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TextBox 79"/>
              <p:cNvSpPr txBox="1"/>
              <p:nvPr/>
            </p:nvSpPr>
            <p:spPr>
              <a:xfrm>
                <a:off x="-411798" y="2297508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-45°</a:t>
                </a:r>
                <a:endParaRPr lang="en-US" sz="1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2191678" y="2241283"/>
              <a:ext cx="474810" cy="338554"/>
              <a:chOff x="-649203" y="4025882"/>
              <a:chExt cx="474810" cy="338554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-598919" y="4076532"/>
                <a:ext cx="357185" cy="229393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TextBox 76"/>
              <p:cNvSpPr txBox="1"/>
              <p:nvPr/>
            </p:nvSpPr>
            <p:spPr>
              <a:xfrm>
                <a:off x="-649203" y="4025882"/>
                <a:ext cx="4748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45°</a:t>
                </a:r>
                <a:endParaRPr lang="en-US" sz="1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86181" y="1612120"/>
              <a:ext cx="474810" cy="338554"/>
              <a:chOff x="-797574" y="1978834"/>
              <a:chExt cx="474810" cy="338554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-757533" y="2021924"/>
                <a:ext cx="357185" cy="229393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TextBox 43"/>
              <p:cNvSpPr txBox="1"/>
              <p:nvPr/>
            </p:nvSpPr>
            <p:spPr>
              <a:xfrm>
                <a:off x="-797574" y="1978834"/>
                <a:ext cx="4748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90°</a:t>
                </a:r>
                <a:endParaRPr lang="en-US" sz="1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2137693" y="5339015"/>
              <a:ext cx="537327" cy="338554"/>
              <a:chOff x="-446212" y="3087808"/>
              <a:chExt cx="537327" cy="338554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-369722" y="3150802"/>
                <a:ext cx="357185" cy="229393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TextBox 44"/>
              <p:cNvSpPr txBox="1"/>
              <p:nvPr/>
            </p:nvSpPr>
            <p:spPr>
              <a:xfrm>
                <a:off x="-446212" y="3087808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-90°</a:t>
                </a:r>
                <a:endParaRPr lang="en-US" sz="1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207" name="Arrow: Right 206"/>
          <p:cNvSpPr/>
          <p:nvPr/>
        </p:nvSpPr>
        <p:spPr>
          <a:xfrm>
            <a:off x="1037755" y="3570810"/>
            <a:ext cx="1259899" cy="682388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8" name="Arrow: Right 207"/>
          <p:cNvSpPr/>
          <p:nvPr/>
        </p:nvSpPr>
        <p:spPr>
          <a:xfrm rot="10800000">
            <a:off x="6757517" y="3580931"/>
            <a:ext cx="1259899" cy="68238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0" name="TextBox 63"/>
          <p:cNvSpPr txBox="1"/>
          <p:nvPr/>
        </p:nvSpPr>
        <p:spPr>
          <a:xfrm>
            <a:off x="2988101" y="3168340"/>
            <a:ext cx="1164870" cy="707886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kern="1200" baseline="-25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endParaRPr lang="en-US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1" name="TextBox 63"/>
          <p:cNvSpPr txBox="1"/>
          <p:nvPr/>
        </p:nvSpPr>
        <p:spPr>
          <a:xfrm>
            <a:off x="4764665" y="3168340"/>
            <a:ext cx="1467577" cy="1631216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Stronger H</a:t>
            </a:r>
            <a:r>
              <a:rPr lang="en-US" sz="2000" b="1" kern="1200" baseline="-25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Bands, increased reddening </a:t>
            </a:r>
            <a:endParaRPr lang="en-US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2" name="TextBox 63"/>
          <p:cNvSpPr txBox="1"/>
          <p:nvPr/>
        </p:nvSpPr>
        <p:spPr>
          <a:xfrm>
            <a:off x="38196" y="4383238"/>
            <a:ext cx="233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u="sng" kern="1200" dirty="0">
                <a:solidFill>
                  <a:srgbClr val="00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Charged particle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00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bombardment</a:t>
            </a:r>
            <a:endParaRPr lang="en-US" sz="2400" u="sng" dirty="0">
              <a:solidFill>
                <a:srgbClr val="00FF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3" name="TextBox 63"/>
          <p:cNvSpPr txBox="1"/>
          <p:nvPr/>
        </p:nvSpPr>
        <p:spPr>
          <a:xfrm>
            <a:off x="6626209" y="4463887"/>
            <a:ext cx="223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u="sng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Micrometeorite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endParaRPr lang="en-US" sz="2400" u="sng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4" name="TextBox 63"/>
          <p:cNvSpPr txBox="1"/>
          <p:nvPr/>
        </p:nvSpPr>
        <p:spPr>
          <a:xfrm>
            <a:off x="57267" y="5432213"/>
            <a:ext cx="313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Grundy et al. (2003, 2006)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Cartwright et al. (2015)</a:t>
            </a:r>
            <a:endParaRPr lang="en-US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63"/>
          <p:cNvSpPr txBox="1"/>
          <p:nvPr/>
        </p:nvSpPr>
        <p:spPr>
          <a:xfrm>
            <a:off x="5876339" y="5433513"/>
            <a:ext cx="330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Cartwright et al. (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2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 rot="17074064">
            <a:off x="2220142" y="1639161"/>
            <a:ext cx="4600796" cy="4249475"/>
            <a:chOff x="2407727" y="2034572"/>
            <a:chExt cx="4600796" cy="424947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6" t="5987" r="4495" b="5920"/>
            <a:stretch/>
          </p:blipFill>
          <p:spPr>
            <a:xfrm rot="331211">
              <a:off x="2407727" y="2034572"/>
              <a:ext cx="4196992" cy="4249475"/>
            </a:xfrm>
            <a:prstGeom prst="ellipse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 rot="4721394">
              <a:off x="6069167" y="3581891"/>
              <a:ext cx="13554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kern="0" dirty="0"/>
                <a:t>Ariel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6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207" grpId="0" animBg="1"/>
      <p:bldP spid="208" grpId="0" animBg="1"/>
      <p:bldP spid="210" grpId="0" animBg="1"/>
      <p:bldP spid="211" grpId="0" animBg="1"/>
      <p:bldP spid="212" grpId="0"/>
      <p:bldP spid="213" grpId="0"/>
      <p:bldP spid="214" grpId="0"/>
      <p:bldP spid="2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18232" r="21832" b="21526"/>
          <a:stretch/>
        </p:blipFill>
        <p:spPr>
          <a:xfrm>
            <a:off x="6011435" y="679418"/>
            <a:ext cx="3015609" cy="203024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23411" y="99944"/>
            <a:ext cx="77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IRTF/SpeX Observations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274" y="781018"/>
            <a:ext cx="410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New NIR reflectance spectra IRTF/SpeX (~</a:t>
            </a:r>
            <a:r>
              <a:rPr lang="en-US" sz="2400" b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1.0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 – 2.5 µm)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DA750F-2EFC-4C63-9949-8D3D6BE982FA}"/>
              </a:ext>
            </a:extLst>
          </p:cNvPr>
          <p:cNvSpPr txBox="1"/>
          <p:nvPr/>
        </p:nvSpPr>
        <p:spPr>
          <a:xfrm>
            <a:off x="85075" y="1733123"/>
            <a:ext cx="562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SpeX: Moderate resolution </a:t>
            </a:r>
            <a:r>
              <a:rPr lang="en-US" sz="2400" b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spectrograph with sufficient resolving power (</a:t>
            </a:r>
            <a:r>
              <a:rPr lang="el-GR" sz="2400" b="1" i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λ</a:t>
            </a:r>
            <a:r>
              <a:rPr lang="en-US" sz="2400" b="1" i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/</a:t>
            </a:r>
            <a:r>
              <a:rPr lang="el-GR" sz="2400" b="1" i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Δλ</a:t>
            </a:r>
            <a:r>
              <a:rPr lang="en-US" sz="2400" b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) for H</a:t>
            </a:r>
            <a:r>
              <a:rPr lang="en-US" sz="2400" b="1" kern="0" baseline="-25000" dirty="0">
                <a:solidFill>
                  <a:srgbClr val="92D050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O and CO</a:t>
            </a:r>
            <a:r>
              <a:rPr lang="en-US" sz="2400" b="1" kern="0" baseline="-25000" dirty="0">
                <a:solidFill>
                  <a:srgbClr val="92D050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kern="0" dirty="0">
                <a:solidFill>
                  <a:srgbClr val="92D050"/>
                </a:solidFill>
                <a:cs typeface="Times New Roman" panose="02020603050405020304" pitchFamily="18" charset="0"/>
              </a:rPr>
              <a:t> ice bands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77BCD8-A130-4339-A662-8B7BF2ADD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21" y="2958852"/>
            <a:ext cx="2339423" cy="27450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568C1B-DD3C-184D-8EA1-D1ED92B5601D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2819E1-4A36-7342-9852-A716610064D2}"/>
              </a:ext>
            </a:extLst>
          </p:cNvPr>
          <p:cNvGrpSpPr/>
          <p:nvPr/>
        </p:nvGrpSpPr>
        <p:grpSpPr>
          <a:xfrm>
            <a:off x="97185" y="3024560"/>
            <a:ext cx="6106796" cy="3809707"/>
            <a:chOff x="4320193" y="2368039"/>
            <a:chExt cx="6106796" cy="380970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1AF092-D03A-5B40-95AF-934F6BF7A252}"/>
                </a:ext>
              </a:extLst>
            </p:cNvPr>
            <p:cNvSpPr txBox="1"/>
            <p:nvPr/>
          </p:nvSpPr>
          <p:spPr>
            <a:xfrm>
              <a:off x="6978007" y="5777636"/>
              <a:ext cx="2044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Wavelength (µm)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32AC45-D21F-F548-BC1A-5B849D6CD8C6}"/>
                </a:ext>
              </a:extLst>
            </p:cNvPr>
            <p:cNvSpPr txBox="1"/>
            <p:nvPr/>
          </p:nvSpPr>
          <p:spPr>
            <a:xfrm>
              <a:off x="7120628" y="5515742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8961DF-CA97-BD49-B110-932A2668A8F9}"/>
                </a:ext>
              </a:extLst>
            </p:cNvPr>
            <p:cNvSpPr txBox="1"/>
            <p:nvPr/>
          </p:nvSpPr>
          <p:spPr>
            <a:xfrm>
              <a:off x="8436407" y="5515742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CAA2E1-05DC-0346-83AD-EE0BB21E3789}"/>
                </a:ext>
              </a:extLst>
            </p:cNvPr>
            <p:cNvSpPr txBox="1"/>
            <p:nvPr/>
          </p:nvSpPr>
          <p:spPr>
            <a:xfrm>
              <a:off x="9751143" y="5515742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77CA18-2542-0E44-A1C5-2ED639BFD961}"/>
                </a:ext>
              </a:extLst>
            </p:cNvPr>
            <p:cNvSpPr txBox="1"/>
            <p:nvPr/>
          </p:nvSpPr>
          <p:spPr>
            <a:xfrm>
              <a:off x="5838815" y="5515742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A4CAD4-6F70-AC44-8915-780C12D07F53}"/>
                </a:ext>
              </a:extLst>
            </p:cNvPr>
            <p:cNvSpPr txBox="1"/>
            <p:nvPr/>
          </p:nvSpPr>
          <p:spPr>
            <a:xfrm>
              <a:off x="4614867" y="4775773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546F2A-C38E-984E-B5AB-D2FF2D3E6DBA}"/>
                </a:ext>
              </a:extLst>
            </p:cNvPr>
            <p:cNvSpPr txBox="1"/>
            <p:nvPr/>
          </p:nvSpPr>
          <p:spPr>
            <a:xfrm>
              <a:off x="4603238" y="3741835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48E5EB-41E7-7443-BDCD-F2F7A220E267}"/>
                </a:ext>
              </a:extLst>
            </p:cNvPr>
            <p:cNvSpPr txBox="1"/>
            <p:nvPr/>
          </p:nvSpPr>
          <p:spPr>
            <a:xfrm>
              <a:off x="4603238" y="2661718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53F4BB-FC75-D94D-9F04-1EE25D17C269}"/>
                </a:ext>
              </a:extLst>
            </p:cNvPr>
            <p:cNvSpPr txBox="1"/>
            <p:nvPr/>
          </p:nvSpPr>
          <p:spPr>
            <a:xfrm rot="16200000">
              <a:off x="3162344" y="3672516"/>
              <a:ext cx="27158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Normalized Reflectance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B7FBD47-9C03-F64D-8964-D87D862C9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481" y="2368039"/>
              <a:ext cx="5314508" cy="3147703"/>
            </a:xfrm>
            <a:prstGeom prst="rect">
              <a:avLst/>
            </a:prstGeom>
            <a:ln w="25400">
              <a:solidFill>
                <a:srgbClr val="FFC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314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richard cartwright\Desktop\SST_NASA_JP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14" y="768613"/>
            <a:ext cx="1918298" cy="3016857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711" y="1261729"/>
            <a:ext cx="6443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Imaged leading/trailing hemispheres of classical Uranian satellites (Program 71, 2003-2005)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12" y="673443"/>
            <a:ext cx="598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4 channels centered near 3.6, 4.5, 5.8, 8.0 µm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3411" y="104383"/>
            <a:ext cx="7720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Spitzer/IRAC Observations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2419" y="4042904"/>
            <a:ext cx="4022793" cy="2600543"/>
            <a:chOff x="232419" y="3946648"/>
            <a:chExt cx="4022793" cy="2600543"/>
          </a:xfrm>
        </p:grpSpPr>
        <p:pic>
          <p:nvPicPr>
            <p:cNvPr id="22" name="Picture 2" descr="C:\Users\richard cartwright\Desktop\Presentations_Posters\Uranian_sate_brownbag_Fall2012\UranianS_sys_ch1_OberonL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8" r="44157"/>
            <a:stretch/>
          </p:blipFill>
          <p:spPr bwMode="auto">
            <a:xfrm>
              <a:off x="232419" y="4413591"/>
              <a:ext cx="3997764" cy="2133600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47047" y="3946648"/>
              <a:ext cx="4008165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Ch.1 Oberon leading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2337" y="5046167"/>
              <a:ext cx="681981" cy="254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9955" y="5019360"/>
              <a:ext cx="746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Oberon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24880" y="5071000"/>
              <a:ext cx="504945" cy="2829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92498" y="5072971"/>
              <a:ext cx="537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Ariel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16204" y="5941529"/>
              <a:ext cx="681981" cy="254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1296" y="5914722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Umbriel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62772" y="5044196"/>
              <a:ext cx="579156" cy="2829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05336" y="5033641"/>
              <a:ext cx="750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Titania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25104" y="4037664"/>
            <a:ext cx="4012443" cy="2605783"/>
            <a:chOff x="4825104" y="3941408"/>
            <a:chExt cx="4012443" cy="2605783"/>
          </a:xfrm>
        </p:grpSpPr>
        <p:pic>
          <p:nvPicPr>
            <p:cNvPr id="23" name="Picture 3" descr="C:\Users\richard cartwright\Desktop\Presentations_Posters\Uranian_sate_brownbag_Fall2012\UranianS_sys_ch1_OberonT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01"/>
            <a:stretch/>
          </p:blipFill>
          <p:spPr bwMode="auto">
            <a:xfrm>
              <a:off x="4839783" y="4393269"/>
              <a:ext cx="3997764" cy="2153922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831236" y="3941408"/>
              <a:ext cx="4006311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Ch.1 Oberon trailing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97870" y="4727852"/>
              <a:ext cx="681981" cy="254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65488" y="4701045"/>
              <a:ext cx="746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Oberon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507317" y="5044196"/>
              <a:ext cx="504945" cy="2829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74935" y="5046167"/>
              <a:ext cx="537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Ariel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70012" y="5633752"/>
              <a:ext cx="681981" cy="254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25104" y="5606945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Umbriel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30045" y="5463612"/>
              <a:ext cx="579156" cy="2829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72609" y="5453057"/>
              <a:ext cx="750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Titania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3285" y="3357939"/>
            <a:ext cx="4709387" cy="3440668"/>
            <a:chOff x="-2530866" y="484310"/>
            <a:chExt cx="4709387" cy="3440668"/>
          </a:xfrm>
        </p:grpSpPr>
        <p:sp>
          <p:nvSpPr>
            <p:cNvPr id="41" name="TextBox 40"/>
            <p:cNvSpPr txBox="1"/>
            <p:nvPr/>
          </p:nvSpPr>
          <p:spPr>
            <a:xfrm>
              <a:off x="-1315082" y="3524868"/>
              <a:ext cx="2057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Wavelength (µm)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-2530866" y="484310"/>
              <a:ext cx="4709387" cy="3240613"/>
              <a:chOff x="-2530866" y="484310"/>
              <a:chExt cx="4709387" cy="3240613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-2530866" y="3324813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3.0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627447" y="3324813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6.0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56550" y="3324813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9.0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-2491192" y="484310"/>
                <a:ext cx="4669713" cy="2910396"/>
                <a:chOff x="3424828" y="1035163"/>
                <a:chExt cx="4669713" cy="2910396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828" y="1035163"/>
                  <a:ext cx="4669713" cy="2910396"/>
                </a:xfrm>
                <a:prstGeom prst="rect">
                  <a:avLst/>
                </a:prstGeom>
                <a:ln w="25400">
                  <a:solidFill>
                    <a:srgbClr val="FFC000"/>
                  </a:solidFill>
                </a:ln>
              </p:spPr>
            </p:pic>
            <p:sp>
              <p:nvSpPr>
                <p:cNvPr id="43" name="Rectangle 42"/>
                <p:cNvSpPr/>
                <p:nvPr/>
              </p:nvSpPr>
              <p:spPr>
                <a:xfrm>
                  <a:off x="3572463" y="3515958"/>
                  <a:ext cx="70243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3.6 µm</a:t>
                  </a: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4191291" y="3521476"/>
                  <a:ext cx="70243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4.5 µm</a:t>
                  </a: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034385" y="3521520"/>
                  <a:ext cx="70243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5.8 µm</a:t>
                  </a: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6470173" y="3521476"/>
                  <a:ext cx="70243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8.0 µm</a:t>
                  </a: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635391" y="3224857"/>
                  <a:ext cx="56297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Ch.1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270798" y="3224022"/>
                  <a:ext cx="56297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Ch.2</a:t>
                  </a: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113998" y="3223548"/>
                  <a:ext cx="56297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Ch.3</a:t>
                  </a: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552903" y="3223504"/>
                  <a:ext cx="56297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Ch.4</a:t>
                  </a:r>
                </a:p>
              </p:txBody>
            </p:sp>
          </p:grp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9120EE7-9B1B-40E0-BBEF-005DE03FBD31}"/>
              </a:ext>
            </a:extLst>
          </p:cNvPr>
          <p:cNvSpPr txBox="1"/>
          <p:nvPr/>
        </p:nvSpPr>
        <p:spPr>
          <a:xfrm>
            <a:off x="86312" y="2249049"/>
            <a:ext cx="6443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Performed aperture photometry, extracted fluxes, calculated geometric albedos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537677-9546-2D4C-848B-CF418A17017D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</p:spTree>
    <p:extLst>
      <p:ext uri="{BB962C8B-B14F-4D97-AF65-F5344CB8AC3E}">
        <p14:creationId xmlns:p14="http://schemas.microsoft.com/office/powerpoint/2010/main" val="28078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3F0E3-1447-0D43-AA37-5B6FAA5CD717}"/>
              </a:ext>
            </a:extLst>
          </p:cNvPr>
          <p:cNvSpPr txBox="1"/>
          <p:nvPr/>
        </p:nvSpPr>
        <p:spPr>
          <a:xfrm>
            <a:off x="1423411" y="117110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Miranda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10E70-2269-6A44-A2C1-7CB86886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21" y="901700"/>
            <a:ext cx="5035550" cy="542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7F6679-F414-CE48-B916-DFD085863C7B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B48FB-E9A8-CD4E-A16B-928EE928F253}"/>
              </a:ext>
            </a:extLst>
          </p:cNvPr>
          <p:cNvSpPr txBox="1"/>
          <p:nvPr/>
        </p:nvSpPr>
        <p:spPr>
          <a:xfrm>
            <a:off x="4508722" y="965201"/>
            <a:ext cx="118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7110"/>
                </a:solidFill>
                <a:latin typeface="Calibri"/>
              </a:rPr>
              <a:t>Trailing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FF711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859E8-CB14-8E41-8E33-27E4A4B2FA2C}"/>
              </a:ext>
            </a:extLst>
          </p:cNvPr>
          <p:cNvSpPr txBox="1"/>
          <p:nvPr/>
        </p:nvSpPr>
        <p:spPr>
          <a:xfrm>
            <a:off x="7689497" y="965201"/>
            <a:ext cx="120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B0F0"/>
                </a:solidFill>
                <a:latin typeface="Calibri"/>
              </a:rPr>
              <a:t>Leading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C2D26B-14A8-4C42-9335-053D4450D4DD}"/>
              </a:ext>
            </a:extLst>
          </p:cNvPr>
          <p:cNvGrpSpPr/>
          <p:nvPr/>
        </p:nvGrpSpPr>
        <p:grpSpPr>
          <a:xfrm>
            <a:off x="0" y="1468351"/>
            <a:ext cx="4174822" cy="2997597"/>
            <a:chOff x="195971" y="1216849"/>
            <a:chExt cx="4174822" cy="29975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AD8ACF-4E9A-FB4F-8EC9-42E6B3A94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020" y="1574619"/>
              <a:ext cx="3217652" cy="2062594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BDAC08-B364-3643-AA99-E6D9AA4DD5C1}"/>
                </a:ext>
              </a:extLst>
            </p:cNvPr>
            <p:cNvSpPr txBox="1"/>
            <p:nvPr/>
          </p:nvSpPr>
          <p:spPr>
            <a:xfrm>
              <a:off x="1618147" y="3814336"/>
              <a:ext cx="2057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Wavelength (µm)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85CC1B-7898-824B-80E9-E1A73EA0EF42}"/>
                </a:ext>
              </a:extLst>
            </p:cNvPr>
            <p:cNvSpPr txBox="1"/>
            <p:nvPr/>
          </p:nvSpPr>
          <p:spPr>
            <a:xfrm>
              <a:off x="2834064" y="3573919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358257-005B-0D48-9AC3-E6347779C299}"/>
                </a:ext>
              </a:extLst>
            </p:cNvPr>
            <p:cNvSpPr txBox="1"/>
            <p:nvPr/>
          </p:nvSpPr>
          <p:spPr>
            <a:xfrm>
              <a:off x="1077752" y="3573919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014E57-AA1D-F443-876A-4412DEF6D7F6}"/>
                </a:ext>
              </a:extLst>
            </p:cNvPr>
            <p:cNvSpPr txBox="1"/>
            <p:nvPr/>
          </p:nvSpPr>
          <p:spPr>
            <a:xfrm>
              <a:off x="446932" y="3237103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AAA868-097F-3E47-AAF7-3CF4CDFDF6AB}"/>
                </a:ext>
              </a:extLst>
            </p:cNvPr>
            <p:cNvSpPr txBox="1"/>
            <p:nvPr/>
          </p:nvSpPr>
          <p:spPr>
            <a:xfrm>
              <a:off x="445616" y="1937907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1.0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358647-51A7-9B45-84F1-B052A9D9496E}"/>
                </a:ext>
              </a:extLst>
            </p:cNvPr>
            <p:cNvSpPr txBox="1"/>
            <p:nvPr/>
          </p:nvSpPr>
          <p:spPr>
            <a:xfrm>
              <a:off x="446932" y="2563472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2C627F-0925-DC45-9632-759F953BE1E1}"/>
                </a:ext>
              </a:extLst>
            </p:cNvPr>
            <p:cNvSpPr txBox="1"/>
            <p:nvPr/>
          </p:nvSpPr>
          <p:spPr>
            <a:xfrm rot="16200000">
              <a:off x="-1002745" y="2415565"/>
              <a:ext cx="2797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Normalized Reflectance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3D8F2C-2F40-564D-AC61-0671090D0F4C}"/>
                </a:ext>
              </a:extLst>
            </p:cNvPr>
            <p:cNvSpPr txBox="1"/>
            <p:nvPr/>
          </p:nvSpPr>
          <p:spPr>
            <a:xfrm>
              <a:off x="1924515" y="3573919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1.5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ABC8B9-6BF1-854F-B739-B5551A748EE9}"/>
                </a:ext>
              </a:extLst>
            </p:cNvPr>
            <p:cNvSpPr txBox="1"/>
            <p:nvPr/>
          </p:nvSpPr>
          <p:spPr>
            <a:xfrm>
              <a:off x="3698897" y="3568789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AFF27F-9958-474E-BE71-BEF8911E84E2}"/>
              </a:ext>
            </a:extLst>
          </p:cNvPr>
          <p:cNvSpPr txBox="1"/>
          <p:nvPr/>
        </p:nvSpPr>
        <p:spPr>
          <a:xfrm>
            <a:off x="3017761" y="1839136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Leading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E2CC2F-5B1E-B646-A898-076A3B13B8BE}"/>
              </a:ext>
            </a:extLst>
          </p:cNvPr>
          <p:cNvSpPr txBox="1"/>
          <p:nvPr/>
        </p:nvSpPr>
        <p:spPr>
          <a:xfrm>
            <a:off x="3009576" y="2118274"/>
            <a:ext cx="87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Trailing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790BF-B876-9C4E-9963-7BB8847E4EC1}"/>
              </a:ext>
            </a:extLst>
          </p:cNvPr>
          <p:cNvSpPr txBox="1"/>
          <p:nvPr/>
        </p:nvSpPr>
        <p:spPr>
          <a:xfrm>
            <a:off x="733271" y="18276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689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F06CF332-39B5-804D-8C02-3C73B308293E}"/>
              </a:ext>
            </a:extLst>
          </p:cNvPr>
          <p:cNvSpPr/>
          <p:nvPr/>
        </p:nvSpPr>
        <p:spPr>
          <a:xfrm>
            <a:off x="849171" y="1471523"/>
            <a:ext cx="3091126" cy="433559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CBBED-D0D9-6A4B-9365-055F26314724}"/>
              </a:ext>
            </a:extLst>
          </p:cNvPr>
          <p:cNvSpPr txBox="1"/>
          <p:nvPr/>
        </p:nvSpPr>
        <p:spPr>
          <a:xfrm>
            <a:off x="1423411" y="131126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Ariel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EC262-9D5A-9E48-BCEB-5D921CE1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22" y="901701"/>
            <a:ext cx="5035550" cy="542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1A1E1-F258-F841-81EA-0CD009BB59B0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3C28EE-FD79-AE4E-94E7-E8A3ECD4EE34}"/>
              </a:ext>
            </a:extLst>
          </p:cNvPr>
          <p:cNvGrpSpPr/>
          <p:nvPr/>
        </p:nvGrpSpPr>
        <p:grpSpPr>
          <a:xfrm>
            <a:off x="97185" y="1492788"/>
            <a:ext cx="4031749" cy="4856752"/>
            <a:chOff x="0" y="1194819"/>
            <a:chExt cx="4031749" cy="48567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5E345A-27E0-7647-9607-9AD6939EE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0" r="48447" b="78490"/>
            <a:stretch/>
          </p:blipFill>
          <p:spPr>
            <a:xfrm>
              <a:off x="760298" y="1194819"/>
              <a:ext cx="3055210" cy="21671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76E320-90F3-5E47-9289-E81C0713587A}"/>
                </a:ext>
              </a:extLst>
            </p:cNvPr>
            <p:cNvSpPr txBox="1"/>
            <p:nvPr/>
          </p:nvSpPr>
          <p:spPr>
            <a:xfrm>
              <a:off x="1242090" y="5651461"/>
              <a:ext cx="2057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Wavelength (µm)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87077-46EE-D34F-B994-1FFC2E4D8C81}"/>
                </a:ext>
              </a:extLst>
            </p:cNvPr>
            <p:cNvSpPr txBox="1"/>
            <p:nvPr/>
          </p:nvSpPr>
          <p:spPr>
            <a:xfrm>
              <a:off x="3359853" y="5415761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4.0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8A0BE5-8CF6-5A4C-B77A-497A7ACCC3DA}"/>
                </a:ext>
              </a:extLst>
            </p:cNvPr>
            <p:cNvSpPr txBox="1"/>
            <p:nvPr/>
          </p:nvSpPr>
          <p:spPr>
            <a:xfrm>
              <a:off x="1692584" y="5415761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319E4E-F707-0041-B218-D8A4EC890AB6}"/>
                </a:ext>
              </a:extLst>
            </p:cNvPr>
            <p:cNvSpPr txBox="1"/>
            <p:nvPr/>
          </p:nvSpPr>
          <p:spPr>
            <a:xfrm>
              <a:off x="2508677" y="5415761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F3D796-9A73-234E-84B0-87570F9262F0}"/>
                </a:ext>
              </a:extLst>
            </p:cNvPr>
            <p:cNvSpPr txBox="1"/>
            <p:nvPr/>
          </p:nvSpPr>
          <p:spPr>
            <a:xfrm>
              <a:off x="886665" y="5426006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D68BAD-C42F-0341-80BC-B32394235F41}"/>
                </a:ext>
              </a:extLst>
            </p:cNvPr>
            <p:cNvSpPr txBox="1"/>
            <p:nvPr/>
          </p:nvSpPr>
          <p:spPr>
            <a:xfrm>
              <a:off x="306730" y="5045735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EB95F3-D453-8249-9BAE-B4126E639BAD}"/>
                </a:ext>
              </a:extLst>
            </p:cNvPr>
            <p:cNvSpPr txBox="1"/>
            <p:nvPr/>
          </p:nvSpPr>
          <p:spPr>
            <a:xfrm>
              <a:off x="306730" y="4076567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</a:t>
              </a: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57AD4E-6DFC-EB41-8121-7079321D442E}"/>
                </a:ext>
              </a:extLst>
            </p:cNvPr>
            <p:cNvSpPr txBox="1"/>
            <p:nvPr/>
          </p:nvSpPr>
          <p:spPr>
            <a:xfrm>
              <a:off x="306730" y="3238483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</a:t>
              </a: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8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D0D64C-4504-F547-88F2-DEAC3185DACD}"/>
                </a:ext>
              </a:extLst>
            </p:cNvPr>
            <p:cNvSpPr txBox="1"/>
            <p:nvPr/>
          </p:nvSpPr>
          <p:spPr>
            <a:xfrm>
              <a:off x="306730" y="2914966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96CB80-D610-FA4D-AD0B-2831B705265E}"/>
                </a:ext>
              </a:extLst>
            </p:cNvPr>
            <p:cNvSpPr txBox="1"/>
            <p:nvPr/>
          </p:nvSpPr>
          <p:spPr>
            <a:xfrm>
              <a:off x="306730" y="2044784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</a:t>
              </a: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8CD526-E6B4-624C-8830-008D2A79D724}"/>
                </a:ext>
              </a:extLst>
            </p:cNvPr>
            <p:cNvSpPr txBox="1"/>
            <p:nvPr/>
          </p:nvSpPr>
          <p:spPr>
            <a:xfrm>
              <a:off x="306730" y="1206700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</a:t>
              </a: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8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88A638-C5F1-5E4C-8E36-103EB3391743}"/>
                </a:ext>
              </a:extLst>
            </p:cNvPr>
            <p:cNvSpPr txBox="1"/>
            <p:nvPr/>
          </p:nvSpPr>
          <p:spPr>
            <a:xfrm rot="16200000">
              <a:off x="-931556" y="3072686"/>
              <a:ext cx="2263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Geometric Albedo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29B7FE1-518C-E64D-BCB1-F7567C9EB870}"/>
              </a:ext>
            </a:extLst>
          </p:cNvPr>
          <p:cNvSpPr txBox="1"/>
          <p:nvPr/>
        </p:nvSpPr>
        <p:spPr>
          <a:xfrm>
            <a:off x="4508722" y="965201"/>
            <a:ext cx="118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7110"/>
                </a:solidFill>
                <a:latin typeface="Calibri"/>
              </a:rPr>
              <a:t>Trailing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FF711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83F055-C800-294C-9206-DBA8643CBFBE}"/>
              </a:ext>
            </a:extLst>
          </p:cNvPr>
          <p:cNvSpPr txBox="1"/>
          <p:nvPr/>
        </p:nvSpPr>
        <p:spPr>
          <a:xfrm>
            <a:off x="7689497" y="965201"/>
            <a:ext cx="120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B0F0"/>
                </a:solidFill>
                <a:latin typeface="Calibri"/>
              </a:rPr>
              <a:t>Leading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510F1A6-01FB-2245-AB75-A69F371A837E}"/>
              </a:ext>
            </a:extLst>
          </p:cNvPr>
          <p:cNvGrpSpPr/>
          <p:nvPr/>
        </p:nvGrpSpPr>
        <p:grpSpPr>
          <a:xfrm>
            <a:off x="849171" y="3648466"/>
            <a:ext cx="3063522" cy="2158649"/>
            <a:chOff x="8320972" y="1120028"/>
            <a:chExt cx="2535842" cy="1578556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5A769A2B-FF38-6342-BBC0-10E39D508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7"/>
            <a:stretch/>
          </p:blipFill>
          <p:spPr>
            <a:xfrm>
              <a:off x="8321976" y="1178434"/>
              <a:ext cx="2534838" cy="1520150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5ECC06FD-DF56-4442-8B86-F8E69B986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761"/>
            <a:stretch/>
          </p:blipFill>
          <p:spPr>
            <a:xfrm>
              <a:off x="8320972" y="1120028"/>
              <a:ext cx="2535842" cy="58428"/>
            </a:xfrm>
            <a:prstGeom prst="rect">
              <a:avLst/>
            </a:prstGeom>
          </p:spPr>
        </p:pic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55BCDF66-64FD-5848-878C-BC0B52E227E2}"/>
              </a:ext>
            </a:extLst>
          </p:cNvPr>
          <p:cNvSpPr/>
          <p:nvPr/>
        </p:nvSpPr>
        <p:spPr>
          <a:xfrm rot="5400000">
            <a:off x="1939761" y="4721923"/>
            <a:ext cx="272255" cy="220716"/>
          </a:xfrm>
          <a:prstGeom prst="rect">
            <a:avLst/>
          </a:prstGeom>
          <a:noFill/>
          <a:ln w="1905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6947DE0-7E5E-FB4F-AB19-325BD0C9A4D8}"/>
              </a:ext>
            </a:extLst>
          </p:cNvPr>
          <p:cNvCxnSpPr>
            <a:cxnSpLocks/>
          </p:cNvCxnSpPr>
          <p:nvPr/>
        </p:nvCxnSpPr>
        <p:spPr>
          <a:xfrm flipV="1">
            <a:off x="1965526" y="3982864"/>
            <a:ext cx="311591" cy="713290"/>
          </a:xfrm>
          <a:prstGeom prst="line">
            <a:avLst/>
          </a:prstGeom>
          <a:ln w="1905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72D6F3A-5E54-3543-99E6-89472DF66FCA}"/>
              </a:ext>
            </a:extLst>
          </p:cNvPr>
          <p:cNvCxnSpPr>
            <a:cxnSpLocks/>
          </p:cNvCxnSpPr>
          <p:nvPr/>
        </p:nvCxnSpPr>
        <p:spPr>
          <a:xfrm flipH="1" flipV="1">
            <a:off x="1965526" y="4960507"/>
            <a:ext cx="311591" cy="555271"/>
          </a:xfrm>
          <a:prstGeom prst="line">
            <a:avLst/>
          </a:prstGeom>
          <a:ln w="1905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72C2296-5A82-A549-B690-CBBC8F1A3BA0}"/>
              </a:ext>
            </a:extLst>
          </p:cNvPr>
          <p:cNvSpPr/>
          <p:nvPr/>
        </p:nvSpPr>
        <p:spPr>
          <a:xfrm>
            <a:off x="949666" y="1582870"/>
            <a:ext cx="121638" cy="16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6D9C5-8A7D-464F-841B-BF8D73256F68}"/>
              </a:ext>
            </a:extLst>
          </p:cNvPr>
          <p:cNvSpPr txBox="1"/>
          <p:nvPr/>
        </p:nvSpPr>
        <p:spPr>
          <a:xfrm>
            <a:off x="881829" y="5275313"/>
            <a:ext cx="1166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Ariel, Trailing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32FADD-5909-5D40-A8BC-D6A7C1C249BF}"/>
              </a:ext>
            </a:extLst>
          </p:cNvPr>
          <p:cNvSpPr/>
          <p:nvPr/>
        </p:nvSpPr>
        <p:spPr>
          <a:xfrm>
            <a:off x="3315095" y="3007949"/>
            <a:ext cx="78920" cy="8785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F0083ED-2210-274A-87DC-0DE9A39E324E}"/>
              </a:ext>
            </a:extLst>
          </p:cNvPr>
          <p:cNvSpPr/>
          <p:nvPr/>
        </p:nvSpPr>
        <p:spPr>
          <a:xfrm>
            <a:off x="3354555" y="4895599"/>
            <a:ext cx="78920" cy="8785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DE7AB-BD8A-6C4F-822A-CF136AC0911E}"/>
              </a:ext>
            </a:extLst>
          </p:cNvPr>
          <p:cNvSpPr txBox="1"/>
          <p:nvPr/>
        </p:nvSpPr>
        <p:spPr>
          <a:xfrm>
            <a:off x="2908494" y="1689810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0.188 ± 0.04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E9A300-B10D-E649-9A75-7F4D36123CD2}"/>
              </a:ext>
            </a:extLst>
          </p:cNvPr>
          <p:cNvSpPr txBox="1"/>
          <p:nvPr/>
        </p:nvSpPr>
        <p:spPr>
          <a:xfrm>
            <a:off x="2909275" y="3867248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0.232 ± 0.05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292ACC-1548-9E49-B32F-47BAC9A0338F}"/>
              </a:ext>
            </a:extLst>
          </p:cNvPr>
          <p:cNvSpPr txBox="1"/>
          <p:nvPr/>
        </p:nvSpPr>
        <p:spPr>
          <a:xfrm>
            <a:off x="913419" y="15705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02408A-1724-9241-9CC2-C8208AAEBF7D}"/>
              </a:ext>
            </a:extLst>
          </p:cNvPr>
          <p:cNvSpPr txBox="1"/>
          <p:nvPr/>
        </p:nvSpPr>
        <p:spPr>
          <a:xfrm>
            <a:off x="894359" y="370387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18D0A3-26CB-E44B-AFA5-5E1D1F97B7A4}"/>
              </a:ext>
            </a:extLst>
          </p:cNvPr>
          <p:cNvSpPr txBox="1"/>
          <p:nvPr/>
        </p:nvSpPr>
        <p:spPr>
          <a:xfrm>
            <a:off x="2271623" y="1600163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FEF6E8-BB5C-7F4F-8568-5BC33DF69899}"/>
              </a:ext>
            </a:extLst>
          </p:cNvPr>
          <p:cNvSpPr txBox="1"/>
          <p:nvPr/>
        </p:nvSpPr>
        <p:spPr>
          <a:xfrm>
            <a:off x="2263881" y="3773859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A5E4014-194D-7249-A893-952843095CFE}"/>
              </a:ext>
            </a:extLst>
          </p:cNvPr>
          <p:cNvGrpSpPr/>
          <p:nvPr/>
        </p:nvGrpSpPr>
        <p:grpSpPr>
          <a:xfrm>
            <a:off x="2280865" y="3993992"/>
            <a:ext cx="2252139" cy="1516150"/>
            <a:chOff x="2863521" y="4062348"/>
            <a:chExt cx="2252139" cy="151615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E67315E-CDB0-F942-A1D7-1A67A28E80E6}"/>
                </a:ext>
              </a:extLst>
            </p:cNvPr>
            <p:cNvGrpSpPr/>
            <p:nvPr/>
          </p:nvGrpSpPr>
          <p:grpSpPr>
            <a:xfrm>
              <a:off x="2863521" y="4062348"/>
              <a:ext cx="2252139" cy="1516150"/>
              <a:chOff x="2863521" y="4062348"/>
              <a:chExt cx="2252139" cy="1516150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F8E2341-1A99-474C-9E07-49260B8A39AB}"/>
                  </a:ext>
                </a:extLst>
              </p:cNvPr>
              <p:cNvGrpSpPr/>
              <p:nvPr/>
            </p:nvGrpSpPr>
            <p:grpSpPr>
              <a:xfrm>
                <a:off x="2866360" y="4062348"/>
                <a:ext cx="2249300" cy="1516150"/>
                <a:chOff x="4765459" y="4052901"/>
                <a:chExt cx="2038705" cy="1014442"/>
              </a:xfrm>
            </p:grpSpPr>
            <p:pic>
              <p:nvPicPr>
                <p:cNvPr id="118" name="Picture 5">
                  <a:extLst>
                    <a:ext uri="{FF2B5EF4-FFF2-40B4-BE49-F238E27FC236}">
                      <a16:creationId xmlns:a16="http://schemas.microsoft.com/office/drawing/2014/main" id="{03F08942-2E08-734E-BF23-F8495738D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226" b="44940"/>
                <a:stretch/>
              </p:blipFill>
              <p:spPr bwMode="auto">
                <a:xfrm>
                  <a:off x="4765463" y="4214474"/>
                  <a:ext cx="2038701" cy="71485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5">
                  <a:extLst>
                    <a:ext uri="{FF2B5EF4-FFF2-40B4-BE49-F238E27FC236}">
                      <a16:creationId xmlns:a16="http://schemas.microsoft.com/office/drawing/2014/main" id="{A4A6B695-B1EE-834B-AAA9-3445AC6341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889"/>
                <a:stretch/>
              </p:blipFill>
              <p:spPr bwMode="auto">
                <a:xfrm>
                  <a:off x="4765459" y="4929328"/>
                  <a:ext cx="2038701" cy="13801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5">
                  <a:extLst>
                    <a:ext uri="{FF2B5EF4-FFF2-40B4-BE49-F238E27FC236}">
                      <a16:creationId xmlns:a16="http://schemas.microsoft.com/office/drawing/2014/main" id="{7A2EFCD0-A5A9-7E42-A04F-18D4EF6567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1675"/>
                <a:stretch/>
              </p:blipFill>
              <p:spPr bwMode="auto">
                <a:xfrm>
                  <a:off x="4765459" y="4052901"/>
                  <a:ext cx="2038701" cy="161569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1DC43A32-BE20-B34D-80EE-78F4C45A6937}"/>
                  </a:ext>
                </a:extLst>
              </p:cNvPr>
              <p:cNvSpPr/>
              <p:nvPr/>
            </p:nvSpPr>
            <p:spPr>
              <a:xfrm>
                <a:off x="2863521" y="4062348"/>
                <a:ext cx="2252135" cy="1516150"/>
              </a:xfrm>
              <a:prstGeom prst="rect">
                <a:avLst/>
              </a:prstGeom>
              <a:noFill/>
              <a:ln w="19050">
                <a:solidFill>
                  <a:srgbClr val="00F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7020989-44EB-FF4E-8FE9-656B19D042C0}"/>
                </a:ext>
              </a:extLst>
            </p:cNvPr>
            <p:cNvSpPr txBox="1"/>
            <p:nvPr/>
          </p:nvSpPr>
          <p:spPr>
            <a:xfrm>
              <a:off x="3206117" y="4335883"/>
              <a:ext cx="1475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</a:t>
              </a:r>
              <a:r>
                <a:rPr kumimoji="0" lang="en-US" b="1" i="0" u="none" strike="noStrike" kern="0" cap="none" spc="0" normalizeH="0" baseline="-2500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ice bands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9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5A670-B2A6-274E-B050-136CDC198DF2}"/>
              </a:ext>
            </a:extLst>
          </p:cNvPr>
          <p:cNvSpPr txBox="1"/>
          <p:nvPr/>
        </p:nvSpPr>
        <p:spPr>
          <a:xfrm>
            <a:off x="1423411" y="120680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Umbriel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1CC61-842C-ED4E-94F0-8AFCDFC7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22" y="901701"/>
            <a:ext cx="5035550" cy="542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51267F-B1C4-894A-8417-D51A37260AB1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86C34-387E-684F-808E-8969236757E5}"/>
              </a:ext>
            </a:extLst>
          </p:cNvPr>
          <p:cNvSpPr txBox="1"/>
          <p:nvPr/>
        </p:nvSpPr>
        <p:spPr>
          <a:xfrm>
            <a:off x="4508722" y="965201"/>
            <a:ext cx="118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7110"/>
                </a:solidFill>
                <a:latin typeface="Calibri"/>
              </a:rPr>
              <a:t>Trailing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FF711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53A0F-E001-3B4B-8F8F-350758E90041}"/>
              </a:ext>
            </a:extLst>
          </p:cNvPr>
          <p:cNvSpPr txBox="1"/>
          <p:nvPr/>
        </p:nvSpPr>
        <p:spPr>
          <a:xfrm>
            <a:off x="7689497" y="965201"/>
            <a:ext cx="120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B0F0"/>
                </a:solidFill>
                <a:latin typeface="Calibri"/>
              </a:rPr>
              <a:t>Leading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416A2C-E05D-3A4E-9A7D-0FA1F8A11E39}"/>
              </a:ext>
            </a:extLst>
          </p:cNvPr>
          <p:cNvGrpSpPr/>
          <p:nvPr/>
        </p:nvGrpSpPr>
        <p:grpSpPr>
          <a:xfrm>
            <a:off x="103427" y="1300299"/>
            <a:ext cx="4076877" cy="5048699"/>
            <a:chOff x="103427" y="1300299"/>
            <a:chExt cx="4076877" cy="50486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2C34CC-1E94-7243-AED0-F0C409BFF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2" t="21266" r="3515" b="57223"/>
            <a:stretch/>
          </p:blipFill>
          <p:spPr>
            <a:xfrm>
              <a:off x="891146" y="3564772"/>
              <a:ext cx="3072666" cy="21831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C3E36E-F475-584E-A0BC-6008557BE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" t="21260" r="48454" b="57223"/>
            <a:stretch/>
          </p:blipFill>
          <p:spPr>
            <a:xfrm>
              <a:off x="891146" y="1433317"/>
              <a:ext cx="3072666" cy="215605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974896-18FE-8045-81B2-83421B663259}"/>
                </a:ext>
              </a:extLst>
            </p:cNvPr>
            <p:cNvGrpSpPr/>
            <p:nvPr/>
          </p:nvGrpSpPr>
          <p:grpSpPr>
            <a:xfrm>
              <a:off x="103427" y="1300299"/>
              <a:ext cx="4076877" cy="5048699"/>
              <a:chOff x="6242" y="1002330"/>
              <a:chExt cx="4076877" cy="50486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07AEF-388B-5E41-B809-9771DE91FAC0}"/>
                  </a:ext>
                </a:extLst>
              </p:cNvPr>
              <p:cNvSpPr txBox="1"/>
              <p:nvPr/>
            </p:nvSpPr>
            <p:spPr>
              <a:xfrm>
                <a:off x="1293460" y="5610908"/>
                <a:ext cx="2057411" cy="440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Wavelength (µm)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F1DDDD-8EEB-6E40-A4C5-1EE7C681BADE}"/>
                  </a:ext>
                </a:extLst>
              </p:cNvPr>
              <p:cNvSpPr txBox="1"/>
              <p:nvPr/>
            </p:nvSpPr>
            <p:spPr>
              <a:xfrm>
                <a:off x="3411223" y="5375208"/>
                <a:ext cx="671896" cy="440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4.0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7729AD-224B-974A-9AD9-DEACDCCF837B}"/>
                  </a:ext>
                </a:extLst>
              </p:cNvPr>
              <p:cNvSpPr txBox="1"/>
              <p:nvPr/>
            </p:nvSpPr>
            <p:spPr>
              <a:xfrm>
                <a:off x="1743954" y="5375208"/>
                <a:ext cx="671896" cy="440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latin typeface="Calibri"/>
                  </a:rPr>
                  <a:t>2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9B79DF-D9FF-944B-A57A-0748E07ECFDD}"/>
                  </a:ext>
                </a:extLst>
              </p:cNvPr>
              <p:cNvSpPr txBox="1"/>
              <p:nvPr/>
            </p:nvSpPr>
            <p:spPr>
              <a:xfrm>
                <a:off x="2560047" y="5375208"/>
                <a:ext cx="671896" cy="440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3.0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82626F-1AF7-124B-B2AA-279E415AA21F}"/>
                  </a:ext>
                </a:extLst>
              </p:cNvPr>
              <p:cNvSpPr txBox="1"/>
              <p:nvPr/>
            </p:nvSpPr>
            <p:spPr>
              <a:xfrm>
                <a:off x="912350" y="5385453"/>
                <a:ext cx="671896" cy="440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75830B-6696-784A-A4D4-159C594FB955}"/>
                  </a:ext>
                </a:extLst>
              </p:cNvPr>
              <p:cNvSpPr txBox="1"/>
              <p:nvPr/>
            </p:nvSpPr>
            <p:spPr>
              <a:xfrm>
                <a:off x="333935" y="4791671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B7977A-D174-1F44-A5F0-D56A317F4DC5}"/>
                  </a:ext>
                </a:extLst>
              </p:cNvPr>
              <p:cNvSpPr txBox="1"/>
              <p:nvPr/>
            </p:nvSpPr>
            <p:spPr>
              <a:xfrm>
                <a:off x="340876" y="3933267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E2B877-DFDB-FF4A-9B8F-2ED9B83368EE}"/>
                  </a:ext>
                </a:extLst>
              </p:cNvPr>
              <p:cNvSpPr txBox="1"/>
              <p:nvPr/>
            </p:nvSpPr>
            <p:spPr>
              <a:xfrm>
                <a:off x="325190" y="3190139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F92C87-85E7-BD4F-9F9C-80E604805B3B}"/>
                  </a:ext>
                </a:extLst>
              </p:cNvPr>
              <p:cNvSpPr txBox="1"/>
              <p:nvPr/>
            </p:nvSpPr>
            <p:spPr>
              <a:xfrm>
                <a:off x="325198" y="2663413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9E91EF-5471-E741-9F45-90224D636A81}"/>
                  </a:ext>
                </a:extLst>
              </p:cNvPr>
              <p:cNvSpPr txBox="1"/>
              <p:nvPr/>
            </p:nvSpPr>
            <p:spPr>
              <a:xfrm>
                <a:off x="340876" y="1790617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B5E9F0-533A-C644-B93E-B3554AD78CB8}"/>
                  </a:ext>
                </a:extLst>
              </p:cNvPr>
              <p:cNvSpPr txBox="1"/>
              <p:nvPr/>
            </p:nvSpPr>
            <p:spPr>
              <a:xfrm>
                <a:off x="337479" y="1002330"/>
                <a:ext cx="671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3D57E0-4275-6148-95D1-673BF212683C}"/>
                  </a:ext>
                </a:extLst>
              </p:cNvPr>
              <p:cNvSpPr txBox="1"/>
              <p:nvPr/>
            </p:nvSpPr>
            <p:spPr>
              <a:xfrm rot="16200000">
                <a:off x="-925314" y="3066748"/>
                <a:ext cx="2263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latin typeface="Calibri"/>
                  </a:rPr>
                  <a:t>Geometric Albedo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96C022-F756-B141-B002-B3BBD7493545}"/>
                </a:ext>
              </a:extLst>
            </p:cNvPr>
            <p:cNvSpPr/>
            <p:nvPr/>
          </p:nvSpPr>
          <p:spPr>
            <a:xfrm>
              <a:off x="964166" y="1510938"/>
              <a:ext cx="121638" cy="16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AE2EAE7-6455-6F47-9D7E-20E416E7957A}"/>
                </a:ext>
              </a:extLst>
            </p:cNvPr>
            <p:cNvSpPr/>
            <p:nvPr/>
          </p:nvSpPr>
          <p:spPr>
            <a:xfrm>
              <a:off x="881153" y="1426866"/>
              <a:ext cx="3091126" cy="433559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1A4A47D-F4F1-8D45-A4AC-FB08F1A7832F}"/>
                </a:ext>
              </a:extLst>
            </p:cNvPr>
            <p:cNvSpPr/>
            <p:nvPr/>
          </p:nvSpPr>
          <p:spPr>
            <a:xfrm>
              <a:off x="970472" y="3650913"/>
              <a:ext cx="121638" cy="16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2B1BEFD5-E5BD-E54F-9566-1DD43FFE2D26}"/>
              </a:ext>
            </a:extLst>
          </p:cNvPr>
          <p:cNvSpPr/>
          <p:nvPr/>
        </p:nvSpPr>
        <p:spPr>
          <a:xfrm>
            <a:off x="3368019" y="2448572"/>
            <a:ext cx="78920" cy="87859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7E386-3464-684F-BBB9-DBA55E149C37}"/>
              </a:ext>
            </a:extLst>
          </p:cNvPr>
          <p:cNvSpPr txBox="1"/>
          <p:nvPr/>
        </p:nvSpPr>
        <p:spPr>
          <a:xfrm>
            <a:off x="2943837" y="1547735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0.153 ± 0.06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CD81E5-67C7-2F41-AA9E-35CA8A93BA5B}"/>
              </a:ext>
            </a:extLst>
          </p:cNvPr>
          <p:cNvSpPr/>
          <p:nvPr/>
        </p:nvSpPr>
        <p:spPr>
          <a:xfrm>
            <a:off x="3357225" y="4626209"/>
            <a:ext cx="78920" cy="87859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DDCC26-584B-8D42-B46A-3A7A0E237451}"/>
              </a:ext>
            </a:extLst>
          </p:cNvPr>
          <p:cNvSpPr txBox="1"/>
          <p:nvPr/>
        </p:nvSpPr>
        <p:spPr>
          <a:xfrm>
            <a:off x="2943837" y="3690257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0.158 ± 0.02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C9F9EA-BB4D-1443-8AEC-51D90B1E3257}"/>
              </a:ext>
            </a:extLst>
          </p:cNvPr>
          <p:cNvSpPr txBox="1"/>
          <p:nvPr/>
        </p:nvSpPr>
        <p:spPr>
          <a:xfrm>
            <a:off x="2321960" y="1454462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F2A9B4-E71F-684B-A3D9-184ECAED1911}"/>
              </a:ext>
            </a:extLst>
          </p:cNvPr>
          <p:cNvSpPr txBox="1"/>
          <p:nvPr/>
        </p:nvSpPr>
        <p:spPr>
          <a:xfrm>
            <a:off x="2321960" y="3600995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5F732D-BD1B-0147-BC4B-E893DDCDAF87}"/>
              </a:ext>
            </a:extLst>
          </p:cNvPr>
          <p:cNvSpPr txBox="1"/>
          <p:nvPr/>
        </p:nvSpPr>
        <p:spPr>
          <a:xfrm>
            <a:off x="913419" y="15228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BEC445-357D-DB4C-85D4-2392937A1618}"/>
              </a:ext>
            </a:extLst>
          </p:cNvPr>
          <p:cNvSpPr txBox="1"/>
          <p:nvPr/>
        </p:nvSpPr>
        <p:spPr>
          <a:xfrm>
            <a:off x="894359" y="365624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7955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CDEE7-6EE5-B84D-AEDC-65924C75820A}"/>
              </a:ext>
            </a:extLst>
          </p:cNvPr>
          <p:cNvSpPr txBox="1"/>
          <p:nvPr/>
        </p:nvSpPr>
        <p:spPr>
          <a:xfrm>
            <a:off x="1423411" y="120804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Titania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41575-44AC-9D49-8CB3-9FAD06D6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22" y="901701"/>
            <a:ext cx="5035550" cy="542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E6AE15-768B-CE48-AF28-510B021CFFD7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FBCBA-FF6B-F746-812C-E7B5F5279AB2}"/>
              </a:ext>
            </a:extLst>
          </p:cNvPr>
          <p:cNvSpPr txBox="1"/>
          <p:nvPr/>
        </p:nvSpPr>
        <p:spPr>
          <a:xfrm>
            <a:off x="4508722" y="965201"/>
            <a:ext cx="118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7110"/>
                </a:solidFill>
                <a:latin typeface="Calibri"/>
              </a:rPr>
              <a:t>Trailing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FF711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E170E-DF76-4B47-8275-4F7F221092B9}"/>
              </a:ext>
            </a:extLst>
          </p:cNvPr>
          <p:cNvSpPr txBox="1"/>
          <p:nvPr/>
        </p:nvSpPr>
        <p:spPr>
          <a:xfrm>
            <a:off x="7689497" y="965201"/>
            <a:ext cx="120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B0F0"/>
                </a:solidFill>
                <a:latin typeface="Calibri"/>
              </a:rPr>
              <a:t>Leading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D0154C6-B08D-8243-832E-8A2E82952345}"/>
              </a:ext>
            </a:extLst>
          </p:cNvPr>
          <p:cNvGrpSpPr/>
          <p:nvPr/>
        </p:nvGrpSpPr>
        <p:grpSpPr>
          <a:xfrm>
            <a:off x="103427" y="1426866"/>
            <a:ext cx="4087151" cy="4886715"/>
            <a:chOff x="103427" y="1426866"/>
            <a:chExt cx="4087151" cy="48867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BAD0B8-C1B4-084C-AF51-9133A0C01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" t="42606" r="48500" b="35862"/>
            <a:stretch/>
          </p:blipFill>
          <p:spPr>
            <a:xfrm>
              <a:off x="886582" y="1426866"/>
              <a:ext cx="3085695" cy="21710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731658-C510-3947-81F3-C07D54FC0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4" t="42606" r="3529" b="35862"/>
            <a:stretch/>
          </p:blipFill>
          <p:spPr>
            <a:xfrm>
              <a:off x="886584" y="3576356"/>
              <a:ext cx="3077742" cy="217638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2D23D9-413A-664E-BE15-FCE4C7863B89}"/>
                </a:ext>
              </a:extLst>
            </p:cNvPr>
            <p:cNvGrpSpPr/>
            <p:nvPr/>
          </p:nvGrpSpPr>
          <p:grpSpPr>
            <a:xfrm>
              <a:off x="103427" y="1426866"/>
              <a:ext cx="4087151" cy="4886715"/>
              <a:chOff x="103427" y="1426866"/>
              <a:chExt cx="4087151" cy="488671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A43FDE1-FB4A-7642-9C73-B04D9A1BE02F}"/>
                  </a:ext>
                </a:extLst>
              </p:cNvPr>
              <p:cNvGrpSpPr/>
              <p:nvPr/>
            </p:nvGrpSpPr>
            <p:grpSpPr>
              <a:xfrm>
                <a:off x="103427" y="1731021"/>
                <a:ext cx="4087151" cy="4582560"/>
                <a:chOff x="6242" y="1433052"/>
                <a:chExt cx="4087151" cy="458256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1D8E94C-A717-7548-9378-5B01D822783F}"/>
                    </a:ext>
                  </a:extLst>
                </p:cNvPr>
                <p:cNvSpPr txBox="1"/>
                <p:nvPr/>
              </p:nvSpPr>
              <p:spPr>
                <a:xfrm>
                  <a:off x="1303734" y="5615502"/>
                  <a:ext cx="20574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Wavelength (µm)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BD265B1-A997-154E-B9F3-268538002E27}"/>
                    </a:ext>
                  </a:extLst>
                </p:cNvPr>
                <p:cNvSpPr txBox="1"/>
                <p:nvPr/>
              </p:nvSpPr>
              <p:spPr>
                <a:xfrm>
                  <a:off x="3421497" y="5379802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4.0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61CE016-F790-704E-BE85-F132C6E1B5E5}"/>
                    </a:ext>
                  </a:extLst>
                </p:cNvPr>
                <p:cNvSpPr txBox="1"/>
                <p:nvPr/>
              </p:nvSpPr>
              <p:spPr>
                <a:xfrm>
                  <a:off x="1754228" y="5379802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kern="0" dirty="0">
                      <a:solidFill>
                        <a:prstClr val="white"/>
                      </a:solidFill>
                      <a:latin typeface="Calibri"/>
                    </a:rPr>
                    <a:t>2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.0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609532B-A371-234B-9B95-6ECC1251ABF0}"/>
                    </a:ext>
                  </a:extLst>
                </p:cNvPr>
                <p:cNvSpPr txBox="1"/>
                <p:nvPr/>
              </p:nvSpPr>
              <p:spPr>
                <a:xfrm>
                  <a:off x="2570321" y="5379802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3.0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7C19DA5-7DD0-0B44-9A32-21157198A763}"/>
                    </a:ext>
                  </a:extLst>
                </p:cNvPr>
                <p:cNvSpPr txBox="1"/>
                <p:nvPr/>
              </p:nvSpPr>
              <p:spPr>
                <a:xfrm>
                  <a:off x="912350" y="5390047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1.0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7E1910-878E-2B4A-B57F-C1B4036561B9}"/>
                    </a:ext>
                  </a:extLst>
                </p:cNvPr>
                <p:cNvSpPr txBox="1"/>
                <p:nvPr/>
              </p:nvSpPr>
              <p:spPr>
                <a:xfrm>
                  <a:off x="333935" y="4904685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4713518-13BE-974D-AC43-D15B1477EEBE}"/>
                    </a:ext>
                  </a:extLst>
                </p:cNvPr>
                <p:cNvSpPr txBox="1"/>
                <p:nvPr/>
              </p:nvSpPr>
              <p:spPr>
                <a:xfrm>
                  <a:off x="328166" y="4244352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0.2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976872D-9E34-634E-B5C8-BC80E50141FE}"/>
                    </a:ext>
                  </a:extLst>
                </p:cNvPr>
                <p:cNvSpPr txBox="1"/>
                <p:nvPr/>
              </p:nvSpPr>
              <p:spPr>
                <a:xfrm>
                  <a:off x="331440" y="3571639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0.4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D06E823-E7D8-0F4A-ADB1-2B48BEA153FB}"/>
                    </a:ext>
                  </a:extLst>
                </p:cNvPr>
                <p:cNvSpPr txBox="1"/>
                <p:nvPr/>
              </p:nvSpPr>
              <p:spPr>
                <a:xfrm>
                  <a:off x="325198" y="2735331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8804573-DEDB-824B-8AA3-1B5F075E6824}"/>
                    </a:ext>
                  </a:extLst>
                </p:cNvPr>
                <p:cNvSpPr txBox="1"/>
                <p:nvPr/>
              </p:nvSpPr>
              <p:spPr>
                <a:xfrm>
                  <a:off x="340876" y="2101730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0.2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C3BD5CE-DF62-4E4C-B975-D68378151004}"/>
                    </a:ext>
                  </a:extLst>
                </p:cNvPr>
                <p:cNvSpPr txBox="1"/>
                <p:nvPr/>
              </p:nvSpPr>
              <p:spPr>
                <a:xfrm>
                  <a:off x="340876" y="1433052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0.4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77FB4DF-3A97-B94A-A167-4DC88A0F2EA6}"/>
                    </a:ext>
                  </a:extLst>
                </p:cNvPr>
                <p:cNvSpPr txBox="1"/>
                <p:nvPr/>
              </p:nvSpPr>
              <p:spPr>
                <a:xfrm rot="16200000">
                  <a:off x="-925314" y="3066748"/>
                  <a:ext cx="226322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kern="0" dirty="0">
                      <a:solidFill>
                        <a:prstClr val="white"/>
                      </a:solidFill>
                      <a:latin typeface="Calibri"/>
                    </a:rPr>
                    <a:t>Geometric Albedo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FCE2368-4C49-EA4D-9F20-BEC74C26FC47}"/>
                  </a:ext>
                </a:extLst>
              </p:cNvPr>
              <p:cNvSpPr/>
              <p:nvPr/>
            </p:nvSpPr>
            <p:spPr>
              <a:xfrm>
                <a:off x="980068" y="1510938"/>
                <a:ext cx="121638" cy="160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B439E1-45D4-BC45-93C5-EB74E66872D8}"/>
                  </a:ext>
                </a:extLst>
              </p:cNvPr>
              <p:cNvSpPr/>
              <p:nvPr/>
            </p:nvSpPr>
            <p:spPr>
              <a:xfrm>
                <a:off x="970472" y="3650913"/>
                <a:ext cx="121638" cy="160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A626A1-3F8D-D740-96C6-665B116E7B67}"/>
                  </a:ext>
                </a:extLst>
              </p:cNvPr>
              <p:cNvSpPr/>
              <p:nvPr/>
            </p:nvSpPr>
            <p:spPr>
              <a:xfrm>
                <a:off x="881153" y="1426866"/>
                <a:ext cx="3091126" cy="4335591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F4F26E7-AD31-8E4F-99C7-FAE60C1AF4B0}"/>
              </a:ext>
            </a:extLst>
          </p:cNvPr>
          <p:cNvSpPr/>
          <p:nvPr/>
        </p:nvSpPr>
        <p:spPr>
          <a:xfrm>
            <a:off x="3408035" y="2689687"/>
            <a:ext cx="78920" cy="8785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6D16FD-DC01-864D-ADAA-36E3A14EF979}"/>
              </a:ext>
            </a:extLst>
          </p:cNvPr>
          <p:cNvSpPr txBox="1"/>
          <p:nvPr/>
        </p:nvSpPr>
        <p:spPr>
          <a:xfrm>
            <a:off x="2943837" y="1700409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0.160 ± 0.02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DE1ED5F-6F39-3844-A4DF-ECCCB07C469A}"/>
              </a:ext>
            </a:extLst>
          </p:cNvPr>
          <p:cNvSpPr/>
          <p:nvPr/>
        </p:nvSpPr>
        <p:spPr>
          <a:xfrm>
            <a:off x="3378118" y="4815769"/>
            <a:ext cx="78920" cy="8785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325675-C048-C144-83A0-7E0B87B84283}"/>
              </a:ext>
            </a:extLst>
          </p:cNvPr>
          <p:cNvSpPr txBox="1"/>
          <p:nvPr/>
        </p:nvSpPr>
        <p:spPr>
          <a:xfrm>
            <a:off x="2955186" y="3854677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0.160 ± 0.03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C4C258-976F-D647-B528-E1634CCB418D}"/>
              </a:ext>
            </a:extLst>
          </p:cNvPr>
          <p:cNvSpPr txBox="1"/>
          <p:nvPr/>
        </p:nvSpPr>
        <p:spPr>
          <a:xfrm>
            <a:off x="2327097" y="1622964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092EB5-4897-2846-B73C-C881638C563E}"/>
              </a:ext>
            </a:extLst>
          </p:cNvPr>
          <p:cNvSpPr txBox="1"/>
          <p:nvPr/>
        </p:nvSpPr>
        <p:spPr>
          <a:xfrm>
            <a:off x="2327494" y="3772454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B5B385-7820-044C-B35E-4F92806A58E4}"/>
              </a:ext>
            </a:extLst>
          </p:cNvPr>
          <p:cNvSpPr txBox="1"/>
          <p:nvPr/>
        </p:nvSpPr>
        <p:spPr>
          <a:xfrm>
            <a:off x="913419" y="150383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069AE5-3FCA-6642-81D4-369CAE2C569F}"/>
              </a:ext>
            </a:extLst>
          </p:cNvPr>
          <p:cNvSpPr txBox="1"/>
          <p:nvPr/>
        </p:nvSpPr>
        <p:spPr>
          <a:xfrm>
            <a:off x="894359" y="363719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803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6E72B-9196-DD44-904D-A6F73665AD3E}"/>
              </a:ext>
            </a:extLst>
          </p:cNvPr>
          <p:cNvSpPr txBox="1"/>
          <p:nvPr/>
        </p:nvSpPr>
        <p:spPr>
          <a:xfrm>
            <a:off x="0" y="1021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64458-035A-0C48-BD16-DE9993027C56}"/>
              </a:ext>
            </a:extLst>
          </p:cNvPr>
          <p:cNvSpPr txBox="1"/>
          <p:nvPr/>
        </p:nvSpPr>
        <p:spPr>
          <a:xfrm>
            <a:off x="187166" y="1150884"/>
            <a:ext cx="4356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</a:t>
            </a:r>
            <a:r>
              <a:rPr lang="en-US" sz="2400" b="1" dirty="0">
                <a:solidFill>
                  <a:srgbClr val="92D050"/>
                </a:solidFill>
              </a:rPr>
              <a:t>Introduction to ice giants and the case for their investigation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197EC-8A6E-5B48-8734-AA969DD37C6B}"/>
              </a:ext>
            </a:extLst>
          </p:cNvPr>
          <p:cNvSpPr txBox="1"/>
          <p:nvPr/>
        </p:nvSpPr>
        <p:spPr>
          <a:xfrm>
            <a:off x="187166" y="2610780"/>
            <a:ext cx="355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</a:t>
            </a:r>
            <a:r>
              <a:rPr lang="en-US" sz="2400" b="1" dirty="0">
                <a:solidFill>
                  <a:srgbClr val="92D050"/>
                </a:solidFill>
              </a:rPr>
              <a:t>Uranian satellite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D1BC-44E9-B247-9CC4-7EAD4F7C7B7D}"/>
              </a:ext>
            </a:extLst>
          </p:cNvPr>
          <p:cNvSpPr txBox="1"/>
          <p:nvPr/>
        </p:nvSpPr>
        <p:spPr>
          <a:xfrm>
            <a:off x="187166" y="3701345"/>
            <a:ext cx="413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III. </a:t>
            </a:r>
            <a:r>
              <a:rPr lang="en-US" sz="2400" b="1" dirty="0">
                <a:solidFill>
                  <a:srgbClr val="92D050"/>
                </a:solidFill>
              </a:rPr>
              <a:t>Neptunian satellite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732ED0-4935-A040-8D96-DFC0F839BE30}"/>
              </a:ext>
            </a:extLst>
          </p:cNvPr>
          <p:cNvSpPr txBox="1"/>
          <p:nvPr/>
        </p:nvSpPr>
        <p:spPr>
          <a:xfrm>
            <a:off x="187166" y="4791909"/>
            <a:ext cx="506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IV. </a:t>
            </a:r>
            <a:r>
              <a:rPr lang="en-US" sz="2400" b="1" dirty="0">
                <a:solidFill>
                  <a:srgbClr val="92D050"/>
                </a:solidFill>
              </a:rPr>
              <a:t>Exploring icy satellites with LUVOIR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578A17-43E7-D740-8823-50CA256B1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99" t="9428" r="7361" b="6844"/>
          <a:stretch/>
        </p:blipFill>
        <p:spPr>
          <a:xfrm>
            <a:off x="6561263" y="4141216"/>
            <a:ext cx="2494505" cy="2554516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B11D9F-C7B3-6747-A2B3-4D44AD7A2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" t="14365" r="57802" b="11564"/>
          <a:stretch/>
        </p:blipFill>
        <p:spPr>
          <a:xfrm>
            <a:off x="6589839" y="882289"/>
            <a:ext cx="2500131" cy="2572918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CC9134-2ECF-184E-B7F6-CD25E244A39F}"/>
              </a:ext>
            </a:extLst>
          </p:cNvPr>
          <p:cNvSpPr txBox="1"/>
          <p:nvPr/>
        </p:nvSpPr>
        <p:spPr>
          <a:xfrm>
            <a:off x="7161278" y="370298"/>
            <a:ext cx="132622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rPr>
              <a:t>Uranus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54F66E-8BFD-8D4C-AC92-C985A3626246}"/>
              </a:ext>
            </a:extLst>
          </p:cNvPr>
          <p:cNvSpPr txBox="1"/>
          <p:nvPr/>
        </p:nvSpPr>
        <p:spPr>
          <a:xfrm>
            <a:off x="7048123" y="3650545"/>
            <a:ext cx="149538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rPr>
              <a:t>Neptune</a:t>
            </a:r>
          </a:p>
        </p:txBody>
      </p:sp>
    </p:spTree>
    <p:extLst>
      <p:ext uri="{BB962C8B-B14F-4D97-AF65-F5344CB8AC3E}">
        <p14:creationId xmlns:p14="http://schemas.microsoft.com/office/powerpoint/2010/main" val="258977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B7716B-911A-844B-9335-3C85F48BBF09}"/>
              </a:ext>
            </a:extLst>
          </p:cNvPr>
          <p:cNvSpPr txBox="1"/>
          <p:nvPr/>
        </p:nvSpPr>
        <p:spPr>
          <a:xfrm>
            <a:off x="1423410" y="13131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Oberon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1C078-0AC0-1D48-A15B-8261939A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22" y="901702"/>
            <a:ext cx="5035550" cy="542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C30F8-5112-F54A-A86F-14E043F6A566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79021-9B72-4447-AF99-1CE906DAE06B}"/>
              </a:ext>
            </a:extLst>
          </p:cNvPr>
          <p:cNvSpPr txBox="1"/>
          <p:nvPr/>
        </p:nvSpPr>
        <p:spPr>
          <a:xfrm>
            <a:off x="4508722" y="965201"/>
            <a:ext cx="118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7110"/>
                </a:solidFill>
                <a:latin typeface="Calibri"/>
              </a:rPr>
              <a:t>Trailing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FF711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B2A76-1870-2D43-8A29-1CDB76ACCC0F}"/>
              </a:ext>
            </a:extLst>
          </p:cNvPr>
          <p:cNvSpPr txBox="1"/>
          <p:nvPr/>
        </p:nvSpPr>
        <p:spPr>
          <a:xfrm>
            <a:off x="7689497" y="965201"/>
            <a:ext cx="120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B0F0"/>
                </a:solidFill>
                <a:latin typeface="Calibri"/>
              </a:rPr>
              <a:t>Leading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BE16C3-C364-F644-B095-49577919A3E2}"/>
              </a:ext>
            </a:extLst>
          </p:cNvPr>
          <p:cNvGrpSpPr/>
          <p:nvPr/>
        </p:nvGrpSpPr>
        <p:grpSpPr>
          <a:xfrm>
            <a:off x="134249" y="1426866"/>
            <a:ext cx="4056329" cy="4891852"/>
            <a:chOff x="134249" y="1426866"/>
            <a:chExt cx="4056329" cy="48918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10D13B-EE35-7843-AA69-F1FB077BA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t="63980" r="48455" b="14390"/>
            <a:stretch/>
          </p:blipFill>
          <p:spPr>
            <a:xfrm>
              <a:off x="891146" y="1430567"/>
              <a:ext cx="3072666" cy="21507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95FF2-B6F4-BF4F-B0DF-71789D4DD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8" t="63980" r="3407" b="14390"/>
            <a:stretch/>
          </p:blipFill>
          <p:spPr>
            <a:xfrm>
              <a:off x="898579" y="3559023"/>
              <a:ext cx="3081134" cy="220343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3075AF-495A-E645-B98F-3C69DCA3F3FD}"/>
                </a:ext>
              </a:extLst>
            </p:cNvPr>
            <p:cNvGrpSpPr/>
            <p:nvPr/>
          </p:nvGrpSpPr>
          <p:grpSpPr>
            <a:xfrm>
              <a:off x="134249" y="1426866"/>
              <a:ext cx="4056329" cy="4891852"/>
              <a:chOff x="134249" y="1426866"/>
              <a:chExt cx="4056329" cy="489185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9D67166-CE36-FD4A-82D6-35C7E99AA1DE}"/>
                  </a:ext>
                </a:extLst>
              </p:cNvPr>
              <p:cNvGrpSpPr/>
              <p:nvPr/>
            </p:nvGrpSpPr>
            <p:grpSpPr>
              <a:xfrm>
                <a:off x="134249" y="1605605"/>
                <a:ext cx="4056329" cy="4713113"/>
                <a:chOff x="37064" y="1307636"/>
                <a:chExt cx="4056329" cy="4713113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D261358-E9A3-A042-9E70-F4687E98282D}"/>
                    </a:ext>
                  </a:extLst>
                </p:cNvPr>
                <p:cNvSpPr txBox="1"/>
                <p:nvPr/>
              </p:nvSpPr>
              <p:spPr>
                <a:xfrm>
                  <a:off x="1339693" y="5620639"/>
                  <a:ext cx="20574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Wavelength (µm)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411510D-B705-FB4B-BF54-CDF1301BFA3B}"/>
                    </a:ext>
                  </a:extLst>
                </p:cNvPr>
                <p:cNvSpPr txBox="1"/>
                <p:nvPr/>
              </p:nvSpPr>
              <p:spPr>
                <a:xfrm>
                  <a:off x="3421497" y="5390076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4.0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78BE22C-0923-6E48-9FB8-02A2AC86524B}"/>
                    </a:ext>
                  </a:extLst>
                </p:cNvPr>
                <p:cNvSpPr txBox="1"/>
                <p:nvPr/>
              </p:nvSpPr>
              <p:spPr>
                <a:xfrm>
                  <a:off x="1754228" y="5390076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kern="0" dirty="0">
                      <a:solidFill>
                        <a:prstClr val="white"/>
                      </a:solidFill>
                      <a:latin typeface="Calibri"/>
                    </a:rPr>
                    <a:t>2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.0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1D2DC2A-9445-2742-B395-25EFF1F931EF}"/>
                    </a:ext>
                  </a:extLst>
                </p:cNvPr>
                <p:cNvSpPr txBox="1"/>
                <p:nvPr/>
              </p:nvSpPr>
              <p:spPr>
                <a:xfrm>
                  <a:off x="2570321" y="5390076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3.0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DEB8BEF-CFB2-6146-AA2C-CBBA7F4EE4F2}"/>
                    </a:ext>
                  </a:extLst>
                </p:cNvPr>
                <p:cNvSpPr txBox="1"/>
                <p:nvPr/>
              </p:nvSpPr>
              <p:spPr>
                <a:xfrm>
                  <a:off x="948309" y="5400321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1.0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69AD051-9BBC-1F48-AAC9-BA19B637C5F1}"/>
                    </a:ext>
                  </a:extLst>
                </p:cNvPr>
                <p:cNvSpPr txBox="1"/>
                <p:nvPr/>
              </p:nvSpPr>
              <p:spPr>
                <a:xfrm>
                  <a:off x="333935" y="4843041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2EA5104-4D91-AD47-BC8D-9838796F1F39}"/>
                    </a:ext>
                  </a:extLst>
                </p:cNvPr>
                <p:cNvSpPr txBox="1"/>
                <p:nvPr/>
              </p:nvSpPr>
              <p:spPr>
                <a:xfrm>
                  <a:off x="334852" y="4138248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0.2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15D96DC-68E6-B842-A582-4201433316C3}"/>
                    </a:ext>
                  </a:extLst>
                </p:cNvPr>
                <p:cNvSpPr txBox="1"/>
                <p:nvPr/>
              </p:nvSpPr>
              <p:spPr>
                <a:xfrm>
                  <a:off x="330335" y="3440826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0.4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ADEDFE6-5293-8D4A-BB1F-3D28E4D6C082}"/>
                    </a:ext>
                  </a:extLst>
                </p:cNvPr>
                <p:cNvSpPr txBox="1"/>
                <p:nvPr/>
              </p:nvSpPr>
              <p:spPr>
                <a:xfrm>
                  <a:off x="330335" y="2683961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1893E6-393C-0041-8F36-9256E49D17FF}"/>
                    </a:ext>
                  </a:extLst>
                </p:cNvPr>
                <p:cNvSpPr txBox="1"/>
                <p:nvPr/>
              </p:nvSpPr>
              <p:spPr>
                <a:xfrm>
                  <a:off x="337479" y="1973087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0.2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37D3C45-15C8-BB4F-A0F4-48BBA67EECAC}"/>
                    </a:ext>
                  </a:extLst>
                </p:cNvPr>
                <p:cNvSpPr txBox="1"/>
                <p:nvPr/>
              </p:nvSpPr>
              <p:spPr>
                <a:xfrm>
                  <a:off x="343032" y="1307636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0.4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BA02241-59FC-ED40-B226-29E8B48408D5}"/>
                    </a:ext>
                  </a:extLst>
                </p:cNvPr>
                <p:cNvSpPr txBox="1"/>
                <p:nvPr/>
              </p:nvSpPr>
              <p:spPr>
                <a:xfrm rot="16200000">
                  <a:off x="-894492" y="3066748"/>
                  <a:ext cx="226322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kern="0" dirty="0">
                      <a:solidFill>
                        <a:prstClr val="white"/>
                      </a:solidFill>
                      <a:latin typeface="Calibri"/>
                    </a:rPr>
                    <a:t>Geometric Albedo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370B0D2-CE7F-BF48-AEA7-0CB72B4ECB01}"/>
                  </a:ext>
                </a:extLst>
              </p:cNvPr>
              <p:cNvSpPr/>
              <p:nvPr/>
            </p:nvSpPr>
            <p:spPr>
              <a:xfrm>
                <a:off x="1002266" y="1510938"/>
                <a:ext cx="121638" cy="160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BC2156-B129-024F-ABDF-C3D207EBB657}"/>
                  </a:ext>
                </a:extLst>
              </p:cNvPr>
              <p:cNvSpPr/>
              <p:nvPr/>
            </p:nvSpPr>
            <p:spPr>
              <a:xfrm>
                <a:off x="881153" y="1426866"/>
                <a:ext cx="3091126" cy="4335591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5B9BAE2-DA50-734E-B661-312990846CF9}"/>
                  </a:ext>
                </a:extLst>
              </p:cNvPr>
              <p:cNvSpPr/>
              <p:nvPr/>
            </p:nvSpPr>
            <p:spPr>
              <a:xfrm>
                <a:off x="970472" y="3650913"/>
                <a:ext cx="121638" cy="160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64FA89AA-5040-EE47-A797-A4985D88FBB8}"/>
              </a:ext>
            </a:extLst>
          </p:cNvPr>
          <p:cNvSpPr/>
          <p:nvPr/>
        </p:nvSpPr>
        <p:spPr>
          <a:xfrm>
            <a:off x="3366769" y="4758742"/>
            <a:ext cx="78920" cy="8785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369FDB-1DA9-1C4E-B197-A1CEF5E108BD}"/>
              </a:ext>
            </a:extLst>
          </p:cNvPr>
          <p:cNvSpPr txBox="1"/>
          <p:nvPr/>
        </p:nvSpPr>
        <p:spPr>
          <a:xfrm>
            <a:off x="2943837" y="3704105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0.168 ± 0.01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87012EC-9EDA-2046-A345-56ABD0701EAA}"/>
              </a:ext>
            </a:extLst>
          </p:cNvPr>
          <p:cNvSpPr/>
          <p:nvPr/>
        </p:nvSpPr>
        <p:spPr>
          <a:xfrm>
            <a:off x="3366769" y="2603056"/>
            <a:ext cx="78920" cy="8785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66650A-89C8-A244-8699-DEF024D1EF0B}"/>
              </a:ext>
            </a:extLst>
          </p:cNvPr>
          <p:cNvSpPr txBox="1"/>
          <p:nvPr/>
        </p:nvSpPr>
        <p:spPr>
          <a:xfrm>
            <a:off x="2943837" y="1565539"/>
            <a:ext cx="905697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0.167 ± 0.02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C8E53B-1206-574E-A760-A64A2D30A99F}"/>
              </a:ext>
            </a:extLst>
          </p:cNvPr>
          <p:cNvSpPr txBox="1"/>
          <p:nvPr/>
        </p:nvSpPr>
        <p:spPr>
          <a:xfrm>
            <a:off x="2327097" y="1477661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FCE231-D89E-4949-8078-4736F369534E}"/>
              </a:ext>
            </a:extLst>
          </p:cNvPr>
          <p:cNvSpPr txBox="1"/>
          <p:nvPr/>
        </p:nvSpPr>
        <p:spPr>
          <a:xfrm>
            <a:off x="2327097" y="3615489"/>
            <a:ext cx="6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IRAC: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B911D3-DC42-E241-9CE5-D6DC67BB7C16}"/>
              </a:ext>
            </a:extLst>
          </p:cNvPr>
          <p:cNvSpPr txBox="1"/>
          <p:nvPr/>
        </p:nvSpPr>
        <p:spPr>
          <a:xfrm>
            <a:off x="922245" y="14899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A293E6-9B60-A543-8886-0B64B1312B89}"/>
              </a:ext>
            </a:extLst>
          </p:cNvPr>
          <p:cNvSpPr txBox="1"/>
          <p:nvPr/>
        </p:nvSpPr>
        <p:spPr>
          <a:xfrm>
            <a:off x="903884" y="36467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529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359889-CE73-4C0D-A255-C6511AAFC23D}"/>
              </a:ext>
            </a:extLst>
          </p:cNvPr>
          <p:cNvSpPr txBox="1"/>
          <p:nvPr/>
        </p:nvSpPr>
        <p:spPr>
          <a:xfrm>
            <a:off x="1588799" y="95395"/>
            <a:ext cx="7535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Mean H</a:t>
            </a:r>
            <a:r>
              <a:rPr kumimoji="0" lang="en-US" sz="3000" b="1" i="0" u="none" strike="noStrike" kern="0" cap="none" spc="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O Band Areas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FD1016C-ACBF-4213-A25A-A1CB23B35E0C}"/>
              </a:ext>
            </a:extLst>
          </p:cNvPr>
          <p:cNvSpPr txBox="1"/>
          <p:nvPr/>
        </p:nvSpPr>
        <p:spPr>
          <a:xfrm>
            <a:off x="181483" y="5395138"/>
            <a:ext cx="87549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Mean leading/trailing H</a:t>
            </a:r>
            <a:r>
              <a:rPr lang="en-US" sz="2400" b="1" baseline="-25000" dirty="0">
                <a:solidFill>
                  <a:srgbClr val="92D050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O band ratios indicate that H</a:t>
            </a:r>
            <a:r>
              <a:rPr lang="en-US" sz="2400" b="1" baseline="-25000" dirty="0">
                <a:solidFill>
                  <a:srgbClr val="92D050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O bands stronger on leading hemispheres, except possibly for Miranda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(Cartwright et al., 2015, 2018)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B44CB-07B9-3B49-89E9-BF1F3B35593B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6EBC8C-0511-4F4F-B6BA-FDC26396AE56}"/>
              </a:ext>
            </a:extLst>
          </p:cNvPr>
          <p:cNvGrpSpPr/>
          <p:nvPr/>
        </p:nvGrpSpPr>
        <p:grpSpPr>
          <a:xfrm>
            <a:off x="760298" y="947015"/>
            <a:ext cx="6639516" cy="4367347"/>
            <a:chOff x="-926688" y="1689927"/>
            <a:chExt cx="6639516" cy="4367347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3A0848C-B681-436C-BE1F-D0D59B7369BB}"/>
                </a:ext>
              </a:extLst>
            </p:cNvPr>
            <p:cNvGrpSpPr/>
            <p:nvPr/>
          </p:nvGrpSpPr>
          <p:grpSpPr>
            <a:xfrm>
              <a:off x="-926688" y="1689927"/>
              <a:ext cx="6639516" cy="4367347"/>
              <a:chOff x="-926688" y="1689927"/>
              <a:chExt cx="6639516" cy="4367347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E7C5E052-4E50-40F3-A393-CD8CC194D0F5}"/>
                  </a:ext>
                </a:extLst>
              </p:cNvPr>
              <p:cNvGrpSpPr/>
              <p:nvPr/>
            </p:nvGrpSpPr>
            <p:grpSpPr>
              <a:xfrm>
                <a:off x="-926688" y="1689927"/>
                <a:ext cx="6639516" cy="4367347"/>
                <a:chOff x="-926688" y="1689927"/>
                <a:chExt cx="6639516" cy="4367347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54882CB2-03E2-4302-8FD1-3C97303919AC}"/>
                    </a:ext>
                  </a:extLst>
                </p:cNvPr>
                <p:cNvGrpSpPr/>
                <p:nvPr/>
              </p:nvGrpSpPr>
              <p:grpSpPr>
                <a:xfrm>
                  <a:off x="-89597" y="1689927"/>
                  <a:ext cx="5802425" cy="4367347"/>
                  <a:chOff x="346077" y="2259908"/>
                  <a:chExt cx="5802425" cy="4367347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EBAD258F-3025-4D82-B329-06AF886D9D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23" t="54375" r="944" b="18528"/>
                  <a:stretch/>
                </p:blipFill>
                <p:spPr>
                  <a:xfrm>
                    <a:off x="346077" y="2259908"/>
                    <a:ext cx="5802425" cy="3702056"/>
                  </a:xfrm>
                  <a:prstGeom prst="rect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</p:pic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5EDE9B6A-BB01-4DF4-B444-1F96C9D576D2}"/>
                      </a:ext>
                    </a:extLst>
                  </p:cNvPr>
                  <p:cNvSpPr txBox="1"/>
                  <p:nvPr/>
                </p:nvSpPr>
                <p:spPr>
                  <a:xfrm>
                    <a:off x="768200" y="5917335"/>
                    <a:ext cx="57419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200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4952EC5-5AA4-4AFE-B922-8A41F16109DF}"/>
                      </a:ext>
                    </a:extLst>
                  </p:cNvPr>
                  <p:cNvSpPr txBox="1"/>
                  <p:nvPr/>
                </p:nvSpPr>
                <p:spPr>
                  <a:xfrm>
                    <a:off x="2247694" y="5914535"/>
                    <a:ext cx="57419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400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1BB9BD87-7C99-4CCC-A39B-1D736265F0EC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595" y="5914535"/>
                    <a:ext cx="57419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600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09389A0A-CA40-416F-9286-3701CBA9E44E}"/>
                      </a:ext>
                    </a:extLst>
                  </p:cNvPr>
                  <p:cNvSpPr txBox="1"/>
                  <p:nvPr/>
                </p:nvSpPr>
                <p:spPr>
                  <a:xfrm>
                    <a:off x="613675" y="6227145"/>
                    <a:ext cx="373076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Distance from Uranus (x1000 km)</a:t>
                    </a:r>
                  </a:p>
                </p:txBody>
              </p:sp>
            </p:grp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EC159AB-D011-49E4-A37A-C08C88482AFC}"/>
                    </a:ext>
                  </a:extLst>
                </p:cNvPr>
                <p:cNvSpPr txBox="1"/>
                <p:nvPr/>
              </p:nvSpPr>
              <p:spPr>
                <a:xfrm>
                  <a:off x="-584200" y="2640898"/>
                  <a:ext cx="5132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1.2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91568B7-F26B-49AF-9C01-E020E23706F1}"/>
                    </a:ext>
                  </a:extLst>
                </p:cNvPr>
                <p:cNvSpPr txBox="1"/>
                <p:nvPr/>
              </p:nvSpPr>
              <p:spPr>
                <a:xfrm>
                  <a:off x="-605821" y="4927421"/>
                  <a:ext cx="5132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0.8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856FA5E-3B46-4F5C-8DE9-05A6D06FB862}"/>
                    </a:ext>
                  </a:extLst>
                </p:cNvPr>
                <p:cNvSpPr txBox="1"/>
                <p:nvPr/>
              </p:nvSpPr>
              <p:spPr>
                <a:xfrm>
                  <a:off x="-587734" y="3779908"/>
                  <a:ext cx="5132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1.0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78E8D18-74F3-4276-A409-B80F1A10977A}"/>
                    </a:ext>
                  </a:extLst>
                </p:cNvPr>
                <p:cNvSpPr txBox="1"/>
                <p:nvPr/>
              </p:nvSpPr>
              <p:spPr>
                <a:xfrm rot="16200000">
                  <a:off x="-1969698" y="3419849"/>
                  <a:ext cx="248613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prstClr val="white"/>
                      </a:solidFill>
                      <a:latin typeface="Calibri" panose="020F0502020204030204"/>
                    </a:rPr>
                    <a:t>H</a:t>
                  </a:r>
                  <a:r>
                    <a:rPr lang="en-US" sz="2000" b="1" baseline="-25000" dirty="0">
                      <a:solidFill>
                        <a:prstClr val="white"/>
                      </a:solidFill>
                      <a:latin typeface="Calibri" panose="020F0502020204030204"/>
                    </a:rPr>
                    <a:t>2</a:t>
                  </a:r>
                  <a:r>
                    <a:rPr lang="en-US" sz="2000" b="1" dirty="0">
                      <a:solidFill>
                        <a:prstClr val="white"/>
                      </a:solidFill>
                      <a:latin typeface="Calibri" panose="020F0502020204030204"/>
                    </a:rPr>
                    <a:t>O Band Area Ratios</a:t>
                  </a: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DD8F344-C369-453F-A073-31FCF8BA81EE}"/>
                    </a:ext>
                  </a:extLst>
                </p:cNvPr>
                <p:cNvSpPr txBox="1"/>
                <p:nvPr/>
              </p:nvSpPr>
              <p:spPr>
                <a:xfrm>
                  <a:off x="4622781" y="3202997"/>
                  <a:ext cx="88460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Oberon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FF66532-9320-4D9C-82E3-B4CE8A5D960B}"/>
                    </a:ext>
                  </a:extLst>
                </p:cNvPr>
                <p:cNvSpPr txBox="1"/>
                <p:nvPr/>
              </p:nvSpPr>
              <p:spPr>
                <a:xfrm>
                  <a:off x="3138092" y="3064285"/>
                  <a:ext cx="80195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Titania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595518D-A5B5-4251-859C-49922CCF36DC}"/>
                    </a:ext>
                  </a:extLst>
                </p:cNvPr>
                <p:cNvSpPr txBox="1"/>
                <p:nvPr/>
              </p:nvSpPr>
              <p:spPr>
                <a:xfrm>
                  <a:off x="630203" y="2134054"/>
                  <a:ext cx="55303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Ariel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56FA32CD-F690-466A-8634-A98A8C66FAB6}"/>
                    </a:ext>
                  </a:extLst>
                </p:cNvPr>
                <p:cNvSpPr txBox="1"/>
                <p:nvPr/>
              </p:nvSpPr>
              <p:spPr>
                <a:xfrm>
                  <a:off x="378036" y="4186983"/>
                  <a:ext cx="990849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200" b="1" dirty="0">
                      <a:solidFill>
                        <a:prstClr val="black"/>
                      </a:solidFill>
                      <a:latin typeface="Calibri" panose="020F0502020204030204"/>
                    </a:rPr>
                    <a:t>Miranda</a:t>
                  </a:r>
                  <a:endPara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7363945-AB09-41EB-866E-AFF1B997765B}"/>
                    </a:ext>
                  </a:extLst>
                </p:cNvPr>
                <p:cNvSpPr txBox="1"/>
                <p:nvPr/>
              </p:nvSpPr>
              <p:spPr>
                <a:xfrm>
                  <a:off x="1198280" y="2756384"/>
                  <a:ext cx="94577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Umbriel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E5F67CC-D060-4F56-B568-19DFB09A89C2}"/>
                  </a:ext>
                </a:extLst>
              </p:cNvPr>
              <p:cNvSpPr txBox="1"/>
              <p:nvPr/>
            </p:nvSpPr>
            <p:spPr>
              <a:xfrm>
                <a:off x="3989420" y="1832047"/>
                <a:ext cx="16210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l-GR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σ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error bars </a:t>
                </a: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CCA29BE-0FCE-45F2-BE16-3ABA5A8DCE7C}"/>
                </a:ext>
              </a:extLst>
            </p:cNvPr>
            <p:cNvSpPr txBox="1"/>
            <p:nvPr/>
          </p:nvSpPr>
          <p:spPr>
            <a:xfrm>
              <a:off x="3330170" y="4482920"/>
              <a:ext cx="23570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1.52 µm H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 band areas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D6EB425-00B3-4304-86FB-50D097BE77E2}"/>
                </a:ext>
              </a:extLst>
            </p:cNvPr>
            <p:cNvSpPr txBox="1"/>
            <p:nvPr/>
          </p:nvSpPr>
          <p:spPr>
            <a:xfrm>
              <a:off x="3307708" y="4788922"/>
              <a:ext cx="23185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/>
                </a:rPr>
                <a:t>2.0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µm H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 band areas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06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C51399-A8F6-4735-BE8D-EBA2454BED5D}"/>
              </a:ext>
            </a:extLst>
          </p:cNvPr>
          <p:cNvSpPr txBox="1"/>
          <p:nvPr/>
        </p:nvSpPr>
        <p:spPr>
          <a:xfrm>
            <a:off x="1423411" y="113735"/>
            <a:ext cx="7706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Mean Reflectance Ratios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9733D5-C6F8-49C4-AC5B-FA9D05B84BA1}"/>
              </a:ext>
            </a:extLst>
          </p:cNvPr>
          <p:cNvSpPr txBox="1"/>
          <p:nvPr/>
        </p:nvSpPr>
        <p:spPr>
          <a:xfrm>
            <a:off x="100263" y="1174241"/>
            <a:ext cx="30790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Redder outer moons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No difference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between leading and trailing hemispheres of Ariel and Umbriel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Clear difference between leading and trailing hemispheres of Titania and Oberon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294342-075F-4E1E-A8F9-91EB927AA211}"/>
              </a:ext>
            </a:extLst>
          </p:cNvPr>
          <p:cNvGrpSpPr/>
          <p:nvPr/>
        </p:nvGrpSpPr>
        <p:grpSpPr>
          <a:xfrm>
            <a:off x="3179352" y="1082902"/>
            <a:ext cx="5666397" cy="4305677"/>
            <a:chOff x="3179352" y="1082902"/>
            <a:chExt cx="5666397" cy="43056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A6325E-59DD-4B71-8B64-5B51EDE274BD}"/>
                </a:ext>
              </a:extLst>
            </p:cNvPr>
            <p:cNvGrpSpPr/>
            <p:nvPr/>
          </p:nvGrpSpPr>
          <p:grpSpPr>
            <a:xfrm>
              <a:off x="3179352" y="1445427"/>
              <a:ext cx="5666397" cy="3943152"/>
              <a:chOff x="3524156" y="774131"/>
              <a:chExt cx="5666397" cy="394315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7425C4E-1282-489A-9F01-B8B21086A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08" t="644" r="14058" b="62013"/>
              <a:stretch/>
            </p:blipFill>
            <p:spPr>
              <a:xfrm>
                <a:off x="4364905" y="896877"/>
                <a:ext cx="4825648" cy="3083500"/>
              </a:xfrm>
              <a:prstGeom prst="rect">
                <a:avLst/>
              </a:prstGeom>
              <a:ln w="25400">
                <a:solidFill>
                  <a:srgbClr val="FFC000"/>
                </a:solidFill>
              </a:ln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1699A01-1D34-4657-AA8C-60FD6B676A2F}"/>
                  </a:ext>
                </a:extLst>
              </p:cNvPr>
              <p:cNvSpPr/>
              <p:nvPr/>
            </p:nvSpPr>
            <p:spPr>
              <a:xfrm>
                <a:off x="4453277" y="3280739"/>
                <a:ext cx="856659" cy="5586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679136-106F-4FA9-911E-248C405552F0}"/>
                  </a:ext>
                </a:extLst>
              </p:cNvPr>
              <p:cNvSpPr txBox="1"/>
              <p:nvPr/>
            </p:nvSpPr>
            <p:spPr>
              <a:xfrm>
                <a:off x="8181976" y="1482205"/>
                <a:ext cx="80477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Oberon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8DD3EE-A9EA-4682-ADD6-7F43A7D10ED3}"/>
                  </a:ext>
                </a:extLst>
              </p:cNvPr>
              <p:cNvSpPr txBox="1"/>
              <p:nvPr/>
            </p:nvSpPr>
            <p:spPr>
              <a:xfrm>
                <a:off x="4547323" y="3978273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42313B-9FB8-459E-A421-A8C84E92F4EC}"/>
                  </a:ext>
                </a:extLst>
              </p:cNvPr>
              <p:cNvSpPr txBox="1"/>
              <p:nvPr/>
            </p:nvSpPr>
            <p:spPr>
              <a:xfrm>
                <a:off x="6454505" y="3991020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77EABE-FF8D-45FA-8194-BA3D005A89D8}"/>
                  </a:ext>
                </a:extLst>
              </p:cNvPr>
              <p:cNvSpPr txBox="1"/>
              <p:nvPr/>
            </p:nvSpPr>
            <p:spPr>
              <a:xfrm>
                <a:off x="8388727" y="3992064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C666FB-01B4-437F-90AA-8321BC2093D0}"/>
                  </a:ext>
                </a:extLst>
              </p:cNvPr>
              <p:cNvSpPr txBox="1"/>
              <p:nvPr/>
            </p:nvSpPr>
            <p:spPr>
              <a:xfrm>
                <a:off x="4912346" y="4317173"/>
                <a:ext cx="37307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from Uranus (x1000 km)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C6E193-7387-41F5-8542-4C8650756A79}"/>
                  </a:ext>
                </a:extLst>
              </p:cNvPr>
              <p:cNvSpPr txBox="1"/>
              <p:nvPr/>
            </p:nvSpPr>
            <p:spPr>
              <a:xfrm rot="16200000">
                <a:off x="2531416" y="2033164"/>
                <a:ext cx="23855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Calibri" panose="020F0502020204030204"/>
                  </a:rPr>
                  <a:t>Mean Reflect. Ratios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2F0FAD-BA89-4866-BCDD-8F6D9E27330B}"/>
                  </a:ext>
                </a:extLst>
              </p:cNvPr>
              <p:cNvSpPr txBox="1"/>
              <p:nvPr/>
            </p:nvSpPr>
            <p:spPr>
              <a:xfrm>
                <a:off x="6777729" y="1232010"/>
                <a:ext cx="72846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Titania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BAA03A-CBE3-4474-8FAE-0A64562169CA}"/>
                  </a:ext>
                </a:extLst>
              </p:cNvPr>
              <p:cNvSpPr txBox="1"/>
              <p:nvPr/>
            </p:nvSpPr>
            <p:spPr>
              <a:xfrm>
                <a:off x="4547323" y="2079332"/>
                <a:ext cx="5017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Ariel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D0F367-BBC2-48B7-95D2-46138EA35261}"/>
                  </a:ext>
                </a:extLst>
              </p:cNvPr>
              <p:cNvSpPr txBox="1"/>
              <p:nvPr/>
            </p:nvSpPr>
            <p:spPr>
              <a:xfrm>
                <a:off x="5111804" y="1753716"/>
                <a:ext cx="85921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Umbriel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11D3C9-FF22-4429-BCC9-6FA33D76B740}"/>
                  </a:ext>
                </a:extLst>
              </p:cNvPr>
              <p:cNvSpPr txBox="1"/>
              <p:nvPr/>
            </p:nvSpPr>
            <p:spPr>
              <a:xfrm>
                <a:off x="7646522" y="3375417"/>
                <a:ext cx="1474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l-G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σ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error bars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340987-4E81-4CFC-9AE8-DAC49B0FA593}"/>
                  </a:ext>
                </a:extLst>
              </p:cNvPr>
              <p:cNvSpPr txBox="1"/>
              <p:nvPr/>
            </p:nvSpPr>
            <p:spPr>
              <a:xfrm>
                <a:off x="3872087" y="774131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65936C2-1032-4A98-A119-814B320F5706}"/>
                  </a:ext>
                </a:extLst>
              </p:cNvPr>
              <p:cNvSpPr txBox="1"/>
              <p:nvPr/>
            </p:nvSpPr>
            <p:spPr>
              <a:xfrm>
                <a:off x="3872087" y="1679222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A9F370-D264-4924-9E49-A53F69A3431E}"/>
                  </a:ext>
                </a:extLst>
              </p:cNvPr>
              <p:cNvSpPr txBox="1"/>
              <p:nvPr/>
            </p:nvSpPr>
            <p:spPr>
              <a:xfrm>
                <a:off x="3883735" y="2680574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4491DA4-F886-4565-88C8-8D91F0EFF2EE}"/>
                  </a:ext>
                </a:extLst>
              </p:cNvPr>
              <p:cNvSpPr/>
              <p:nvPr/>
            </p:nvSpPr>
            <p:spPr>
              <a:xfrm>
                <a:off x="4547324" y="1005239"/>
                <a:ext cx="185978" cy="226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6C1BFA-72F4-40FB-A2DA-8A59F5F9DEBF}"/>
                </a:ext>
              </a:extLst>
            </p:cNvPr>
            <p:cNvSpPr txBox="1"/>
            <p:nvPr/>
          </p:nvSpPr>
          <p:spPr>
            <a:xfrm>
              <a:off x="4108473" y="3646603"/>
              <a:ext cx="101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B0F0"/>
                  </a:solidFill>
                </a:rPr>
                <a:t>Leading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B5C79A-3F1B-4EEF-B2BE-52552812BC54}"/>
                </a:ext>
              </a:extLst>
            </p:cNvPr>
            <p:cNvSpPr txBox="1"/>
            <p:nvPr/>
          </p:nvSpPr>
          <p:spPr>
            <a:xfrm>
              <a:off x="4100288" y="4045661"/>
              <a:ext cx="957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Trailing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D7EE2B-1FC1-47E7-99F4-F912C0A2B5AB}"/>
                </a:ext>
              </a:extLst>
            </p:cNvPr>
            <p:cNvSpPr txBox="1"/>
            <p:nvPr/>
          </p:nvSpPr>
          <p:spPr>
            <a:xfrm>
              <a:off x="4856313" y="1082902"/>
              <a:ext cx="30809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 Reflectance Ratios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2813FE-8858-4D49-BC9E-E5FA83A90B28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</p:spTree>
    <p:extLst>
      <p:ext uri="{BB962C8B-B14F-4D97-AF65-F5344CB8AC3E}">
        <p14:creationId xmlns:p14="http://schemas.microsoft.com/office/powerpoint/2010/main" val="38450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4887795-8E8A-9F4B-994D-1F7CC3F5A447}"/>
              </a:ext>
            </a:extLst>
          </p:cNvPr>
          <p:cNvGrpSpPr/>
          <p:nvPr/>
        </p:nvGrpSpPr>
        <p:grpSpPr>
          <a:xfrm>
            <a:off x="5230615" y="834013"/>
            <a:ext cx="3577862" cy="6046096"/>
            <a:chOff x="-3091381" y="1719695"/>
            <a:chExt cx="3577862" cy="604609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5BBA3CB-0DBE-2146-8501-79F58344E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30" b="8407"/>
            <a:stretch/>
          </p:blipFill>
          <p:spPr>
            <a:xfrm>
              <a:off x="-2370735" y="1719695"/>
              <a:ext cx="2857216" cy="5459833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75A12F-F84B-4A4A-A7A1-2063B6EF476C}"/>
                </a:ext>
              </a:extLst>
            </p:cNvPr>
            <p:cNvSpPr txBox="1"/>
            <p:nvPr/>
          </p:nvSpPr>
          <p:spPr>
            <a:xfrm>
              <a:off x="-2038478" y="7365681"/>
              <a:ext cx="2057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Wavelength (µm)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65B075-DD50-094E-BFE7-CE1B57617208}"/>
                </a:ext>
              </a:extLst>
            </p:cNvPr>
            <p:cNvSpPr txBox="1"/>
            <p:nvPr/>
          </p:nvSpPr>
          <p:spPr>
            <a:xfrm>
              <a:off x="-1397828" y="7110022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2806BF2-81CD-8043-83D5-639C6AFE309E}"/>
                </a:ext>
              </a:extLst>
            </p:cNvPr>
            <p:cNvSpPr txBox="1"/>
            <p:nvPr/>
          </p:nvSpPr>
          <p:spPr>
            <a:xfrm>
              <a:off x="-2459589" y="7112841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AC5DEE1-943D-D243-8899-ECD620A0D95E}"/>
                </a:ext>
              </a:extLst>
            </p:cNvPr>
            <p:cNvSpPr txBox="1"/>
            <p:nvPr/>
          </p:nvSpPr>
          <p:spPr>
            <a:xfrm>
              <a:off x="-2825740" y="4476061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1.0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BCE6E65-D8BB-2048-9B48-1978AFC3E4D2}"/>
                </a:ext>
              </a:extLst>
            </p:cNvPr>
            <p:cNvSpPr txBox="1"/>
            <p:nvPr/>
          </p:nvSpPr>
          <p:spPr>
            <a:xfrm>
              <a:off x="-2835098" y="3259106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1.5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89AA73-AE62-1E41-A823-2B660665F696}"/>
                </a:ext>
              </a:extLst>
            </p:cNvPr>
            <p:cNvSpPr txBox="1"/>
            <p:nvPr/>
          </p:nvSpPr>
          <p:spPr>
            <a:xfrm>
              <a:off x="-2818892" y="2041064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79E6E7F-6D50-2E4D-8CA9-B60C1371112A}"/>
                </a:ext>
              </a:extLst>
            </p:cNvPr>
            <p:cNvSpPr txBox="1"/>
            <p:nvPr/>
          </p:nvSpPr>
          <p:spPr>
            <a:xfrm rot="16200000">
              <a:off x="-4444294" y="3721693"/>
              <a:ext cx="3105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Normalized Reflectance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4D9DD0E-6734-B940-ACC2-158C72C60525}"/>
                </a:ext>
              </a:extLst>
            </p:cNvPr>
            <p:cNvSpPr txBox="1"/>
            <p:nvPr/>
          </p:nvSpPr>
          <p:spPr>
            <a:xfrm>
              <a:off x="-2835221" y="5707888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D27462C-40C1-5145-965C-EF2C38BEA859}"/>
                </a:ext>
              </a:extLst>
            </p:cNvPr>
            <p:cNvSpPr txBox="1"/>
            <p:nvPr/>
          </p:nvSpPr>
          <p:spPr>
            <a:xfrm>
              <a:off x="-2835216" y="6826830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</a:t>
              </a: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B72DAD1-C41F-864D-911F-61B9E67C72FB}"/>
                </a:ext>
              </a:extLst>
            </p:cNvPr>
            <p:cNvSpPr txBox="1"/>
            <p:nvPr/>
          </p:nvSpPr>
          <p:spPr>
            <a:xfrm>
              <a:off x="-231852" y="7116639"/>
              <a:ext cx="671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4BFF04-7F77-5D42-93AF-8590C50470D1}"/>
              </a:ext>
            </a:extLst>
          </p:cNvPr>
          <p:cNvGrpSpPr/>
          <p:nvPr/>
        </p:nvGrpSpPr>
        <p:grpSpPr>
          <a:xfrm>
            <a:off x="194184" y="1027557"/>
            <a:ext cx="4213345" cy="4302291"/>
            <a:chOff x="4446053" y="1042959"/>
            <a:chExt cx="4213345" cy="4302291"/>
          </a:xfrm>
        </p:grpSpPr>
        <p:grpSp>
          <p:nvGrpSpPr>
            <p:cNvPr id="33" name="Group 32"/>
            <p:cNvGrpSpPr/>
            <p:nvPr/>
          </p:nvGrpSpPr>
          <p:grpSpPr>
            <a:xfrm>
              <a:off x="4446053" y="1042959"/>
              <a:ext cx="3918252" cy="3938802"/>
              <a:chOff x="9512728" y="664168"/>
              <a:chExt cx="3918252" cy="3938802"/>
            </a:xfrm>
          </p:grpSpPr>
          <p:sp>
            <p:nvSpPr>
              <p:cNvPr id="35" name="TextBox 3"/>
              <p:cNvSpPr txBox="1"/>
              <p:nvPr/>
            </p:nvSpPr>
            <p:spPr>
              <a:xfrm>
                <a:off x="10685348" y="4202860"/>
                <a:ext cx="228086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Wavelength (µm)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0273114" y="664168"/>
                <a:ext cx="3157866" cy="3252044"/>
                <a:chOff x="-177946" y="5517114"/>
                <a:chExt cx="3157866" cy="3252044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-177945" y="5517114"/>
                  <a:ext cx="3157865" cy="3252044"/>
                  <a:chOff x="600573" y="928297"/>
                  <a:chExt cx="2709492" cy="2790299"/>
                </a:xfrm>
              </p:grpSpPr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806" t="1" b="12597"/>
                  <a:stretch/>
                </p:blipFill>
                <p:spPr>
                  <a:xfrm>
                    <a:off x="600573" y="928297"/>
                    <a:ext cx="2709492" cy="2790299"/>
                  </a:xfrm>
                  <a:prstGeom prst="rect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</p:pic>
              <p:sp>
                <p:nvSpPr>
                  <p:cNvPr id="49" name="Rectangle 48"/>
                  <p:cNvSpPr/>
                  <p:nvPr/>
                </p:nvSpPr>
                <p:spPr>
                  <a:xfrm>
                    <a:off x="1676191" y="1162084"/>
                    <a:ext cx="1125121" cy="7521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0" name="Straight Connector 49"/>
                  <p:cNvCxnSpPr/>
                  <p:nvPr/>
                </p:nvCxnSpPr>
                <p:spPr>
                  <a:xfrm flipH="1">
                    <a:off x="2609461" y="1915817"/>
                    <a:ext cx="207883" cy="53128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671618" y="1908058"/>
                    <a:ext cx="684323" cy="611225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49" t="67763" r="61530" b="18779"/>
                <a:stretch/>
              </p:blipFill>
              <p:spPr>
                <a:xfrm>
                  <a:off x="-177946" y="7972746"/>
                  <a:ext cx="1438175" cy="672801"/>
                </a:xfrm>
                <a:prstGeom prst="rect">
                  <a:avLst/>
                </a:prstGeom>
              </p:spPr>
            </p:pic>
          </p:grpSp>
          <p:sp>
            <p:nvSpPr>
              <p:cNvPr id="37" name="TextBox 61"/>
              <p:cNvSpPr txBox="1"/>
              <p:nvPr/>
            </p:nvSpPr>
            <p:spPr>
              <a:xfrm>
                <a:off x="9799816" y="1559832"/>
                <a:ext cx="51886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0.3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8" name="TextBox 62"/>
              <p:cNvSpPr txBox="1"/>
              <p:nvPr/>
            </p:nvSpPr>
            <p:spPr>
              <a:xfrm>
                <a:off x="9791934" y="3542957"/>
                <a:ext cx="51886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0.1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9" name="TextBox 63"/>
              <p:cNvSpPr txBox="1"/>
              <p:nvPr/>
            </p:nvSpPr>
            <p:spPr>
              <a:xfrm>
                <a:off x="9796225" y="2538890"/>
                <a:ext cx="51886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0.2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0" name="TextBox 64"/>
              <p:cNvSpPr txBox="1"/>
              <p:nvPr/>
            </p:nvSpPr>
            <p:spPr>
              <a:xfrm>
                <a:off x="9795199" y="672415"/>
                <a:ext cx="51886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0.4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1" name="TextBox 65"/>
              <p:cNvSpPr txBox="1"/>
              <p:nvPr/>
            </p:nvSpPr>
            <p:spPr>
              <a:xfrm>
                <a:off x="11624107" y="3897215"/>
                <a:ext cx="53754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2.0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2" name="TextBox 66"/>
              <p:cNvSpPr txBox="1"/>
              <p:nvPr/>
            </p:nvSpPr>
            <p:spPr>
              <a:xfrm>
                <a:off x="10513542" y="3897215"/>
                <a:ext cx="53754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1.6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3" name="TextBox 67"/>
              <p:cNvSpPr txBox="1"/>
              <p:nvPr/>
            </p:nvSpPr>
            <p:spPr>
              <a:xfrm>
                <a:off x="12754586" y="3897215"/>
                <a:ext cx="53754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2.4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4" name="TextBox 69"/>
              <p:cNvSpPr txBox="1"/>
              <p:nvPr/>
            </p:nvSpPr>
            <p:spPr>
              <a:xfrm rot="16200000">
                <a:off x="8641531" y="1944993"/>
                <a:ext cx="214250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Full Disk Albedo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5" name="TextBox 53"/>
              <p:cNvSpPr txBox="1"/>
              <p:nvPr/>
            </p:nvSpPr>
            <p:spPr>
              <a:xfrm>
                <a:off x="10296949" y="745946"/>
                <a:ext cx="108632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Miranda</a:t>
                </a:r>
                <a:endParaRPr kumimoji="0" lang="en-US" sz="2000" b="0" i="0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3"/>
            <p:cNvSpPr txBox="1"/>
            <p:nvPr/>
          </p:nvSpPr>
          <p:spPr>
            <a:xfrm>
              <a:off x="6374366" y="4945140"/>
              <a:ext cx="22850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Bauer et al. (2002)</a:t>
              </a:r>
              <a:endPara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1081" y="920987"/>
            <a:ext cx="3905727" cy="4520455"/>
            <a:chOff x="4957840" y="2142730"/>
            <a:chExt cx="3905727" cy="45204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38" t="11975" r="38558" b="64225"/>
            <a:stretch/>
          </p:blipFill>
          <p:spPr>
            <a:xfrm rot="10800000">
              <a:off x="4957842" y="2164521"/>
              <a:ext cx="3905724" cy="2239370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15" t="30223" r="8338" b="39681"/>
            <a:stretch/>
          </p:blipFill>
          <p:spPr>
            <a:xfrm rot="10800000">
              <a:off x="4957843" y="4422435"/>
              <a:ext cx="3905721" cy="2240750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4957840" y="4403891"/>
              <a:ext cx="3905727" cy="33629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9" name="TextBox 9"/>
            <p:cNvSpPr txBox="1"/>
            <p:nvPr/>
          </p:nvSpPr>
          <p:spPr>
            <a:xfrm>
              <a:off x="6321087" y="2142730"/>
              <a:ext cx="1266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Miranda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17806" y="4437520"/>
              <a:ext cx="785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Ariel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95227" y="2213327"/>
            <a:ext cx="1161668" cy="2542219"/>
            <a:chOff x="6846803" y="3453605"/>
            <a:chExt cx="1161668" cy="2542219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6846803" y="5604003"/>
              <a:ext cx="1009819" cy="391821"/>
            </a:xfrm>
            <a:prstGeom prst="straightConnector1">
              <a:avLst/>
            </a:prstGeom>
            <a:noFill/>
            <a:ln w="5080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6990348" y="3453605"/>
              <a:ext cx="1018123" cy="455694"/>
            </a:xfrm>
            <a:prstGeom prst="straightConnector1">
              <a:avLst/>
            </a:prstGeom>
            <a:noFill/>
            <a:ln w="5080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3207166" y="2466209"/>
            <a:ext cx="920011" cy="2299819"/>
            <a:chOff x="7943555" y="3696005"/>
            <a:chExt cx="920011" cy="2299819"/>
          </a:xfrm>
        </p:grpSpPr>
        <p:sp>
          <p:nvSpPr>
            <p:cNvPr id="15" name="TextBox 26"/>
            <p:cNvSpPr txBox="1"/>
            <p:nvPr/>
          </p:nvSpPr>
          <p:spPr>
            <a:xfrm>
              <a:off x="7943555" y="5287938"/>
              <a:ext cx="920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Medial groove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Box 28"/>
            <p:cNvSpPr txBox="1"/>
            <p:nvPr/>
          </p:nvSpPr>
          <p:spPr>
            <a:xfrm>
              <a:off x="8028696" y="3696005"/>
              <a:ext cx="8348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Flow Bands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25125" y="5189653"/>
            <a:ext cx="4225335" cy="830997"/>
          </a:xfrm>
          <a:prstGeom prst="rect">
            <a:avLst/>
          </a:prstGeom>
          <a:solidFill>
            <a:schemeClr val="tx1"/>
          </a:solidFill>
          <a:ln w="25400">
            <a:solidFill>
              <a:srgbClr val="FF711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>
                <a:solidFill>
                  <a:schemeClr val="bg1"/>
                </a:solidFill>
                <a:cs typeface="Times New Roman" panose="02020603050405020304" pitchFamily="18" charset="0"/>
              </a:rPr>
              <a:t>NH</a:t>
            </a:r>
            <a:r>
              <a:rPr lang="en-US" sz="2400" b="1" kern="0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r>
              <a:rPr lang="en-US" sz="2400" b="1" kern="0" dirty="0">
                <a:solidFill>
                  <a:schemeClr val="bg1"/>
                </a:solidFill>
                <a:cs typeface="Times New Roman" panose="02020603050405020304" pitchFamily="18" charset="0"/>
              </a:rPr>
              <a:t>-hydrates evidence of recent geologic activity?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0FF853-4AC9-A747-97B4-73EFC4461F17}"/>
              </a:ext>
            </a:extLst>
          </p:cNvPr>
          <p:cNvSpPr txBox="1"/>
          <p:nvPr/>
        </p:nvSpPr>
        <p:spPr>
          <a:xfrm>
            <a:off x="3256895" y="6349141"/>
            <a:ext cx="281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Cartwright et al. (2018)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2F70313-F079-494E-822C-08D217473EBA}"/>
              </a:ext>
            </a:extLst>
          </p:cNvPr>
          <p:cNvSpPr txBox="1"/>
          <p:nvPr/>
        </p:nvSpPr>
        <p:spPr>
          <a:xfrm>
            <a:off x="1588799" y="95395"/>
            <a:ext cx="7535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Evidence for NH</a:t>
            </a:r>
            <a:r>
              <a:rPr kumimoji="0" lang="en-US" sz="3000" b="1" i="0" u="none" strike="noStrike" kern="0" cap="none" spc="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-Hydrates?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19D43F-F429-3B4F-A25F-B03486E6FF1D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</p:spTree>
    <p:extLst>
      <p:ext uri="{BB962C8B-B14F-4D97-AF65-F5344CB8AC3E}">
        <p14:creationId xmlns:p14="http://schemas.microsoft.com/office/powerpoint/2010/main" val="403294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1C521-B10F-B444-A872-52ABFDD0CFB4}"/>
              </a:ext>
            </a:extLst>
          </p:cNvPr>
          <p:cNvSpPr txBox="1"/>
          <p:nvPr/>
        </p:nvSpPr>
        <p:spPr>
          <a:xfrm>
            <a:off x="1423411" y="123916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Uranian irregular satellites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85F4658B-B1A3-5B41-9B7E-92E3064EE772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CDB1DD58-D8C2-A14C-BE87-7C3DAD2719FF}"/>
              </a:ext>
            </a:extLst>
          </p:cNvPr>
          <p:cNvGrpSpPr/>
          <p:nvPr/>
        </p:nvGrpSpPr>
        <p:grpSpPr>
          <a:xfrm>
            <a:off x="4723452" y="1588538"/>
            <a:ext cx="4558600" cy="3031122"/>
            <a:chOff x="4585400" y="1106021"/>
            <a:chExt cx="4558600" cy="3031122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E61D8218-7A3C-C544-9949-42D5BC4B1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5400" y="1106021"/>
              <a:ext cx="4217694" cy="2668901"/>
            </a:xfrm>
            <a:prstGeom prst="rect">
              <a:avLst/>
            </a:prstGeom>
          </p:spPr>
        </p:pic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26FE2FCF-7359-B64A-894F-2466307033C5}"/>
                </a:ext>
              </a:extLst>
            </p:cNvPr>
            <p:cNvSpPr txBox="1"/>
            <p:nvPr/>
          </p:nvSpPr>
          <p:spPr>
            <a:xfrm>
              <a:off x="6580771" y="3737033"/>
              <a:ext cx="25632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kern="0" dirty="0" err="1">
                  <a:solidFill>
                    <a:schemeClr val="bg1"/>
                  </a:solidFill>
                </a:rPr>
                <a:t>Romon</a:t>
              </a:r>
              <a:r>
                <a:rPr lang="en-US" sz="2000" b="1" i="1" kern="0" dirty="0">
                  <a:solidFill>
                    <a:schemeClr val="bg1"/>
                  </a:solidFill>
                </a:rPr>
                <a:t> et al. (2001)</a:t>
              </a:r>
              <a:endParaRPr lang="en-US" sz="2000" b="1" i="1" kern="0" dirty="0">
                <a:solidFill>
                  <a:srgbClr val="92D050"/>
                </a:solidFill>
              </a:endParaRPr>
            </a:p>
          </p:txBody>
        </p:sp>
      </p:grpSp>
      <p:pic>
        <p:nvPicPr>
          <p:cNvPr id="245" name="Picture 244">
            <a:extLst>
              <a:ext uri="{FF2B5EF4-FFF2-40B4-BE49-F238E27FC236}">
                <a16:creationId xmlns:a16="http://schemas.microsoft.com/office/drawing/2014/main" id="{25FF79F6-6CB9-5C49-A8C3-C4073B61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" r="55941"/>
          <a:stretch/>
        </p:blipFill>
        <p:spPr>
          <a:xfrm>
            <a:off x="362990" y="1087895"/>
            <a:ext cx="4156175" cy="4370823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150D3BC7-7D58-7045-8A9F-5E9132299A2B}"/>
              </a:ext>
            </a:extLst>
          </p:cNvPr>
          <p:cNvSpPr txBox="1"/>
          <p:nvPr/>
        </p:nvSpPr>
        <p:spPr>
          <a:xfrm>
            <a:off x="2441077" y="2600230"/>
            <a:ext cx="1847481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Caliban Group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B4968466-C185-AB45-AED0-5A754E0708A7}"/>
              </a:ext>
            </a:extLst>
          </p:cNvPr>
          <p:cNvSpPr txBox="1"/>
          <p:nvPr/>
        </p:nvSpPr>
        <p:spPr>
          <a:xfrm>
            <a:off x="2028203" y="4632455"/>
            <a:ext cx="1847481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Sycorax Group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692B1D97-B236-D64A-8D73-C9DD595142E7}"/>
              </a:ext>
            </a:extLst>
          </p:cNvPr>
          <p:cNvSpPr txBox="1"/>
          <p:nvPr/>
        </p:nvSpPr>
        <p:spPr>
          <a:xfrm>
            <a:off x="2937489" y="893659"/>
            <a:ext cx="1847481" cy="4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Margaret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58B9BACE-6DBF-D84D-B866-AEC05849A082}"/>
              </a:ext>
            </a:extLst>
          </p:cNvPr>
          <p:cNvSpPr txBox="1"/>
          <p:nvPr/>
        </p:nvSpPr>
        <p:spPr>
          <a:xfrm>
            <a:off x="97185" y="5381917"/>
            <a:ext cx="884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Orbital parameters of the irregular satellites suggest two different dynamical groups dominated by Caliban and Sycorax </a:t>
            </a:r>
            <a:r>
              <a:rPr lang="en-US" sz="2000" b="1" i="1" kern="0" dirty="0">
                <a:solidFill>
                  <a:schemeClr val="bg1"/>
                </a:solidFill>
              </a:rPr>
              <a:t>(</a:t>
            </a:r>
            <a:r>
              <a:rPr lang="en-US" sz="2000" b="1" i="1" kern="0" dirty="0" err="1">
                <a:solidFill>
                  <a:schemeClr val="bg1"/>
                </a:solidFill>
              </a:rPr>
              <a:t>Grav</a:t>
            </a:r>
            <a:r>
              <a:rPr lang="en-US" sz="2000" b="1" i="1" kern="0" dirty="0">
                <a:solidFill>
                  <a:schemeClr val="bg1"/>
                </a:solidFill>
              </a:rPr>
              <a:t> et al. 2003)</a:t>
            </a:r>
          </a:p>
        </p:txBody>
      </p:sp>
    </p:spTree>
    <p:extLst>
      <p:ext uri="{BB962C8B-B14F-4D97-AF65-F5344CB8AC3E}">
        <p14:creationId xmlns:p14="http://schemas.microsoft.com/office/powerpoint/2010/main" val="4252649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84F9B0-927C-AE43-96E7-0DEFAB391F5D}"/>
              </a:ext>
            </a:extLst>
          </p:cNvPr>
          <p:cNvSpPr txBox="1"/>
          <p:nvPr/>
        </p:nvSpPr>
        <p:spPr>
          <a:xfrm>
            <a:off x="1423410" y="12904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Neptunian satellite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9E73D-28CB-E944-A627-736D6CA26984}"/>
              </a:ext>
            </a:extLst>
          </p:cNvPr>
          <p:cNvSpPr txBox="1"/>
          <p:nvPr/>
        </p:nvSpPr>
        <p:spPr>
          <a:xfrm>
            <a:off x="167525" y="1165262"/>
            <a:ext cx="46440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7 regular moons: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Naiad, Thalassa,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Despina, Galatea, 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Larissa, S2004 / N1,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Proteus</a:t>
            </a:r>
          </a:p>
          <a:p>
            <a:endParaRPr lang="en-US" sz="2400" b="1" kern="0" dirty="0">
              <a:solidFill>
                <a:srgbClr val="92D050"/>
              </a:solidFill>
            </a:endParaRPr>
          </a:p>
          <a:p>
            <a:r>
              <a:rPr lang="en-US" sz="2400" b="1" kern="0" dirty="0">
                <a:solidFill>
                  <a:schemeClr val="bg1"/>
                </a:solidFill>
              </a:rPr>
              <a:t>7 irregular satellites: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Triton, Nereid,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Halimede, Sao, 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Laomedeia, </a:t>
            </a:r>
            <a:r>
              <a:rPr lang="en-US" sz="2400" b="1" kern="0" dirty="0" err="1">
                <a:solidFill>
                  <a:srgbClr val="92D050"/>
                </a:solidFill>
              </a:rPr>
              <a:t>Psamathe</a:t>
            </a:r>
            <a:r>
              <a:rPr lang="en-US" sz="2400" b="1" kern="0" dirty="0">
                <a:solidFill>
                  <a:srgbClr val="92D050"/>
                </a:solidFill>
              </a:rPr>
              <a:t>,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Neso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0ECA3-7A79-7649-976F-B035C8C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44" b="26418"/>
          <a:stretch/>
        </p:blipFill>
        <p:spPr>
          <a:xfrm>
            <a:off x="4459929" y="925147"/>
            <a:ext cx="4684070" cy="3412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DE06EC-6BF7-514F-8A83-3B1C4A10EA01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A0947-EC0E-9847-94E1-C7073E42D21D}"/>
              </a:ext>
            </a:extLst>
          </p:cNvPr>
          <p:cNvSpPr txBox="1"/>
          <p:nvPr/>
        </p:nvSpPr>
        <p:spPr>
          <a:xfrm>
            <a:off x="6649026" y="4195363"/>
            <a:ext cx="140754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Triton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11B07-9FD2-E147-B931-CB19DC6FE73D}"/>
              </a:ext>
            </a:extLst>
          </p:cNvPr>
          <p:cNvSpPr txBox="1"/>
          <p:nvPr/>
        </p:nvSpPr>
        <p:spPr>
          <a:xfrm>
            <a:off x="4748750" y="2473598"/>
            <a:ext cx="146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kern="0" dirty="0">
                <a:solidFill>
                  <a:schemeClr val="bg1"/>
                </a:solidFill>
              </a:rPr>
              <a:t>Voyager 2 approaches </a:t>
            </a:r>
          </a:p>
          <a:p>
            <a:r>
              <a:rPr lang="en-US" sz="2000" b="1" i="1" kern="0" dirty="0">
                <a:solidFill>
                  <a:schemeClr val="bg1"/>
                </a:solidFill>
              </a:rPr>
              <a:t>Neptune</a:t>
            </a:r>
          </a:p>
        </p:txBody>
      </p:sp>
    </p:spTree>
    <p:extLst>
      <p:ext uri="{BB962C8B-B14F-4D97-AF65-F5344CB8AC3E}">
        <p14:creationId xmlns:p14="http://schemas.microsoft.com/office/powerpoint/2010/main" val="2208056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EA9BB-4336-E841-AE12-682CEDB3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53" y="710215"/>
            <a:ext cx="72644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15FB9-EFBA-AA48-83B6-17D45D3C5484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C4076-6B78-5A4E-B2DD-F33C49EDA086}"/>
              </a:ext>
            </a:extLst>
          </p:cNvPr>
          <p:cNvSpPr txBox="1"/>
          <p:nvPr/>
        </p:nvSpPr>
        <p:spPr>
          <a:xfrm>
            <a:off x="1423410" y="12904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Neptunian satellite system</a:t>
            </a:r>
          </a:p>
        </p:txBody>
      </p:sp>
    </p:spTree>
    <p:extLst>
      <p:ext uri="{BB962C8B-B14F-4D97-AF65-F5344CB8AC3E}">
        <p14:creationId xmlns:p14="http://schemas.microsoft.com/office/powerpoint/2010/main" val="4177851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99972-D784-DB43-AAA2-D2F1A55BE50D}"/>
              </a:ext>
            </a:extLst>
          </p:cNvPr>
          <p:cNvSpPr txBox="1"/>
          <p:nvPr/>
        </p:nvSpPr>
        <p:spPr>
          <a:xfrm>
            <a:off x="1423411" y="15902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Regular satellites of Neptune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613B5-361F-1A4A-A8E4-9F29CF182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29"/>
          <a:stretch/>
        </p:blipFill>
        <p:spPr>
          <a:xfrm>
            <a:off x="890651" y="851808"/>
            <a:ext cx="3918857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3D63B2-B46A-B749-9E5E-EBD0D066972C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2A79A-DCD2-BD4C-854B-3B3B92377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1" y="4375808"/>
            <a:ext cx="1117600" cy="1003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C957F-BAB3-AA4E-AD9F-E7A63038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53" y="4360911"/>
            <a:ext cx="1219200" cy="1219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31C895-3C4F-144E-86EB-05442FD5ADF7}"/>
              </a:ext>
            </a:extLst>
          </p:cNvPr>
          <p:cNvSpPr txBox="1"/>
          <p:nvPr/>
        </p:nvSpPr>
        <p:spPr>
          <a:xfrm>
            <a:off x="2892907" y="3592098"/>
            <a:ext cx="14075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Proteus (400 km)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68024C-A649-7D45-AB33-F15B83084A52}"/>
              </a:ext>
            </a:extLst>
          </p:cNvPr>
          <p:cNvSpPr txBox="1"/>
          <p:nvPr/>
        </p:nvSpPr>
        <p:spPr>
          <a:xfrm>
            <a:off x="1007881" y="3592098"/>
            <a:ext cx="14075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Larissa (190 km)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BAD796-E2C8-6A4C-892C-5E92BE62EF79}"/>
              </a:ext>
            </a:extLst>
          </p:cNvPr>
          <p:cNvSpPr txBox="1"/>
          <p:nvPr/>
        </p:nvSpPr>
        <p:spPr>
          <a:xfrm>
            <a:off x="56527" y="5580111"/>
            <a:ext cx="14075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Naiad</a:t>
            </a:r>
          </a:p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(66 km)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793721-7E71-6A4C-AFFE-5709AB47B991}"/>
              </a:ext>
            </a:extLst>
          </p:cNvPr>
          <p:cNvSpPr txBox="1"/>
          <p:nvPr/>
        </p:nvSpPr>
        <p:spPr>
          <a:xfrm>
            <a:off x="1848155" y="5580111"/>
            <a:ext cx="14075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Galatea</a:t>
            </a:r>
          </a:p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(176 km)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DC1B08-11B7-DD4E-B316-6EC8C77A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00" y="4438708"/>
            <a:ext cx="1242477" cy="8774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03FE1A-B05E-6940-8A91-6A993C2C2DC1}"/>
              </a:ext>
            </a:extLst>
          </p:cNvPr>
          <p:cNvSpPr txBox="1"/>
          <p:nvPr/>
        </p:nvSpPr>
        <p:spPr>
          <a:xfrm>
            <a:off x="4105900" y="5580111"/>
            <a:ext cx="14075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Despina</a:t>
            </a:r>
          </a:p>
          <a:p>
            <a:pPr algn="ctr"/>
            <a:r>
              <a:rPr lang="en-US" sz="2000" b="1" kern="0" dirty="0">
                <a:solidFill>
                  <a:srgbClr val="00FDFF"/>
                </a:solidFill>
              </a:rPr>
              <a:t>(150 km)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954F28-DC1C-6540-B810-4518E916755F}"/>
              </a:ext>
            </a:extLst>
          </p:cNvPr>
          <p:cNvGrpSpPr/>
          <p:nvPr/>
        </p:nvGrpSpPr>
        <p:grpSpPr>
          <a:xfrm>
            <a:off x="5189530" y="1104406"/>
            <a:ext cx="3823697" cy="3249897"/>
            <a:chOff x="5808397" y="3263993"/>
            <a:chExt cx="3823697" cy="324989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43420C-199A-8A41-B8E9-EC9EC4105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8398" y="3263993"/>
              <a:ext cx="3823696" cy="2849788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7B6D42-4FA5-4B4B-A421-FA410D36C316}"/>
                </a:ext>
              </a:extLst>
            </p:cNvPr>
            <p:cNvSpPr txBox="1"/>
            <p:nvPr/>
          </p:nvSpPr>
          <p:spPr>
            <a:xfrm>
              <a:off x="5808397" y="6113780"/>
              <a:ext cx="2823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kern="0" dirty="0">
                  <a:solidFill>
                    <a:schemeClr val="bg1"/>
                  </a:solidFill>
                </a:rPr>
                <a:t>Dumas et al. (2002)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9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34052-0DD0-904D-AF17-87B86F95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80" r="2381"/>
          <a:stretch/>
        </p:blipFill>
        <p:spPr>
          <a:xfrm>
            <a:off x="5184304" y="802881"/>
            <a:ext cx="3959696" cy="3111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3EBE26-8E32-454B-91E1-A5DE7B872D1D}"/>
              </a:ext>
            </a:extLst>
          </p:cNvPr>
          <p:cNvSpPr txBox="1"/>
          <p:nvPr/>
        </p:nvSpPr>
        <p:spPr>
          <a:xfrm>
            <a:off x="1423410" y="9552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Triton: Geologic map and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DF8B6-79D6-5A43-9696-025D1469DB6B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C7222B-FE48-224D-ADAE-B80FA45B5363}"/>
              </a:ext>
            </a:extLst>
          </p:cNvPr>
          <p:cNvGrpSpPr/>
          <p:nvPr/>
        </p:nvGrpSpPr>
        <p:grpSpPr>
          <a:xfrm>
            <a:off x="5104887" y="3744686"/>
            <a:ext cx="4039112" cy="3079037"/>
            <a:chOff x="5104887" y="3744686"/>
            <a:chExt cx="4039112" cy="30790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B1059-C20C-6B47-80D7-4B1140CA1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079"/>
            <a:stretch/>
          </p:blipFill>
          <p:spPr>
            <a:xfrm>
              <a:off x="5104887" y="3827538"/>
              <a:ext cx="4039112" cy="299618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6EB035-BFA9-9D44-9CD6-BA76FB25CF63}"/>
                </a:ext>
              </a:extLst>
            </p:cNvPr>
            <p:cNvSpPr/>
            <p:nvPr/>
          </p:nvSpPr>
          <p:spPr>
            <a:xfrm>
              <a:off x="8098971" y="3744686"/>
              <a:ext cx="888275" cy="574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D9C752-6E11-7641-972C-D3DB35015330}"/>
                </a:ext>
              </a:extLst>
            </p:cNvPr>
            <p:cNvSpPr/>
            <p:nvPr/>
          </p:nvSpPr>
          <p:spPr>
            <a:xfrm>
              <a:off x="6840583" y="3827538"/>
              <a:ext cx="1101634" cy="1701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BEFAB3-BDC7-B345-8980-0A67EFA463EC}"/>
                </a:ext>
              </a:extLst>
            </p:cNvPr>
            <p:cNvSpPr/>
            <p:nvPr/>
          </p:nvSpPr>
          <p:spPr>
            <a:xfrm>
              <a:off x="7124443" y="3871188"/>
              <a:ext cx="1101634" cy="1701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18AC0C-962B-BB45-9000-F8AAEF36CE56}"/>
              </a:ext>
            </a:extLst>
          </p:cNvPr>
          <p:cNvSpPr txBox="1"/>
          <p:nvPr/>
        </p:nvSpPr>
        <p:spPr>
          <a:xfrm>
            <a:off x="4680918" y="3266267"/>
            <a:ext cx="129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rgbClr val="AB7942"/>
                </a:solidFill>
              </a:rPr>
              <a:t>Cantaloupe Terrain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3F46E-BFFF-6A4C-9C64-ADE02515F448}"/>
              </a:ext>
            </a:extLst>
          </p:cNvPr>
          <p:cNvSpPr txBox="1"/>
          <p:nvPr/>
        </p:nvSpPr>
        <p:spPr>
          <a:xfrm>
            <a:off x="7675260" y="3744686"/>
            <a:ext cx="207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rgbClr val="00FDFF"/>
                </a:solidFill>
              </a:rPr>
              <a:t>Cryovolcanic Plains?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28C16-3729-3C40-A74E-264291DDA2BA}"/>
              </a:ext>
            </a:extLst>
          </p:cNvPr>
          <p:cNvSpPr txBox="1"/>
          <p:nvPr/>
        </p:nvSpPr>
        <p:spPr>
          <a:xfrm>
            <a:off x="4258116" y="4561199"/>
            <a:ext cx="129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rgbClr val="0070C0"/>
                </a:solidFill>
              </a:rPr>
              <a:t>Ridges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50F5A4-77B0-DA48-A0CC-7E7DE32A8758}"/>
              </a:ext>
            </a:extLst>
          </p:cNvPr>
          <p:cNvSpPr txBox="1"/>
          <p:nvPr/>
        </p:nvSpPr>
        <p:spPr>
          <a:xfrm>
            <a:off x="4258116" y="5946226"/>
            <a:ext cx="129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bg1"/>
                </a:solidFill>
              </a:rPr>
              <a:t>South Polar </a:t>
            </a:r>
          </a:p>
          <a:p>
            <a:r>
              <a:rPr lang="en-US" b="1" kern="0" dirty="0">
                <a:solidFill>
                  <a:schemeClr val="bg1"/>
                </a:solidFill>
              </a:rPr>
              <a:t>Terrain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5093BA-BB8E-6B49-B337-27CA40E79D6B}"/>
              </a:ext>
            </a:extLst>
          </p:cNvPr>
          <p:cNvCxnSpPr>
            <a:cxnSpLocks/>
          </p:cNvCxnSpPr>
          <p:nvPr/>
        </p:nvCxnSpPr>
        <p:spPr>
          <a:xfrm flipH="1">
            <a:off x="7942217" y="4345437"/>
            <a:ext cx="283860" cy="5850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7463B5-C215-2A41-AC8A-C23752DB9947}"/>
              </a:ext>
            </a:extLst>
          </p:cNvPr>
          <p:cNvCxnSpPr>
            <a:cxnSpLocks/>
          </p:cNvCxnSpPr>
          <p:nvPr/>
        </p:nvCxnSpPr>
        <p:spPr>
          <a:xfrm>
            <a:off x="5104886" y="3912613"/>
            <a:ext cx="376671" cy="4174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98FDEF-481E-0D41-ABC8-60FA67EDB5C0}"/>
              </a:ext>
            </a:extLst>
          </p:cNvPr>
          <p:cNvCxnSpPr>
            <a:cxnSpLocks/>
          </p:cNvCxnSpPr>
          <p:nvPr/>
        </p:nvCxnSpPr>
        <p:spPr>
          <a:xfrm>
            <a:off x="5049316" y="4790999"/>
            <a:ext cx="50734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37114F-3E16-894B-BFE4-513D0D7F2FC1}"/>
              </a:ext>
            </a:extLst>
          </p:cNvPr>
          <p:cNvCxnSpPr>
            <a:cxnSpLocks/>
          </p:cNvCxnSpPr>
          <p:nvPr/>
        </p:nvCxnSpPr>
        <p:spPr>
          <a:xfrm>
            <a:off x="5481557" y="6300010"/>
            <a:ext cx="690643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9A49D0-AFAD-AA44-BD17-CC748EC207CA}"/>
              </a:ext>
            </a:extLst>
          </p:cNvPr>
          <p:cNvGrpSpPr/>
          <p:nvPr/>
        </p:nvGrpSpPr>
        <p:grpSpPr>
          <a:xfrm>
            <a:off x="76638" y="821243"/>
            <a:ext cx="4546600" cy="3600510"/>
            <a:chOff x="76638" y="1360799"/>
            <a:chExt cx="4546600" cy="36005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DCBE1B-C108-EC4C-B31F-9170499AC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47" t="1716" r="2108" b="25511"/>
            <a:stretch/>
          </p:blipFill>
          <p:spPr>
            <a:xfrm>
              <a:off x="76638" y="1360799"/>
              <a:ext cx="4546600" cy="3200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7B242C-6173-8743-AC98-A0B12C25C994}"/>
                </a:ext>
              </a:extLst>
            </p:cNvPr>
            <p:cNvSpPr txBox="1"/>
            <p:nvPr/>
          </p:nvSpPr>
          <p:spPr>
            <a:xfrm>
              <a:off x="141795" y="4561199"/>
              <a:ext cx="25632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kern="0" dirty="0">
                  <a:solidFill>
                    <a:schemeClr val="bg1"/>
                  </a:solidFill>
                </a:rPr>
                <a:t>Holler et al. (2016)</a:t>
              </a:r>
              <a:endParaRPr lang="en-US" sz="2000" b="1" i="1" kern="0" dirty="0">
                <a:solidFill>
                  <a:srgbClr val="92D050"/>
                </a:solidFill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CA11B31-82A2-4745-886F-573BD4812FC2}"/>
              </a:ext>
            </a:extLst>
          </p:cNvPr>
          <p:cNvSpPr/>
          <p:nvPr/>
        </p:nvSpPr>
        <p:spPr>
          <a:xfrm>
            <a:off x="237396" y="4621968"/>
            <a:ext cx="3102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Diameter: </a:t>
            </a:r>
            <a:r>
              <a:rPr lang="en-US" sz="2400" b="1" kern="0" dirty="0">
                <a:solidFill>
                  <a:srgbClr val="92D050"/>
                </a:solidFill>
              </a:rPr>
              <a:t>~2700 km</a:t>
            </a:r>
          </a:p>
          <a:p>
            <a:r>
              <a:rPr lang="en-US" sz="2400" b="1" kern="0" dirty="0">
                <a:solidFill>
                  <a:schemeClr val="bg1"/>
                </a:solidFill>
              </a:rPr>
              <a:t>Density: </a:t>
            </a:r>
            <a:r>
              <a:rPr lang="en-US" sz="2400" b="1" kern="0" dirty="0">
                <a:solidFill>
                  <a:srgbClr val="92D050"/>
                </a:solidFill>
              </a:rPr>
              <a:t>2.1 g cm</a:t>
            </a:r>
            <a:r>
              <a:rPr lang="en-US" sz="2400" b="1" kern="0" baseline="30000" dirty="0">
                <a:solidFill>
                  <a:srgbClr val="92D050"/>
                </a:solidFill>
              </a:rPr>
              <a:t>-3</a:t>
            </a:r>
          </a:p>
          <a:p>
            <a:r>
              <a:rPr lang="en-US" sz="2400" b="1" kern="0" dirty="0">
                <a:solidFill>
                  <a:schemeClr val="bg1"/>
                </a:solidFill>
              </a:rPr>
              <a:t>Surface Temp: </a:t>
            </a:r>
            <a:r>
              <a:rPr lang="en-US" sz="2400" b="1" kern="0" dirty="0">
                <a:solidFill>
                  <a:srgbClr val="92D050"/>
                </a:solidFill>
              </a:rPr>
              <a:t>38 K</a:t>
            </a:r>
          </a:p>
        </p:txBody>
      </p:sp>
    </p:spTree>
    <p:extLst>
      <p:ext uri="{BB962C8B-B14F-4D97-AF65-F5344CB8AC3E}">
        <p14:creationId xmlns:p14="http://schemas.microsoft.com/office/powerpoint/2010/main" val="32411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9B2D57-A139-1B4A-83AC-CE7B37A9FAA1}"/>
              </a:ext>
            </a:extLst>
          </p:cNvPr>
          <p:cNvSpPr txBox="1"/>
          <p:nvPr/>
        </p:nvSpPr>
        <p:spPr>
          <a:xfrm>
            <a:off x="1423411" y="159159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Seasonal changes on Triton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85FE1-8178-E64F-80A2-4EBDA92A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3" y="1561524"/>
            <a:ext cx="5975811" cy="368081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B4DDB-C99C-E24C-BAE0-D751C8D9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9" r="6575" b="29826"/>
          <a:stretch/>
        </p:blipFill>
        <p:spPr>
          <a:xfrm>
            <a:off x="2897720" y="824414"/>
            <a:ext cx="6107502" cy="443276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D877A-CA85-814A-A972-08EB8E38CCF7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FCC2D5-6142-124E-AE5D-B9A481A74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6" r="14921"/>
          <a:stretch/>
        </p:blipFill>
        <p:spPr>
          <a:xfrm>
            <a:off x="6046780" y="1406915"/>
            <a:ext cx="3062846" cy="38715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E89CEF-7ACA-4644-8AC9-BE2F1FC589F0}"/>
              </a:ext>
            </a:extLst>
          </p:cNvPr>
          <p:cNvSpPr/>
          <p:nvPr/>
        </p:nvSpPr>
        <p:spPr>
          <a:xfrm>
            <a:off x="234264" y="5316396"/>
            <a:ext cx="8770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Second densest satellite atmosphere supported by N</a:t>
            </a:r>
            <a:r>
              <a:rPr lang="en-US" sz="2400" b="1" kern="0" baseline="-25000" dirty="0">
                <a:solidFill>
                  <a:srgbClr val="92D050"/>
                </a:solidFill>
              </a:rPr>
              <a:t>2</a:t>
            </a:r>
            <a:r>
              <a:rPr lang="en-US" sz="2400" b="1" kern="0" dirty="0">
                <a:solidFill>
                  <a:srgbClr val="92D050"/>
                </a:solidFill>
              </a:rPr>
              <a:t>-rich Geysers</a:t>
            </a:r>
          </a:p>
          <a:p>
            <a:r>
              <a:rPr lang="en-US" sz="2400" b="1" kern="0" dirty="0">
                <a:solidFill>
                  <a:srgbClr val="92D050"/>
                </a:solidFill>
              </a:rPr>
              <a:t>Cloud activity detected by Voyager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2082904-6CD1-2847-8F24-7C11A2039B74}"/>
              </a:ext>
            </a:extLst>
          </p:cNvPr>
          <p:cNvSpPr/>
          <p:nvPr/>
        </p:nvSpPr>
        <p:spPr>
          <a:xfrm rot="1799361">
            <a:off x="6982462" y="1331384"/>
            <a:ext cx="486015" cy="382937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2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1CAE72-6289-294E-AC44-4EE980DE95E2}"/>
              </a:ext>
            </a:extLst>
          </p:cNvPr>
          <p:cNvSpPr txBox="1"/>
          <p:nvPr/>
        </p:nvSpPr>
        <p:spPr>
          <a:xfrm>
            <a:off x="0" y="11781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What are ice giants?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70412-DE8F-E847-A35C-029D2593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99" t="9428" r="7361" b="6844"/>
          <a:stretch/>
        </p:blipFill>
        <p:spPr>
          <a:xfrm>
            <a:off x="6561263" y="4141216"/>
            <a:ext cx="2494505" cy="255451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A03BD-5170-EB4C-B14D-FC9CA5C0E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" t="14365" r="57802" b="11564"/>
          <a:stretch/>
        </p:blipFill>
        <p:spPr>
          <a:xfrm>
            <a:off x="6589839" y="882289"/>
            <a:ext cx="2500131" cy="2572918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811FE-3758-7F4B-906B-0FC6CA92509F}"/>
              </a:ext>
            </a:extLst>
          </p:cNvPr>
          <p:cNvSpPr txBox="1"/>
          <p:nvPr/>
        </p:nvSpPr>
        <p:spPr>
          <a:xfrm>
            <a:off x="7161278" y="370298"/>
            <a:ext cx="132622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rPr>
              <a:t>Uranus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9B319-E0D6-324F-8ED4-9A89A3BAB00A}"/>
              </a:ext>
            </a:extLst>
          </p:cNvPr>
          <p:cNvSpPr txBox="1"/>
          <p:nvPr/>
        </p:nvSpPr>
        <p:spPr>
          <a:xfrm>
            <a:off x="7048123" y="3650545"/>
            <a:ext cx="149538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rPr>
              <a:t>Neptune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D8420-BA13-E446-B4D6-D484A8D01F75}"/>
              </a:ext>
            </a:extLst>
          </p:cNvPr>
          <p:cNvSpPr txBox="1"/>
          <p:nvPr/>
        </p:nvSpPr>
        <p:spPr>
          <a:xfrm>
            <a:off x="215740" y="778793"/>
            <a:ext cx="4356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Gas giants: </a:t>
            </a:r>
            <a:r>
              <a:rPr lang="en-US" sz="2400" b="1" dirty="0">
                <a:solidFill>
                  <a:srgbClr val="92D050"/>
                </a:solidFill>
              </a:rPr>
              <a:t>~85% H</a:t>
            </a:r>
            <a:r>
              <a:rPr lang="en-US" sz="2400" b="1" baseline="-25000" dirty="0">
                <a:solidFill>
                  <a:srgbClr val="92D050"/>
                </a:solidFill>
              </a:rPr>
              <a:t>2</a:t>
            </a:r>
            <a:r>
              <a:rPr lang="en-US" sz="2400" b="1" dirty="0">
                <a:solidFill>
                  <a:srgbClr val="92D050"/>
                </a:solidFill>
              </a:rPr>
              <a:t> and He</a:t>
            </a:r>
          </a:p>
          <a:p>
            <a:endParaRPr lang="en-US" sz="12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Ice giants: </a:t>
            </a:r>
            <a:r>
              <a:rPr lang="en-US" sz="2400" b="1" dirty="0">
                <a:solidFill>
                  <a:srgbClr val="92D050"/>
                </a:solidFill>
              </a:rPr>
              <a:t>~65% water by mass, with some CH</a:t>
            </a:r>
            <a:r>
              <a:rPr lang="en-US" sz="2400" b="1" baseline="-25000" dirty="0">
                <a:solidFill>
                  <a:srgbClr val="92D050"/>
                </a:solidFill>
              </a:rPr>
              <a:t>4</a:t>
            </a:r>
            <a:r>
              <a:rPr lang="en-US" sz="2400" b="1" dirty="0">
                <a:solidFill>
                  <a:srgbClr val="92D050"/>
                </a:solidFill>
              </a:rPr>
              <a:t>, NH</a:t>
            </a:r>
            <a:r>
              <a:rPr lang="en-US" sz="2400" b="1" baseline="-25000" dirty="0">
                <a:solidFill>
                  <a:srgbClr val="92D050"/>
                </a:solidFill>
              </a:rPr>
              <a:t>3</a:t>
            </a:r>
            <a:r>
              <a:rPr lang="en-US" sz="2400" b="1" dirty="0">
                <a:solidFill>
                  <a:srgbClr val="92D050"/>
                </a:solidFill>
              </a:rPr>
              <a:t>, and ices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~20% mass in H</a:t>
            </a:r>
            <a:r>
              <a:rPr lang="en-US" sz="2400" b="1" baseline="-25000" dirty="0">
                <a:solidFill>
                  <a:srgbClr val="92D050"/>
                </a:solidFill>
              </a:rPr>
              <a:t>2</a:t>
            </a:r>
            <a:r>
              <a:rPr lang="en-US" sz="2400" b="1" dirty="0">
                <a:solidFill>
                  <a:srgbClr val="92D050"/>
                </a:solidFill>
              </a:rPr>
              <a:t> atmospheres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2ABAF1-3567-A246-8206-E5C98D3DE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2838" r="66074" b="40409"/>
          <a:stretch/>
        </p:blipFill>
        <p:spPr>
          <a:xfrm>
            <a:off x="0" y="3120726"/>
            <a:ext cx="2846823" cy="289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8FC6BB-8072-C844-AB5E-926C8DB7E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7" t="2912" r="39352" b="17086"/>
          <a:stretch/>
        </p:blipFill>
        <p:spPr>
          <a:xfrm>
            <a:off x="2816148" y="3120726"/>
            <a:ext cx="2618512" cy="2720455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C7955B-0E3B-AF49-BE0A-3696A3EC3552}"/>
              </a:ext>
            </a:extLst>
          </p:cNvPr>
          <p:cNvSpPr txBox="1"/>
          <p:nvPr/>
        </p:nvSpPr>
        <p:spPr>
          <a:xfrm>
            <a:off x="5199806" y="5206963"/>
            <a:ext cx="89707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Rocky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core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31ED7-33DC-2042-90EE-4750463CE1EC}"/>
              </a:ext>
            </a:extLst>
          </p:cNvPr>
          <p:cNvSpPr txBox="1"/>
          <p:nvPr/>
        </p:nvSpPr>
        <p:spPr>
          <a:xfrm>
            <a:off x="1190137" y="5860846"/>
            <a:ext cx="89707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Rocky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core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4838CA-B481-BB43-AD50-DD3997C968E9}"/>
              </a:ext>
            </a:extLst>
          </p:cNvPr>
          <p:cNvSpPr txBox="1"/>
          <p:nvPr/>
        </p:nvSpPr>
        <p:spPr>
          <a:xfrm>
            <a:off x="5405721" y="4326434"/>
            <a:ext cx="149183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“ice-rich” mantle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CB29F-323D-674D-B0D6-2174AAC3095C}"/>
              </a:ext>
            </a:extLst>
          </p:cNvPr>
          <p:cNvSpPr txBox="1"/>
          <p:nvPr/>
        </p:nvSpPr>
        <p:spPr>
          <a:xfrm>
            <a:off x="2430154" y="2693115"/>
            <a:ext cx="138331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H</a:t>
            </a:r>
            <a:r>
              <a:rPr lang="en-US" sz="2000" b="1" kern="0" baseline="-25000" dirty="0">
                <a:solidFill>
                  <a:schemeClr val="bg1"/>
                </a:solidFill>
              </a:rPr>
              <a:t>2</a:t>
            </a:r>
            <a:r>
              <a:rPr lang="en-US" sz="2000" b="1" kern="0" dirty="0">
                <a:solidFill>
                  <a:schemeClr val="bg1"/>
                </a:solidFill>
              </a:rPr>
              <a:t>, He envelope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C73D09-A44D-0C44-BB2C-69FD2E0EBEB9}"/>
              </a:ext>
            </a:extLst>
          </p:cNvPr>
          <p:cNvSpPr txBox="1"/>
          <p:nvPr/>
        </p:nvSpPr>
        <p:spPr>
          <a:xfrm>
            <a:off x="5276977" y="2753082"/>
            <a:ext cx="145560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H</a:t>
            </a:r>
            <a:r>
              <a:rPr lang="en-US" sz="2000" b="1" kern="0" baseline="-25000" dirty="0">
                <a:solidFill>
                  <a:schemeClr val="bg1"/>
                </a:solidFill>
              </a:rPr>
              <a:t>2</a:t>
            </a:r>
            <a:r>
              <a:rPr lang="en-US" sz="2000" b="1" kern="0" dirty="0">
                <a:solidFill>
                  <a:schemeClr val="bg1"/>
                </a:solidFill>
              </a:rPr>
              <a:t>, He envelope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(some 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40BDDB-B987-9847-B75F-1AA84A00B44F}"/>
              </a:ext>
            </a:extLst>
          </p:cNvPr>
          <p:cNvSpPr txBox="1"/>
          <p:nvPr/>
        </p:nvSpPr>
        <p:spPr>
          <a:xfrm>
            <a:off x="2150490" y="5573560"/>
            <a:ext cx="1413312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Metallic H, atomic He mantle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3E17D6-153F-4F40-B8B4-0333CB1A83D2}"/>
              </a:ext>
            </a:extLst>
          </p:cNvPr>
          <p:cNvCxnSpPr>
            <a:cxnSpLocks/>
          </p:cNvCxnSpPr>
          <p:nvPr/>
        </p:nvCxnSpPr>
        <p:spPr>
          <a:xfrm>
            <a:off x="1433059" y="4480953"/>
            <a:ext cx="74355" cy="138999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2FB824-34DF-A847-9FAA-68BF8AD071CE}"/>
              </a:ext>
            </a:extLst>
          </p:cNvPr>
          <p:cNvCxnSpPr>
            <a:cxnSpLocks/>
          </p:cNvCxnSpPr>
          <p:nvPr/>
        </p:nvCxnSpPr>
        <p:spPr>
          <a:xfrm>
            <a:off x="1779950" y="4627501"/>
            <a:ext cx="775883" cy="96572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CF8195-9194-C940-8839-4E497757E9E2}"/>
              </a:ext>
            </a:extLst>
          </p:cNvPr>
          <p:cNvCxnSpPr>
            <a:cxnSpLocks/>
          </p:cNvCxnSpPr>
          <p:nvPr/>
        </p:nvCxnSpPr>
        <p:spPr>
          <a:xfrm flipV="1">
            <a:off x="1996484" y="3120726"/>
            <a:ext cx="514935" cy="47837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7F97EE-0BCD-5B45-B8B0-C9C95731DC22}"/>
              </a:ext>
            </a:extLst>
          </p:cNvPr>
          <p:cNvCxnSpPr>
            <a:cxnSpLocks/>
          </p:cNvCxnSpPr>
          <p:nvPr/>
        </p:nvCxnSpPr>
        <p:spPr>
          <a:xfrm flipV="1">
            <a:off x="5166332" y="3772278"/>
            <a:ext cx="573057" cy="42761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166596A-5BA1-7C4A-A328-8EED783E58EF}"/>
              </a:ext>
            </a:extLst>
          </p:cNvPr>
          <p:cNvCxnSpPr>
            <a:cxnSpLocks/>
          </p:cNvCxnSpPr>
          <p:nvPr/>
        </p:nvCxnSpPr>
        <p:spPr>
          <a:xfrm>
            <a:off x="4680299" y="4627501"/>
            <a:ext cx="798943" cy="1792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41D116-B0A7-714B-BFDB-006A279859EB}"/>
              </a:ext>
            </a:extLst>
          </p:cNvPr>
          <p:cNvCxnSpPr>
            <a:cxnSpLocks/>
          </p:cNvCxnSpPr>
          <p:nvPr/>
        </p:nvCxnSpPr>
        <p:spPr>
          <a:xfrm>
            <a:off x="4225437" y="4576729"/>
            <a:ext cx="1075059" cy="70202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F2765F2-0272-AC46-980B-4CAE5DB6D601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I.</a:t>
            </a:r>
          </a:p>
        </p:txBody>
      </p:sp>
    </p:spTree>
    <p:extLst>
      <p:ext uri="{BB962C8B-B14F-4D97-AF65-F5344CB8AC3E}">
        <p14:creationId xmlns:p14="http://schemas.microsoft.com/office/powerpoint/2010/main" val="39157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99972-D784-DB43-AAA2-D2F1A55BE50D}"/>
              </a:ext>
            </a:extLst>
          </p:cNvPr>
          <p:cNvSpPr txBox="1"/>
          <p:nvPr/>
        </p:nvSpPr>
        <p:spPr>
          <a:xfrm>
            <a:off x="1423411" y="141772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Irregular Neptunian Satellites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63043-FB3C-5547-9A61-B22289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1" t="2771" r="53962" b="7916"/>
          <a:stretch/>
        </p:blipFill>
        <p:spPr>
          <a:xfrm>
            <a:off x="370737" y="1161313"/>
            <a:ext cx="3734360" cy="4220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CB944-C7F3-C141-873C-D8E24315B5DB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8D665-5495-374E-8AFD-075D1DF54699}"/>
              </a:ext>
            </a:extLst>
          </p:cNvPr>
          <p:cNvSpPr txBox="1"/>
          <p:nvPr/>
        </p:nvSpPr>
        <p:spPr>
          <a:xfrm>
            <a:off x="1009343" y="3071560"/>
            <a:ext cx="1847481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Nereid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558B8-FC71-9B40-962E-B6B7310759F8}"/>
              </a:ext>
            </a:extLst>
          </p:cNvPr>
          <p:cNvSpPr txBox="1"/>
          <p:nvPr/>
        </p:nvSpPr>
        <p:spPr>
          <a:xfrm>
            <a:off x="4387196" y="1140802"/>
            <a:ext cx="4676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Triton: </a:t>
            </a:r>
            <a:r>
              <a:rPr lang="en-US" sz="2400" b="1" i="1" kern="0" dirty="0">
                <a:solidFill>
                  <a:srgbClr val="92D050"/>
                </a:solidFill>
              </a:rPr>
              <a:t>a </a:t>
            </a:r>
            <a:r>
              <a:rPr lang="en-US" sz="2400" b="1" kern="0" dirty="0">
                <a:solidFill>
                  <a:srgbClr val="92D050"/>
                </a:solidFill>
              </a:rPr>
              <a:t>~3.54 x10</a:t>
            </a:r>
            <a:r>
              <a:rPr lang="en-US" sz="2400" b="1" kern="0" baseline="30000" dirty="0">
                <a:solidFill>
                  <a:srgbClr val="92D050"/>
                </a:solidFill>
              </a:rPr>
              <a:t>5</a:t>
            </a:r>
            <a:r>
              <a:rPr lang="en-US" sz="2400" b="1" kern="0" dirty="0">
                <a:solidFill>
                  <a:srgbClr val="92D050"/>
                </a:solidFill>
              </a:rPr>
              <a:t> km, </a:t>
            </a:r>
            <a:r>
              <a:rPr lang="en-US" sz="2400" b="1" i="1" kern="0" dirty="0">
                <a:solidFill>
                  <a:srgbClr val="92D050"/>
                </a:solidFill>
              </a:rPr>
              <a:t>e</a:t>
            </a:r>
            <a:r>
              <a:rPr lang="en-US" sz="2400" b="1" kern="0" dirty="0">
                <a:solidFill>
                  <a:srgbClr val="92D050"/>
                </a:solidFill>
              </a:rPr>
              <a:t> ~0.00002</a:t>
            </a:r>
          </a:p>
          <a:p>
            <a:r>
              <a:rPr lang="en-US" sz="2400" b="1" kern="0" dirty="0">
                <a:solidFill>
                  <a:schemeClr val="bg1"/>
                </a:solidFill>
              </a:rPr>
              <a:t>Nereid: </a:t>
            </a:r>
            <a:r>
              <a:rPr lang="en-US" sz="2400" b="1" i="1" kern="0" dirty="0">
                <a:solidFill>
                  <a:srgbClr val="92D050"/>
                </a:solidFill>
              </a:rPr>
              <a:t>a</a:t>
            </a:r>
            <a:r>
              <a:rPr lang="en-US" sz="2400" b="1" kern="0" dirty="0">
                <a:solidFill>
                  <a:srgbClr val="92D050"/>
                </a:solidFill>
              </a:rPr>
              <a:t> ~5.51 x10</a:t>
            </a:r>
            <a:r>
              <a:rPr lang="en-US" sz="2400" b="1" kern="0" baseline="30000" dirty="0">
                <a:solidFill>
                  <a:srgbClr val="92D050"/>
                </a:solidFill>
              </a:rPr>
              <a:t>6</a:t>
            </a:r>
            <a:r>
              <a:rPr lang="en-US" sz="2400" b="1" kern="0" dirty="0">
                <a:solidFill>
                  <a:srgbClr val="92D050"/>
                </a:solidFill>
              </a:rPr>
              <a:t> km, </a:t>
            </a:r>
            <a:r>
              <a:rPr lang="en-US" sz="2400" b="1" i="1" kern="0" dirty="0">
                <a:solidFill>
                  <a:srgbClr val="92D050"/>
                </a:solidFill>
              </a:rPr>
              <a:t>e</a:t>
            </a:r>
            <a:r>
              <a:rPr lang="en-US" sz="2400" b="1" kern="0" dirty="0">
                <a:solidFill>
                  <a:srgbClr val="92D050"/>
                </a:solidFill>
              </a:rPr>
              <a:t> ~0.751</a:t>
            </a:r>
          </a:p>
          <a:p>
            <a:endParaRPr lang="en-US" sz="2400" b="1" i="1" kern="0" dirty="0">
              <a:solidFill>
                <a:srgbClr val="92D050"/>
              </a:solidFill>
            </a:endParaRPr>
          </a:p>
          <a:p>
            <a:r>
              <a:rPr lang="en-US" sz="2400" b="1" kern="0" dirty="0">
                <a:solidFill>
                  <a:srgbClr val="92D050"/>
                </a:solidFill>
              </a:rPr>
              <a:t>Other 5 irregular satellites considered “normal.”</a:t>
            </a:r>
            <a:endParaRPr lang="en-US" sz="2000" b="1" kern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374A-9941-5D43-8AFD-08BD015D5B83}"/>
              </a:ext>
            </a:extLst>
          </p:cNvPr>
          <p:cNvSpPr txBox="1"/>
          <p:nvPr/>
        </p:nvSpPr>
        <p:spPr>
          <a:xfrm>
            <a:off x="592942" y="3815731"/>
            <a:ext cx="1847481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Triton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FBBA39-998A-CD45-9EF9-5D69617E764E}"/>
              </a:ext>
            </a:extLst>
          </p:cNvPr>
          <p:cNvCxnSpPr>
            <a:cxnSpLocks/>
          </p:cNvCxnSpPr>
          <p:nvPr/>
        </p:nvCxnSpPr>
        <p:spPr>
          <a:xfrm flipV="1">
            <a:off x="1114978" y="3654289"/>
            <a:ext cx="401705" cy="23928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D59F25D-2DA3-004A-BA70-208384F6DBBA}"/>
              </a:ext>
            </a:extLst>
          </p:cNvPr>
          <p:cNvGrpSpPr/>
          <p:nvPr/>
        </p:nvGrpSpPr>
        <p:grpSpPr>
          <a:xfrm>
            <a:off x="4032857" y="3246044"/>
            <a:ext cx="5030933" cy="3185147"/>
            <a:chOff x="3942607" y="3329169"/>
            <a:chExt cx="5030933" cy="31851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CDAE9-66F8-9F4A-998D-072558642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286" b="26802"/>
            <a:stretch/>
          </p:blipFill>
          <p:spPr>
            <a:xfrm>
              <a:off x="3942607" y="3329169"/>
              <a:ext cx="1869577" cy="250995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0B618A5-F586-D849-98D3-3C0E85B517B1}"/>
                </a:ext>
              </a:extLst>
            </p:cNvPr>
            <p:cNvGrpSpPr/>
            <p:nvPr/>
          </p:nvGrpSpPr>
          <p:grpSpPr>
            <a:xfrm>
              <a:off x="4352624" y="3512210"/>
              <a:ext cx="4620916" cy="3002106"/>
              <a:chOff x="-1436296" y="1772608"/>
              <a:chExt cx="4620916" cy="300210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DE636C7-99C8-7140-8910-606CEF65DB38}"/>
                  </a:ext>
                </a:extLst>
              </p:cNvPr>
              <p:cNvGrpSpPr/>
              <p:nvPr/>
            </p:nvGrpSpPr>
            <p:grpSpPr>
              <a:xfrm>
                <a:off x="116663" y="1772608"/>
                <a:ext cx="3067957" cy="2694330"/>
                <a:chOff x="116663" y="1324034"/>
                <a:chExt cx="3067957" cy="269433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06429BD-0C21-6445-A480-7F16D32E05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6663" y="1324034"/>
                  <a:ext cx="3067957" cy="229422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8F0EF76-80D9-4B4D-BAF3-F0AA558DBF6D}"/>
                    </a:ext>
                  </a:extLst>
                </p:cNvPr>
                <p:cNvSpPr txBox="1"/>
                <p:nvPr/>
              </p:nvSpPr>
              <p:spPr>
                <a:xfrm>
                  <a:off x="116663" y="3618254"/>
                  <a:ext cx="2823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i="1" kern="0" dirty="0">
                      <a:solidFill>
                        <a:schemeClr val="bg1"/>
                      </a:solidFill>
                    </a:rPr>
                    <a:t>Brown et al. (1998)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BF5467-441B-F04B-B283-03A4919D3DBF}"/>
                  </a:ext>
                </a:extLst>
              </p:cNvPr>
              <p:cNvSpPr txBox="1"/>
              <p:nvPr/>
            </p:nvSpPr>
            <p:spPr>
              <a:xfrm>
                <a:off x="-1436296" y="4066828"/>
                <a:ext cx="12491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kern="0" dirty="0">
                    <a:solidFill>
                      <a:srgbClr val="00FDFF"/>
                    </a:solidFill>
                  </a:rPr>
                  <a:t>Nereid</a:t>
                </a:r>
              </a:p>
              <a:p>
                <a:pPr algn="ctr"/>
                <a:r>
                  <a:rPr lang="en-US" sz="2000" b="1" kern="0" dirty="0">
                    <a:solidFill>
                      <a:srgbClr val="00FDFF"/>
                    </a:solidFill>
                  </a:rPr>
                  <a:t>(340 km)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82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33711E9-1DC1-0C47-A936-ABF7FA6FF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6" t="7253" b="19433"/>
          <a:stretch/>
        </p:blipFill>
        <p:spPr>
          <a:xfrm>
            <a:off x="408606" y="3213780"/>
            <a:ext cx="8298211" cy="3502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073EED-6B1C-DD4B-B5B6-13B9B02FA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99" t="9428" r="7361" b="6844"/>
          <a:stretch/>
        </p:blipFill>
        <p:spPr>
          <a:xfrm>
            <a:off x="6632293" y="1838919"/>
            <a:ext cx="2494505" cy="2554516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64BF7-5DF2-AB41-ACFB-B1D60855E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" t="14365" r="57802" b="11564"/>
          <a:stretch/>
        </p:blipFill>
        <p:spPr>
          <a:xfrm>
            <a:off x="162046" y="1820517"/>
            <a:ext cx="2500131" cy="257291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4E769-DD6F-BB42-B292-78AB975F9E0B}"/>
              </a:ext>
            </a:extLst>
          </p:cNvPr>
          <p:cNvSpPr txBox="1"/>
          <p:nvPr/>
        </p:nvSpPr>
        <p:spPr>
          <a:xfrm>
            <a:off x="1423411" y="110988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Observing icy moons with LUVOIR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97F87-B67E-D84E-AFDD-DF43E4BB4C68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1BDF1-D1B0-D44B-8997-5EF6D4E73633}"/>
              </a:ext>
            </a:extLst>
          </p:cNvPr>
          <p:cNvSpPr txBox="1"/>
          <p:nvPr/>
        </p:nvSpPr>
        <p:spPr>
          <a:xfrm>
            <a:off x="162046" y="2168828"/>
            <a:ext cx="6570058" cy="83099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VIS/NIR wavelength coverage ideal for monitoring changes in NIR H</a:t>
            </a:r>
            <a:r>
              <a:rPr lang="en-US" sz="2400" b="1" kern="0" baseline="-25000" dirty="0">
                <a:solidFill>
                  <a:srgbClr val="92D050"/>
                </a:solidFill>
              </a:rPr>
              <a:t>2</a:t>
            </a:r>
            <a:r>
              <a:rPr lang="en-US" sz="2400" b="1" kern="0" dirty="0">
                <a:solidFill>
                  <a:srgbClr val="92D050"/>
                </a:solidFill>
              </a:rPr>
              <a:t>O ice bands and spectral slope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44C53-AD47-A148-B298-EEC98F04D5DB}"/>
              </a:ext>
            </a:extLst>
          </p:cNvPr>
          <p:cNvSpPr txBox="1"/>
          <p:nvPr/>
        </p:nvSpPr>
        <p:spPr>
          <a:xfrm>
            <a:off x="196196" y="3473258"/>
            <a:ext cx="7030104" cy="83099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Imaging capabilities will provide spatially-resolved data of previously unobserved northern hemispheres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1D829-D017-374A-A6F1-88D146DB9F96}"/>
              </a:ext>
            </a:extLst>
          </p:cNvPr>
          <p:cNvSpPr txBox="1"/>
          <p:nvPr/>
        </p:nvSpPr>
        <p:spPr>
          <a:xfrm>
            <a:off x="196196" y="4702605"/>
            <a:ext cx="7030104" cy="83099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Long lifespan of LUVOIR will provide opportunities for repeat observations to monitor seasonal changes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CF7BA-A003-0A48-81C6-2D7784C16C3E}"/>
              </a:ext>
            </a:extLst>
          </p:cNvPr>
          <p:cNvSpPr txBox="1"/>
          <p:nvPr/>
        </p:nvSpPr>
        <p:spPr>
          <a:xfrm>
            <a:off x="162046" y="1004933"/>
            <a:ext cx="6331604" cy="83099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92D050"/>
                </a:solidFill>
              </a:rPr>
              <a:t>Ideal facility for exploring icy satellites at UV wavelengths</a:t>
            </a:r>
          </a:p>
        </p:txBody>
      </p:sp>
    </p:spTree>
    <p:extLst>
      <p:ext uri="{BB962C8B-B14F-4D97-AF65-F5344CB8AC3E}">
        <p14:creationId xmlns:p14="http://schemas.microsoft.com/office/powerpoint/2010/main" val="160394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16E57B2-B53F-6040-B0C1-CDB304064D76}"/>
              </a:ext>
            </a:extLst>
          </p:cNvPr>
          <p:cNvGrpSpPr/>
          <p:nvPr/>
        </p:nvGrpSpPr>
        <p:grpSpPr>
          <a:xfrm>
            <a:off x="4885679" y="902882"/>
            <a:ext cx="4252464" cy="5549199"/>
            <a:chOff x="4789936" y="144752"/>
            <a:chExt cx="4252464" cy="55491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55ABD1-5AA2-0840-9B51-336A76CD3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6"/>
            <a:stretch/>
          </p:blipFill>
          <p:spPr>
            <a:xfrm>
              <a:off x="4789936" y="289924"/>
              <a:ext cx="3612834" cy="540402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54428F-BBFE-8D4C-9AEB-CDEC5BBF553E}"/>
                </a:ext>
              </a:extLst>
            </p:cNvPr>
            <p:cNvGrpSpPr/>
            <p:nvPr/>
          </p:nvGrpSpPr>
          <p:grpSpPr>
            <a:xfrm>
              <a:off x="4978479" y="144752"/>
              <a:ext cx="4063921" cy="5402716"/>
              <a:chOff x="5470859" y="981788"/>
              <a:chExt cx="4063921" cy="540271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5A1CE2-3899-974F-8111-AA9ED7C5C5E4}"/>
                  </a:ext>
                </a:extLst>
              </p:cNvPr>
              <p:cNvSpPr txBox="1"/>
              <p:nvPr/>
            </p:nvSpPr>
            <p:spPr>
              <a:xfrm>
                <a:off x="7268067" y="4277977"/>
                <a:ext cx="1326226" cy="52322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</a:rPr>
                  <a:t>Uranus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587639-F775-4044-8752-B7A6F478ED94}"/>
                  </a:ext>
                </a:extLst>
              </p:cNvPr>
              <p:cNvSpPr txBox="1"/>
              <p:nvPr/>
            </p:nvSpPr>
            <p:spPr>
              <a:xfrm>
                <a:off x="8441609" y="1526108"/>
                <a:ext cx="10931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</a:rPr>
                  <a:t>Oberon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13D43C-34B3-744C-BD9F-D4AE990A80C6}"/>
                  </a:ext>
                </a:extLst>
              </p:cNvPr>
              <p:cNvSpPr txBox="1"/>
              <p:nvPr/>
            </p:nvSpPr>
            <p:spPr>
              <a:xfrm>
                <a:off x="7253634" y="981788"/>
                <a:ext cx="11690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</a:rPr>
                  <a:t>Titania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938AB4-ACC9-AD4E-A594-64806BE9AAAD}"/>
                  </a:ext>
                </a:extLst>
              </p:cNvPr>
              <p:cNvSpPr txBox="1"/>
              <p:nvPr/>
            </p:nvSpPr>
            <p:spPr>
              <a:xfrm>
                <a:off x="7762194" y="5086926"/>
                <a:ext cx="11690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</a:rPr>
                  <a:t>Ariel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F2B0AB-D293-1048-8C28-F3B1C36B182F}"/>
                  </a:ext>
                </a:extLst>
              </p:cNvPr>
              <p:cNvSpPr txBox="1"/>
              <p:nvPr/>
            </p:nvSpPr>
            <p:spPr>
              <a:xfrm>
                <a:off x="8050587" y="5984394"/>
                <a:ext cx="11690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</a:rPr>
                  <a:t>Umbriel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068192-15C2-1445-9984-84E7891804D1}"/>
                  </a:ext>
                </a:extLst>
              </p:cNvPr>
              <p:cNvSpPr txBox="1"/>
              <p:nvPr/>
            </p:nvSpPr>
            <p:spPr>
              <a:xfrm>
                <a:off x="5470859" y="4073614"/>
                <a:ext cx="11690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</a:rPr>
                  <a:t>Miranda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ED61162-B002-8F4C-8959-C9EA2B780A0B}"/>
              </a:ext>
            </a:extLst>
          </p:cNvPr>
          <p:cNvSpPr txBox="1"/>
          <p:nvPr/>
        </p:nvSpPr>
        <p:spPr>
          <a:xfrm>
            <a:off x="218255" y="932162"/>
            <a:ext cx="40049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UV imaging spectroscopy with LUMOS </a:t>
            </a:r>
            <a:r>
              <a:rPr lang="en-US" sz="2000" b="1" i="1" dirty="0">
                <a:solidFill>
                  <a:schemeClr val="bg1"/>
                </a:solidFill>
              </a:rPr>
              <a:t>(France et al. 2017)</a:t>
            </a:r>
          </a:p>
          <a:p>
            <a:endParaRPr lang="en-US" sz="24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G300M grating: </a:t>
            </a:r>
            <a:r>
              <a:rPr lang="en-US" sz="2400" b="1" dirty="0">
                <a:solidFill>
                  <a:srgbClr val="92D050"/>
                </a:solidFill>
              </a:rPr>
              <a:t>R &gt; 30,000 across NUV (0.2 – 0.4 μm)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Imaging over 1.3 x 1.6 arcmin </a:t>
            </a:r>
            <a:r>
              <a:rPr lang="en-US" sz="2400" b="1" dirty="0" err="1">
                <a:solidFill>
                  <a:srgbClr val="92D050"/>
                </a:solidFill>
              </a:rPr>
              <a:t>FoV</a:t>
            </a:r>
            <a:r>
              <a:rPr lang="en-US" sz="2400" b="1" dirty="0">
                <a:solidFill>
                  <a:srgbClr val="92D050"/>
                </a:solidFill>
              </a:rPr>
              <a:t>, with 0.008” angular resolution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High R, high S/N, spatially-resolved UV observations of:</a:t>
            </a:r>
          </a:p>
          <a:p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92D050"/>
                </a:solidFill>
              </a:rPr>
              <a:t>All five Uranian moons</a:t>
            </a:r>
          </a:p>
          <a:p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92D050"/>
                </a:solidFill>
                <a:sym typeface="Wingdings" pitchFamily="2" charset="2"/>
              </a:rPr>
              <a:t> </a:t>
            </a:r>
            <a:r>
              <a:rPr lang="en-US" sz="2400" b="1" dirty="0">
                <a:solidFill>
                  <a:srgbClr val="92D050"/>
                </a:solidFill>
              </a:rPr>
              <a:t>Triton, Nereid, and Proteus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C3B76B-0755-C14A-A435-A0587B571DEB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IV.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75556D-A546-D243-B437-5ECC53246FD7}"/>
              </a:ext>
            </a:extLst>
          </p:cNvPr>
          <p:cNvSpPr txBox="1"/>
          <p:nvPr/>
        </p:nvSpPr>
        <p:spPr>
          <a:xfrm>
            <a:off x="1423411" y="110988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UV observations with LUMOS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AC7507-1960-BF44-BF10-B83D4CB15D82}"/>
              </a:ext>
            </a:extLst>
          </p:cNvPr>
          <p:cNvSpPr/>
          <p:nvPr/>
        </p:nvSpPr>
        <p:spPr>
          <a:xfrm>
            <a:off x="218255" y="5950554"/>
            <a:ext cx="449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Angular diameters ~0.01 to 0.13”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4A68F7-853E-5743-93C9-B959611310B6}"/>
              </a:ext>
            </a:extLst>
          </p:cNvPr>
          <p:cNvGrpSpPr/>
          <p:nvPr/>
        </p:nvGrpSpPr>
        <p:grpSpPr>
          <a:xfrm>
            <a:off x="4108334" y="618298"/>
            <a:ext cx="5047198" cy="3305432"/>
            <a:chOff x="4108334" y="618303"/>
            <a:chExt cx="5047198" cy="330543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E3346BE-7A62-584E-A048-A5DF7AD24096}"/>
                </a:ext>
              </a:extLst>
            </p:cNvPr>
            <p:cNvGrpSpPr/>
            <p:nvPr/>
          </p:nvGrpSpPr>
          <p:grpSpPr>
            <a:xfrm>
              <a:off x="4108334" y="1010352"/>
              <a:ext cx="4912898" cy="2913383"/>
              <a:chOff x="4145251" y="2116008"/>
              <a:chExt cx="4912898" cy="291338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C17E2E7-5402-A74E-BDA4-FD57937BE0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72" b="8257"/>
              <a:stretch/>
            </p:blipFill>
            <p:spPr>
              <a:xfrm>
                <a:off x="4885680" y="2124069"/>
                <a:ext cx="4149406" cy="2335141"/>
              </a:xfrm>
              <a:prstGeom prst="rect">
                <a:avLst/>
              </a:prstGeom>
              <a:ln w="19050">
                <a:solidFill>
                  <a:srgbClr val="FFC000"/>
                </a:solidFill>
              </a:ln>
            </p:spPr>
          </p:pic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3EF7619-F37B-EE45-A44C-39E568CD47ED}"/>
                  </a:ext>
                </a:extLst>
              </p:cNvPr>
              <p:cNvGrpSpPr/>
              <p:nvPr/>
            </p:nvGrpSpPr>
            <p:grpSpPr>
              <a:xfrm>
                <a:off x="4145251" y="2116008"/>
                <a:ext cx="4912898" cy="2913383"/>
                <a:chOff x="4145251" y="2116008"/>
                <a:chExt cx="4912898" cy="2913383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A8F26E3-583F-9C4A-AB08-02A976D945E3}"/>
                    </a:ext>
                  </a:extLst>
                </p:cNvPr>
                <p:cNvGrpSpPr/>
                <p:nvPr/>
              </p:nvGrpSpPr>
              <p:grpSpPr>
                <a:xfrm>
                  <a:off x="4145251" y="2116008"/>
                  <a:ext cx="4912898" cy="2913383"/>
                  <a:chOff x="-197613" y="3118338"/>
                  <a:chExt cx="4912898" cy="2913383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95A2E4C-0879-E942-9523-1CB57F57454D}"/>
                      </a:ext>
                    </a:extLst>
                  </p:cNvPr>
                  <p:cNvSpPr txBox="1"/>
                  <p:nvPr/>
                </p:nvSpPr>
                <p:spPr>
                  <a:xfrm>
                    <a:off x="1791434" y="5631611"/>
                    <a:ext cx="20574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Wavelength (µm)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6D8EAF36-5B27-CF40-9AEE-23A3E54E8A4E}"/>
                      </a:ext>
                    </a:extLst>
                  </p:cNvPr>
                  <p:cNvSpPr txBox="1"/>
                  <p:nvPr/>
                </p:nvSpPr>
                <p:spPr>
                  <a:xfrm>
                    <a:off x="4043389" y="5399914"/>
                    <a:ext cx="6718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2000" b="1" kern="0" dirty="0">
                        <a:solidFill>
                          <a:prstClr val="white"/>
                        </a:solidFill>
                        <a:latin typeface="Calibri"/>
                      </a:rPr>
                      <a:t>0.5</a:t>
                    </a:r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156E93C-6F79-D947-8819-913A6744E5A4}"/>
                      </a:ext>
                    </a:extLst>
                  </p:cNvPr>
                  <p:cNvSpPr txBox="1"/>
                  <p:nvPr/>
                </p:nvSpPr>
                <p:spPr>
                  <a:xfrm>
                    <a:off x="2240967" y="5402101"/>
                    <a:ext cx="6718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0.35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695FF3E-7BB2-5348-9129-5EDD773CD723}"/>
                      </a:ext>
                    </a:extLst>
                  </p:cNvPr>
                  <p:cNvSpPr txBox="1"/>
                  <p:nvPr/>
                </p:nvSpPr>
                <p:spPr>
                  <a:xfrm>
                    <a:off x="433172" y="5401999"/>
                    <a:ext cx="6718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2000" b="1" kern="0" dirty="0">
                        <a:solidFill>
                          <a:prstClr val="white"/>
                        </a:solidFill>
                        <a:latin typeface="Calibri"/>
                      </a:rPr>
                      <a:t>0.2</a:t>
                    </a:r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E12DFCA-C356-3C40-8781-62D4051C3DD9}"/>
                      </a:ext>
                    </a:extLst>
                  </p:cNvPr>
                  <p:cNvSpPr txBox="1"/>
                  <p:nvPr/>
                </p:nvSpPr>
                <p:spPr>
                  <a:xfrm>
                    <a:off x="74904" y="5185326"/>
                    <a:ext cx="6718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0.0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60C37E0D-0911-D042-ABA4-5774FD431757}"/>
                      </a:ext>
                    </a:extLst>
                  </p:cNvPr>
                  <p:cNvSpPr txBox="1"/>
                  <p:nvPr/>
                </p:nvSpPr>
                <p:spPr>
                  <a:xfrm>
                    <a:off x="55585" y="4584927"/>
                    <a:ext cx="6718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0.2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85BC6EA-AA74-754D-84D4-D589FA5EC83D}"/>
                      </a:ext>
                    </a:extLst>
                  </p:cNvPr>
                  <p:cNvSpPr txBox="1"/>
                  <p:nvPr/>
                </p:nvSpPr>
                <p:spPr>
                  <a:xfrm>
                    <a:off x="48682" y="3933398"/>
                    <a:ext cx="6718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0.4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9F019CB-B4BB-3448-8516-37938D88A04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129169" y="4049894"/>
                    <a:ext cx="226322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2000" b="1" kern="0" dirty="0">
                        <a:solidFill>
                          <a:prstClr val="white"/>
                        </a:solidFill>
                        <a:latin typeface="Calibri"/>
                      </a:rPr>
                      <a:t>Geometric Albedo</a:t>
                    </a:r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FC69DA7-6CCA-FC45-8DC9-72B2948D1165}"/>
                    </a:ext>
                  </a:extLst>
                </p:cNvPr>
                <p:cNvSpPr txBox="1"/>
                <p:nvPr/>
              </p:nvSpPr>
              <p:spPr>
                <a:xfrm>
                  <a:off x="4417768" y="2281579"/>
                  <a:ext cx="6718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0.</a:t>
                  </a:r>
                  <a:r>
                    <a:rPr lang="en-US" sz="2000" b="1" kern="0" dirty="0">
                      <a:solidFill>
                        <a:prstClr val="white"/>
                      </a:solidFill>
                      <a:latin typeface="Calibri"/>
                    </a:rPr>
                    <a:t>6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01270FB-5691-BB44-9519-56981EA47C5A}"/>
                  </a:ext>
                </a:extLst>
              </p:cNvPr>
              <p:cNvSpPr txBox="1"/>
              <p:nvPr/>
            </p:nvSpPr>
            <p:spPr>
              <a:xfrm>
                <a:off x="6129346" y="2179084"/>
                <a:ext cx="184306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HST/FOS: Ariel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9CC490A-8DC2-F74C-ABBE-F6D8CA556730}"/>
                </a:ext>
              </a:extLst>
            </p:cNvPr>
            <p:cNvSpPr txBox="1"/>
            <p:nvPr/>
          </p:nvSpPr>
          <p:spPr>
            <a:xfrm>
              <a:off x="6957732" y="618303"/>
              <a:ext cx="219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Roush et al. (1998)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EA5D73-D764-B141-BCBF-A087F7F00351}"/>
              </a:ext>
            </a:extLst>
          </p:cNvPr>
          <p:cNvGrpSpPr/>
          <p:nvPr/>
        </p:nvGrpSpPr>
        <p:grpSpPr>
          <a:xfrm>
            <a:off x="5471626" y="1519989"/>
            <a:ext cx="1134654" cy="1217719"/>
            <a:chOff x="5471626" y="1519989"/>
            <a:chExt cx="1134654" cy="121771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03CC581-B8ED-4044-B645-6FE542351C93}"/>
                </a:ext>
              </a:extLst>
            </p:cNvPr>
            <p:cNvSpPr/>
            <p:nvPr/>
          </p:nvSpPr>
          <p:spPr>
            <a:xfrm>
              <a:off x="5471626" y="1889321"/>
              <a:ext cx="709415" cy="8483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4DF3E6-47D9-9246-BDE1-7BADE54F936E}"/>
                </a:ext>
              </a:extLst>
            </p:cNvPr>
            <p:cNvSpPr txBox="1"/>
            <p:nvPr/>
          </p:nvSpPr>
          <p:spPr>
            <a:xfrm>
              <a:off x="6012848" y="151998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5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82C060-6205-6049-951A-3991BD205C72}"/>
              </a:ext>
            </a:extLst>
          </p:cNvPr>
          <p:cNvSpPr txBox="1"/>
          <p:nvPr/>
        </p:nvSpPr>
        <p:spPr>
          <a:xfrm>
            <a:off x="1423410" y="120925"/>
            <a:ext cx="772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VIS/NIR imaging with HDI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EE29D-5CA5-F541-9738-D47B50E9162D}"/>
              </a:ext>
            </a:extLst>
          </p:cNvPr>
          <p:cNvSpPr txBox="1"/>
          <p:nvPr/>
        </p:nvSpPr>
        <p:spPr>
          <a:xfrm>
            <a:off x="4434082" y="3839220"/>
            <a:ext cx="4615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Model of Pluto observed by LUVOIR/HDI (angular diameter ~0.11”) 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i="1" dirty="0">
                <a:solidFill>
                  <a:schemeClr val="bg1"/>
                </a:solidFill>
              </a:rPr>
              <a:t>Postman et al., 2016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61162-B002-8F4C-8959-C9EA2B780A0B}"/>
              </a:ext>
            </a:extLst>
          </p:cNvPr>
          <p:cNvSpPr txBox="1"/>
          <p:nvPr/>
        </p:nvSpPr>
        <p:spPr>
          <a:xfrm>
            <a:off x="0" y="1347242"/>
            <a:ext cx="4434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VIS and NIR imaging with HDI</a:t>
            </a:r>
          </a:p>
          <a:p>
            <a:endParaRPr lang="en-US" sz="1200" b="1" dirty="0">
              <a:solidFill>
                <a:srgbClr val="92D050"/>
              </a:solidFill>
            </a:endParaRPr>
          </a:p>
          <a:p>
            <a:r>
              <a:rPr lang="en-US" sz="2400" b="1" dirty="0" err="1">
                <a:solidFill>
                  <a:srgbClr val="92D050"/>
                </a:solidFill>
              </a:rPr>
              <a:t>Grisms</a:t>
            </a:r>
            <a:r>
              <a:rPr lang="en-US" sz="2400" b="1" dirty="0">
                <a:solidFill>
                  <a:srgbClr val="92D050"/>
                </a:solidFill>
              </a:rPr>
              <a:t> and narrow-band filters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provide low res. spectroscopy suitable for characterizing H</a:t>
            </a:r>
            <a:r>
              <a:rPr lang="en-US" sz="2400" b="1" baseline="-25000" dirty="0">
                <a:solidFill>
                  <a:srgbClr val="92D050"/>
                </a:solidFill>
              </a:rPr>
              <a:t>2</a:t>
            </a:r>
            <a:r>
              <a:rPr lang="en-US" sz="2400" b="1" dirty="0">
                <a:solidFill>
                  <a:srgbClr val="92D050"/>
                </a:solidFill>
              </a:rPr>
              <a:t>O ice bands</a:t>
            </a:r>
          </a:p>
          <a:p>
            <a:endParaRPr lang="en-US" sz="12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Low sensitivity regions of array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allow for high dynamic range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near bright giant planets – Ideal for imaging rings and ring moons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B5073C-9247-074A-817B-C65AF82D9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24"/>
          <a:stretch/>
        </p:blipFill>
        <p:spPr>
          <a:xfrm>
            <a:off x="4434083" y="1151498"/>
            <a:ext cx="4615543" cy="2680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20463C-1966-1148-9A67-51E8F8DD66D6}"/>
              </a:ext>
            </a:extLst>
          </p:cNvPr>
          <p:cNvSpPr txBox="1"/>
          <p:nvPr/>
        </p:nvSpPr>
        <p:spPr>
          <a:xfrm>
            <a:off x="0" y="532863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Imaging of Uranus, rings, and all five classical moons in one frame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Image Neptune, rings, and Triton in one frame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3CB7E8-1A59-124C-AA74-4301E1779539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IV.</a:t>
            </a:r>
          </a:p>
        </p:txBody>
      </p:sp>
    </p:spTree>
    <p:extLst>
      <p:ext uri="{BB962C8B-B14F-4D97-AF65-F5344CB8AC3E}">
        <p14:creationId xmlns:p14="http://schemas.microsoft.com/office/powerpoint/2010/main" val="3445425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D61162-B002-8F4C-8959-C9EA2B780A0B}"/>
              </a:ext>
            </a:extLst>
          </p:cNvPr>
          <p:cNvSpPr txBox="1"/>
          <p:nvPr/>
        </p:nvSpPr>
        <p:spPr>
          <a:xfrm>
            <a:off x="83123" y="1087045"/>
            <a:ext cx="4450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Investigate temporal changes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In Uranus and Neptune systems</a:t>
            </a:r>
          </a:p>
          <a:p>
            <a:endParaRPr lang="en-US" sz="12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Characterize changes in albedo and spectral slope variations</a:t>
            </a:r>
          </a:p>
          <a:p>
            <a:endParaRPr lang="en-US" sz="12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Investigate regional </a:t>
            </a:r>
            <a:r>
              <a:rPr lang="en-US" sz="2400" b="1" dirty="0" err="1">
                <a:solidFill>
                  <a:srgbClr val="92D050"/>
                </a:solidFill>
              </a:rPr>
              <a:t>cryovolcanism</a:t>
            </a:r>
            <a:r>
              <a:rPr lang="en-US" sz="2400" b="1" dirty="0">
                <a:solidFill>
                  <a:srgbClr val="92D050"/>
                </a:solidFill>
              </a:rPr>
              <a:t> on Triton and possibly Ariel?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FA26E-1925-4941-ABCC-4332DA14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43" y="766570"/>
            <a:ext cx="3908537" cy="3884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8A36B-71BF-2043-A4C8-20D0436E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916"/>
          <a:stretch/>
        </p:blipFill>
        <p:spPr>
          <a:xfrm rot="16200000">
            <a:off x="5289685" y="3048783"/>
            <a:ext cx="2945313" cy="44568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AA7CD4-018F-1A46-BA1F-6E996CD86D3E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IV.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BE4E7-3F61-2A44-B6FE-521C3D1C5BE3}"/>
              </a:ext>
            </a:extLst>
          </p:cNvPr>
          <p:cNvSpPr txBox="1"/>
          <p:nvPr/>
        </p:nvSpPr>
        <p:spPr>
          <a:xfrm>
            <a:off x="1423410" y="120925"/>
            <a:ext cx="772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Monitoring seasonal changes</a:t>
            </a:r>
          </a:p>
        </p:txBody>
      </p:sp>
    </p:spTree>
    <p:extLst>
      <p:ext uri="{BB962C8B-B14F-4D97-AF65-F5344CB8AC3E}">
        <p14:creationId xmlns:p14="http://schemas.microsoft.com/office/powerpoint/2010/main" val="28049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574A9-C4BD-214C-9F3C-21037855A2AA}"/>
              </a:ext>
            </a:extLst>
          </p:cNvPr>
          <p:cNvSpPr txBox="1"/>
          <p:nvPr/>
        </p:nvSpPr>
        <p:spPr>
          <a:xfrm>
            <a:off x="0" y="13044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CE65C-F6F6-B441-8B55-0DB3FA4F6BC2}"/>
              </a:ext>
            </a:extLst>
          </p:cNvPr>
          <p:cNvSpPr txBox="1"/>
          <p:nvPr/>
        </p:nvSpPr>
        <p:spPr>
          <a:xfrm>
            <a:off x="223837" y="2467933"/>
            <a:ext cx="800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Northern hemispheres unobservable during Voyager 2 flybys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A866A-7FF2-644C-998D-2CE2B85440B6}"/>
              </a:ext>
            </a:extLst>
          </p:cNvPr>
          <p:cNvSpPr txBox="1"/>
          <p:nvPr/>
        </p:nvSpPr>
        <p:spPr>
          <a:xfrm>
            <a:off x="223837" y="715224"/>
            <a:ext cx="800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Uranus and Neptune different could represent important analogs for ice- and water-rich exoplanets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F8265-AC5A-4041-9E5C-E115DDDB8941}"/>
              </a:ext>
            </a:extLst>
          </p:cNvPr>
          <p:cNvSpPr txBox="1"/>
          <p:nvPr/>
        </p:nvSpPr>
        <p:spPr>
          <a:xfrm>
            <a:off x="223836" y="1773816"/>
            <a:ext cx="825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Uranian and Neptunian satellite systems relatively unexplored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E43C7-5F97-094C-BC0B-6C75719CB8C6}"/>
              </a:ext>
            </a:extLst>
          </p:cNvPr>
          <p:cNvSpPr txBox="1"/>
          <p:nvPr/>
        </p:nvSpPr>
        <p:spPr>
          <a:xfrm>
            <a:off x="223836" y="3162050"/>
            <a:ext cx="770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UV observations are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C54AF-B2CF-3245-AB40-81DFBA89EA1C}"/>
              </a:ext>
            </a:extLst>
          </p:cNvPr>
          <p:cNvSpPr txBox="1"/>
          <p:nvPr/>
        </p:nvSpPr>
        <p:spPr>
          <a:xfrm>
            <a:off x="223836" y="3856167"/>
            <a:ext cx="8405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Investigation of seasonal changes require repeat observations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2055C-CDCB-CD41-A6FC-D313A8F7DC31}"/>
              </a:ext>
            </a:extLst>
          </p:cNvPr>
          <p:cNvSpPr txBox="1"/>
          <p:nvPr/>
        </p:nvSpPr>
        <p:spPr>
          <a:xfrm>
            <a:off x="1212781" y="4722814"/>
            <a:ext cx="6718437" cy="830997"/>
          </a:xfrm>
          <a:prstGeom prst="rect">
            <a:avLst/>
          </a:prstGeom>
          <a:solidFill>
            <a:schemeClr val="tx1"/>
          </a:solidFill>
          <a:ln w="19050">
            <a:solidFill>
              <a:srgbClr val="FF711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LUVOIR would provide spatially-resolved images over a wide wavelength range </a:t>
            </a:r>
          </a:p>
        </p:txBody>
      </p:sp>
    </p:spTree>
    <p:extLst>
      <p:ext uri="{BB962C8B-B14F-4D97-AF65-F5344CB8AC3E}">
        <p14:creationId xmlns:p14="http://schemas.microsoft.com/office/powerpoint/2010/main" val="2015793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B0A28-E6CA-45E2-B80F-87EB7225E4F1}"/>
              </a:ext>
            </a:extLst>
          </p:cNvPr>
          <p:cNvSpPr txBox="1"/>
          <p:nvPr/>
        </p:nvSpPr>
        <p:spPr>
          <a:xfrm>
            <a:off x="0" y="13115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Gill Sans MT" panose="020B0502020104020203" pitchFamily="34" charset="0"/>
              </a:rPr>
              <a:t>Acknowledgments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683E8-5C6A-48B3-9DEF-A29FA05C1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8" y="91351"/>
            <a:ext cx="1061244" cy="9083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5EBDAB-85CC-452A-B12B-75B0A9414A6A}"/>
              </a:ext>
            </a:extLst>
          </p:cNvPr>
          <p:cNvSpPr txBox="1"/>
          <p:nvPr/>
        </p:nvSpPr>
        <p:spPr>
          <a:xfrm>
            <a:off x="120794" y="3695907"/>
            <a:ext cx="390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References and Image Credit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406D9C-327E-4CED-AD28-6391127B787B}"/>
              </a:ext>
            </a:extLst>
          </p:cNvPr>
          <p:cNvSpPr txBox="1"/>
          <p:nvPr/>
        </p:nvSpPr>
        <p:spPr>
          <a:xfrm>
            <a:off x="138627" y="1133512"/>
            <a:ext cx="2436225" cy="461665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Funding Support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1F8BAE-C668-4BAB-9D9A-DF21CB201B90}"/>
              </a:ext>
            </a:extLst>
          </p:cNvPr>
          <p:cNvSpPr/>
          <p:nvPr/>
        </p:nvSpPr>
        <p:spPr>
          <a:xfrm>
            <a:off x="239240" y="1784507"/>
            <a:ext cx="4684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Solar System Observing </a:t>
            </a:r>
            <a:r>
              <a:rPr lang="en-US" dirty="0">
                <a:solidFill>
                  <a:schemeClr val="bg1"/>
                </a:solidFill>
              </a:rPr>
              <a:t>Grant 16-SSO16_2-0070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B1122C-8018-44C0-BBF2-ABF008F0D156}"/>
              </a:ext>
            </a:extLst>
          </p:cNvPr>
          <p:cNvSpPr/>
          <p:nvPr/>
        </p:nvSpPr>
        <p:spPr>
          <a:xfrm>
            <a:off x="242632" y="1501819"/>
            <a:ext cx="5989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NASA Earth and Space Science Fellowship </a:t>
            </a:r>
            <a:r>
              <a:rPr lang="en-US" dirty="0">
                <a:solidFill>
                  <a:schemeClr val="bg1"/>
                </a:solidFill>
              </a:rPr>
              <a:t>Grant NNX14AP16H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8DB54F-5C27-49D8-A59D-58B31F6A6193}"/>
              </a:ext>
            </a:extLst>
          </p:cNvPr>
          <p:cNvSpPr/>
          <p:nvPr/>
        </p:nvSpPr>
        <p:spPr>
          <a:xfrm>
            <a:off x="256469" y="2616083"/>
            <a:ext cx="3877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IRTF staff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support astronomers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28A9E9-842B-4D1C-B9AE-F220525DB3A8}"/>
              </a:ext>
            </a:extLst>
          </p:cNvPr>
          <p:cNvSpPr/>
          <p:nvPr/>
        </p:nvSpPr>
        <p:spPr>
          <a:xfrm>
            <a:off x="256469" y="2936866"/>
            <a:ext cx="3777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Will Grundy and Andy Rivkin for access to archived IRTF/SpeX datasets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E39D7-026E-4667-8920-550E0BC4EC57}"/>
              </a:ext>
            </a:extLst>
          </p:cNvPr>
          <p:cNvSpPr txBox="1"/>
          <p:nvPr/>
        </p:nvSpPr>
        <p:spPr>
          <a:xfrm>
            <a:off x="134862" y="2252060"/>
            <a:ext cx="2464129" cy="461665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Research Support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443495-111A-45A3-85EC-479F8730F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b="17134"/>
          <a:stretch/>
        </p:blipFill>
        <p:spPr>
          <a:xfrm>
            <a:off x="7576601" y="277754"/>
            <a:ext cx="1417278" cy="92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25C6F-7C3C-4FAA-B6D8-BAED9F9358C9}"/>
              </a:ext>
            </a:extLst>
          </p:cNvPr>
          <p:cNvSpPr/>
          <p:nvPr/>
        </p:nvSpPr>
        <p:spPr>
          <a:xfrm>
            <a:off x="5936685" y="4607516"/>
            <a:ext cx="3098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IRTF/SpeX: http://irtfweb.ifa.hawaii.edu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3EAD22-ACE9-4570-A920-6EB4F565BB85}"/>
              </a:ext>
            </a:extLst>
          </p:cNvPr>
          <p:cNvSpPr/>
          <p:nvPr/>
        </p:nvSpPr>
        <p:spPr>
          <a:xfrm>
            <a:off x="5950185" y="6113054"/>
            <a:ext cx="1856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Stryk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Stooke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, 2008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2C16F7-E39C-4A1C-8864-7909998F100C}"/>
              </a:ext>
            </a:extLst>
          </p:cNvPr>
          <p:cNvSpPr/>
          <p:nvPr/>
        </p:nvSpPr>
        <p:spPr>
          <a:xfrm>
            <a:off x="5939806" y="5720906"/>
            <a:ext cx="1939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NASA/JPL-Caltech/USGS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9BAA8-5672-A046-B802-C6BA3C133B7C}"/>
              </a:ext>
            </a:extLst>
          </p:cNvPr>
          <p:cNvSpPr/>
          <p:nvPr/>
        </p:nvSpPr>
        <p:spPr>
          <a:xfrm>
            <a:off x="5948461" y="5914041"/>
            <a:ext cx="2393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Pearson Education, Inc. (2011)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EAA2F-4755-3B40-A0B7-AC366EA8215B}"/>
              </a:ext>
            </a:extLst>
          </p:cNvPr>
          <p:cNvSpPr/>
          <p:nvPr/>
        </p:nvSpPr>
        <p:spPr>
          <a:xfrm>
            <a:off x="5932029" y="5063204"/>
            <a:ext cx="3103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NASA/Ames Research Center/Natalie </a:t>
            </a:r>
            <a:r>
              <a:rPr lang="en-US" sz="1400" dirty="0" err="1">
                <a:solidFill>
                  <a:schemeClr val="bg1"/>
                </a:solidFill>
              </a:rPr>
              <a:t>Batalha</a:t>
            </a:r>
            <a:r>
              <a:rPr lang="en-US" sz="1400" dirty="0">
                <a:solidFill>
                  <a:schemeClr val="bg1"/>
                </a:solidFill>
              </a:rPr>
              <a:t>/Wendy </a:t>
            </a:r>
            <a:r>
              <a:rPr lang="en-US" sz="1400" dirty="0" err="1">
                <a:solidFill>
                  <a:schemeClr val="bg1"/>
                </a:solidFill>
              </a:rPr>
              <a:t>Stenzel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818335-A24C-C64D-801F-F821E66056DD}"/>
              </a:ext>
            </a:extLst>
          </p:cNvPr>
          <p:cNvSpPr/>
          <p:nvPr/>
        </p:nvSpPr>
        <p:spPr>
          <a:xfrm>
            <a:off x="5946317" y="4848241"/>
            <a:ext cx="920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JAXA/ISAS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7D3CC6-8F54-7C44-ADB6-30A6D2D364E0}"/>
              </a:ext>
            </a:extLst>
          </p:cNvPr>
          <p:cNvSpPr/>
          <p:nvPr/>
        </p:nvSpPr>
        <p:spPr>
          <a:xfrm>
            <a:off x="5945017" y="5497038"/>
            <a:ext cx="17833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NASA/ESA/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STScI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Feild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90E021-E7DE-E447-9FD9-E30CF1EFB905}"/>
              </a:ext>
            </a:extLst>
          </p:cNvPr>
          <p:cNvSpPr/>
          <p:nvPr/>
        </p:nvSpPr>
        <p:spPr>
          <a:xfrm>
            <a:off x="5939806" y="4126172"/>
            <a:ext cx="1636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ESA/AOES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Medialab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F992C2-8120-4F40-A7B5-BC93B84EC9D6}"/>
              </a:ext>
            </a:extLst>
          </p:cNvPr>
          <p:cNvSpPr/>
          <p:nvPr/>
        </p:nvSpPr>
        <p:spPr>
          <a:xfrm>
            <a:off x="5953670" y="6350342"/>
            <a:ext cx="1037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SST/Caltech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5D67CB-C13A-244A-8C75-A06877AF6D95}"/>
              </a:ext>
            </a:extLst>
          </p:cNvPr>
          <p:cNvSpPr/>
          <p:nvPr/>
        </p:nvSpPr>
        <p:spPr>
          <a:xfrm>
            <a:off x="5932029" y="4269348"/>
            <a:ext cx="37243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Giant Planet Satellites Page (Sheppard)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4076C-06B3-4D65-B71D-29526C49527B}"/>
              </a:ext>
            </a:extLst>
          </p:cNvPr>
          <p:cNvSpPr/>
          <p:nvPr/>
        </p:nvSpPr>
        <p:spPr>
          <a:xfrm>
            <a:off x="237788" y="5108415"/>
            <a:ext cx="26027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Cartwright et al. 2015, Icarus 257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27C73F-011E-4E5D-B9F1-D1E3353910EB}"/>
              </a:ext>
            </a:extLst>
          </p:cNvPr>
          <p:cNvSpPr/>
          <p:nvPr/>
        </p:nvSpPr>
        <p:spPr>
          <a:xfrm>
            <a:off x="3053587" y="4122575"/>
            <a:ext cx="236712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Grundy et al. 2006, Icarus 184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D888BF-CEF6-4528-8A33-5F58786980B7}"/>
              </a:ext>
            </a:extLst>
          </p:cNvPr>
          <p:cNvSpPr/>
          <p:nvPr/>
        </p:nvSpPr>
        <p:spPr>
          <a:xfrm>
            <a:off x="240024" y="6072736"/>
            <a:ext cx="24544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Gourgeot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et al. 2014, A&amp;A 562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93F95-1B74-44F7-BCF8-4D31451BC239}"/>
              </a:ext>
            </a:extLst>
          </p:cNvPr>
          <p:cNvSpPr/>
          <p:nvPr/>
        </p:nvSpPr>
        <p:spPr>
          <a:xfrm>
            <a:off x="241809" y="4563838"/>
            <a:ext cx="27497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Buratti and Mosher 1991, Icarus 90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01C497-491A-7D40-BAA4-AE929281DE54}"/>
              </a:ext>
            </a:extLst>
          </p:cNvPr>
          <p:cNvSpPr/>
          <p:nvPr/>
        </p:nvSpPr>
        <p:spPr>
          <a:xfrm>
            <a:off x="3073507" y="5596370"/>
            <a:ext cx="2601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Roush et al. 1998, LPSC 30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1E083E-A13B-DE43-9CC2-076A7696CB9A}"/>
              </a:ext>
            </a:extLst>
          </p:cNvPr>
          <p:cNvSpPr/>
          <p:nvPr/>
        </p:nvSpPr>
        <p:spPr>
          <a:xfrm>
            <a:off x="237788" y="5615130"/>
            <a:ext cx="15430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Dumas et al. 2002,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A4198B-3B69-4342-8E29-C05726025CFB}"/>
              </a:ext>
            </a:extLst>
          </p:cNvPr>
          <p:cNvSpPr/>
          <p:nvPr/>
        </p:nvSpPr>
        <p:spPr>
          <a:xfrm>
            <a:off x="237788" y="4831866"/>
            <a:ext cx="152541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Butler et al. 2004,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917960F-932B-0F4A-B8D6-CDE28EFFAC32}"/>
              </a:ext>
            </a:extLst>
          </p:cNvPr>
          <p:cNvSpPr/>
          <p:nvPr/>
        </p:nvSpPr>
        <p:spPr>
          <a:xfrm>
            <a:off x="3053587" y="4878982"/>
            <a:ext cx="2655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Kipping et al. 2014,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C2CAEC-306B-5543-9622-A508ADBAD597}"/>
              </a:ext>
            </a:extLst>
          </p:cNvPr>
          <p:cNvSpPr/>
          <p:nvPr/>
        </p:nvSpPr>
        <p:spPr>
          <a:xfrm>
            <a:off x="3054437" y="4615952"/>
            <a:ext cx="145020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Karkoschka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2001,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765109-F680-F949-8063-64C454F7D16E}"/>
              </a:ext>
            </a:extLst>
          </p:cNvPr>
          <p:cNvSpPr/>
          <p:nvPr/>
        </p:nvSpPr>
        <p:spPr>
          <a:xfrm>
            <a:off x="3070994" y="5834594"/>
            <a:ext cx="2601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Showalter and Lissauer 2006,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9E3B12-3D93-7E44-9941-758CB2A22C1C}"/>
              </a:ext>
            </a:extLst>
          </p:cNvPr>
          <p:cNvSpPr/>
          <p:nvPr/>
        </p:nvSpPr>
        <p:spPr>
          <a:xfrm>
            <a:off x="236176" y="4326204"/>
            <a:ext cx="159716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Brown et al. 1998,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ACFA64-572F-9D4A-AB10-EB8248B8324C}"/>
              </a:ext>
            </a:extLst>
          </p:cNvPr>
          <p:cNvSpPr/>
          <p:nvPr/>
        </p:nvSpPr>
        <p:spPr>
          <a:xfrm>
            <a:off x="248679" y="6329220"/>
            <a:ext cx="137935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Grav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et al. 2003,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F0419F1-853B-0F4F-9C64-DCDC0F9434A9}"/>
              </a:ext>
            </a:extLst>
          </p:cNvPr>
          <p:cNvSpPr/>
          <p:nvPr/>
        </p:nvSpPr>
        <p:spPr>
          <a:xfrm>
            <a:off x="3061732" y="5321275"/>
            <a:ext cx="245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Romon</a:t>
            </a:r>
            <a:r>
              <a:rPr lang="en-US" sz="1400" dirty="0">
                <a:solidFill>
                  <a:schemeClr val="bg1"/>
                </a:solidFill>
              </a:rPr>
              <a:t> et al. 2001,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39193F-148A-9A41-91FB-97A9E9AFE662}"/>
              </a:ext>
            </a:extLst>
          </p:cNvPr>
          <p:cNvSpPr/>
          <p:nvPr/>
        </p:nvSpPr>
        <p:spPr>
          <a:xfrm>
            <a:off x="236176" y="5367734"/>
            <a:ext cx="26027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Cartwright et al. 2018, Icarus </a:t>
            </a:r>
            <a:r>
              <a:rPr lang="en-US" sz="1400" dirty="0">
                <a:solidFill>
                  <a:prstClr val="white"/>
                </a:solidFill>
              </a:rPr>
              <a:t>314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3F2A24C-7E20-F843-9709-B3178E0389A7}"/>
              </a:ext>
            </a:extLst>
          </p:cNvPr>
          <p:cNvSpPr/>
          <p:nvPr/>
        </p:nvSpPr>
        <p:spPr>
          <a:xfrm>
            <a:off x="3046917" y="4368735"/>
            <a:ext cx="152541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Holler et al. 2016,,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027133A-7FA1-9F47-BC49-5689000B76D2}"/>
              </a:ext>
            </a:extLst>
          </p:cNvPr>
          <p:cNvSpPr/>
          <p:nvPr/>
        </p:nvSpPr>
        <p:spPr>
          <a:xfrm>
            <a:off x="236176" y="5842644"/>
            <a:ext cx="23995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France et al. 2017, LUMOS WP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E77FCD4-7E3E-8543-808E-9AA50FA558C8}"/>
              </a:ext>
            </a:extLst>
          </p:cNvPr>
          <p:cNvSpPr/>
          <p:nvPr/>
        </p:nvSpPr>
        <p:spPr>
          <a:xfrm>
            <a:off x="242846" y="4077308"/>
            <a:ext cx="182851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Bolcar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et al. 2017, WP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41D6ACA-2073-5746-9BAD-07F846C04CED}"/>
              </a:ext>
            </a:extLst>
          </p:cNvPr>
          <p:cNvSpPr/>
          <p:nvPr/>
        </p:nvSpPr>
        <p:spPr>
          <a:xfrm>
            <a:off x="3063219" y="5117206"/>
            <a:ext cx="2717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Postman et al. 2016, HDI overview</a:t>
            </a:r>
          </a:p>
        </p:txBody>
      </p:sp>
    </p:spTree>
    <p:extLst>
      <p:ext uri="{BB962C8B-B14F-4D97-AF65-F5344CB8AC3E}">
        <p14:creationId xmlns:p14="http://schemas.microsoft.com/office/powerpoint/2010/main" val="3665723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7CA6-24F0-AA45-8D7E-570D3780F090}"/>
              </a:ext>
            </a:extLst>
          </p:cNvPr>
          <p:cNvSpPr txBox="1"/>
          <p:nvPr/>
        </p:nvSpPr>
        <p:spPr>
          <a:xfrm>
            <a:off x="0" y="13115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Gill Sans MT" panose="020B0502020104020203" pitchFamily="34" charset="0"/>
              </a:rPr>
              <a:t>Bonus / 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98497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9B2D57-A139-1B4A-83AC-CE7B37A9FAA1}"/>
              </a:ext>
            </a:extLst>
          </p:cNvPr>
          <p:cNvSpPr txBox="1"/>
          <p:nvPr/>
        </p:nvSpPr>
        <p:spPr>
          <a:xfrm>
            <a:off x="1423410" y="159025"/>
            <a:ext cx="772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Distribution of volatiles on Triton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1D877A-CA85-814A-A972-08EB8E38CCF7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6CE0D-110C-8F49-8F9E-88D6A8688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" t="60977" r="4279" b="1812"/>
          <a:stretch/>
        </p:blipFill>
        <p:spPr>
          <a:xfrm rot="10800000">
            <a:off x="1423409" y="4127935"/>
            <a:ext cx="6857248" cy="2740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AEF2D-86F7-324E-B421-B36534F35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8" r="6633" b="31288"/>
          <a:stretch/>
        </p:blipFill>
        <p:spPr>
          <a:xfrm>
            <a:off x="4873924" y="1009404"/>
            <a:ext cx="4123428" cy="283178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8C7B0-CE9D-A249-84B0-C65EE1A28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9" r="4522" b="27520"/>
          <a:stretch/>
        </p:blipFill>
        <p:spPr>
          <a:xfrm>
            <a:off x="172528" y="1009404"/>
            <a:ext cx="4520242" cy="298705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A723F-0E94-9E44-B8D0-6D50EDC0A32F}"/>
              </a:ext>
            </a:extLst>
          </p:cNvPr>
          <p:cNvSpPr txBox="1"/>
          <p:nvPr/>
        </p:nvSpPr>
        <p:spPr>
          <a:xfrm>
            <a:off x="141795" y="3996460"/>
            <a:ext cx="256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kern="0" dirty="0">
                <a:solidFill>
                  <a:schemeClr val="bg1"/>
                </a:solidFill>
              </a:rPr>
              <a:t>Holler et al. (2016)</a:t>
            </a:r>
            <a:endParaRPr lang="en-US" sz="2000" b="1" i="1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6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CFE788-BCE4-1D4F-ABE4-653F918F44C6}"/>
              </a:ext>
            </a:extLst>
          </p:cNvPr>
          <p:cNvSpPr txBox="1"/>
          <p:nvPr/>
        </p:nvSpPr>
        <p:spPr>
          <a:xfrm>
            <a:off x="3086256" y="15175"/>
            <a:ext cx="3083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Triton vs. Pluto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3B6D6-FFE4-BB40-AD3C-95229A67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43" y="546100"/>
            <a:ext cx="52959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1CAE72-6289-294E-AC44-4EE980DE95E2}"/>
              </a:ext>
            </a:extLst>
          </p:cNvPr>
          <p:cNvSpPr txBox="1"/>
          <p:nvPr/>
        </p:nvSpPr>
        <p:spPr>
          <a:xfrm>
            <a:off x="1" y="10988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What are ice giants?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8EB7F-03C5-6F4E-BCC8-CD40EA662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" r="52226"/>
          <a:stretch/>
        </p:blipFill>
        <p:spPr>
          <a:xfrm>
            <a:off x="596901" y="746586"/>
            <a:ext cx="3797300" cy="2936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F29AA7-7153-4E42-A2E4-D81C445C2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52" r="6789"/>
          <a:stretch/>
        </p:blipFill>
        <p:spPr>
          <a:xfrm>
            <a:off x="4965701" y="801250"/>
            <a:ext cx="3403600" cy="2936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57CB6-1DD9-8249-8335-E26180AA6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" y="3683000"/>
            <a:ext cx="9118600" cy="317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052E2-AD95-9E4F-AEBE-C05A464C742A}"/>
              </a:ext>
            </a:extLst>
          </p:cNvPr>
          <p:cNvSpPr txBox="1"/>
          <p:nvPr/>
        </p:nvSpPr>
        <p:spPr>
          <a:xfrm>
            <a:off x="754518" y="3215572"/>
            <a:ext cx="7279365" cy="830997"/>
          </a:xfrm>
          <a:prstGeom prst="rect">
            <a:avLst/>
          </a:prstGeom>
          <a:solidFill>
            <a:schemeClr val="tx1">
              <a:alpha val="65000"/>
            </a:schemeClr>
          </a:solidFill>
          <a:ln w="19050">
            <a:solidFill>
              <a:srgbClr val="FF711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Large offset between magnetic field and rotational axes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Magnetic dipole offset from planetary centers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7F5FA-CD8C-F645-818F-78181F76D0B3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I.</a:t>
            </a:r>
          </a:p>
        </p:txBody>
      </p:sp>
    </p:spTree>
    <p:extLst>
      <p:ext uri="{BB962C8B-B14F-4D97-AF65-F5344CB8AC3E}">
        <p14:creationId xmlns:p14="http://schemas.microsoft.com/office/powerpoint/2010/main" val="15584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B753CB3-4425-47BB-99EE-85B4200B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69054" r="15271" b="17993"/>
          <a:stretch/>
        </p:blipFill>
        <p:spPr>
          <a:xfrm>
            <a:off x="5026368" y="3190687"/>
            <a:ext cx="3914337" cy="203948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CA5545B-6D0C-45B8-9865-E191CF0DD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43005" r="15359" b="43934"/>
          <a:stretch/>
        </p:blipFill>
        <p:spPr>
          <a:xfrm>
            <a:off x="5043489" y="1151339"/>
            <a:ext cx="3908005" cy="20393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AFD6FEB-2942-4AD0-AF19-228D38E13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2" t="56104" r="15193" b="31060"/>
          <a:stretch/>
        </p:blipFill>
        <p:spPr>
          <a:xfrm>
            <a:off x="1137770" y="3209998"/>
            <a:ext cx="3879078" cy="20415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D57C2F1-24A2-427D-AE2E-85F14E358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29887" r="15170" b="57277"/>
          <a:stretch/>
        </p:blipFill>
        <p:spPr>
          <a:xfrm>
            <a:off x="1150528" y="1145304"/>
            <a:ext cx="3876118" cy="204153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9248" y="116642"/>
            <a:ext cx="8849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IRTF/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SpeX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 Observations of the Uranian moons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40186" y="5910839"/>
            <a:ext cx="388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circles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Grundy (2001 – 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triangles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Rivkin (2000)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C99FF5-CF9F-4EE9-BEE0-DF3991B4E2F7}"/>
              </a:ext>
            </a:extLst>
          </p:cNvPr>
          <p:cNvGrpSpPr/>
          <p:nvPr/>
        </p:nvGrpSpPr>
        <p:grpSpPr>
          <a:xfrm>
            <a:off x="122331" y="1122256"/>
            <a:ext cx="8821625" cy="4808905"/>
            <a:chOff x="122331" y="1122256"/>
            <a:chExt cx="8821625" cy="4808905"/>
          </a:xfrm>
        </p:grpSpPr>
        <p:sp>
          <p:nvSpPr>
            <p:cNvPr id="112" name="TextBox 111"/>
            <p:cNvSpPr txBox="1"/>
            <p:nvPr/>
          </p:nvSpPr>
          <p:spPr>
            <a:xfrm>
              <a:off x="3827899" y="5531051"/>
              <a:ext cx="2555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Satellite Longitude (°) 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 rot="16200000">
              <a:off x="-863997" y="2975565"/>
              <a:ext cx="237276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Satellite Latitude (°)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43726" y="1284127"/>
              <a:ext cx="821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60°N 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33277" y="1610604"/>
              <a:ext cx="821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30°N 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06236" y="1937322"/>
              <a:ext cx="443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0°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3983" y="2637365"/>
              <a:ext cx="771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60°S 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72329" y="2307016"/>
              <a:ext cx="771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30°S 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52677" y="3311895"/>
              <a:ext cx="7729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60°N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2879" y="3665281"/>
              <a:ext cx="7729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30°N 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41133" y="3991999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0°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9367" y="4697109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60°S 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3682" y="4335468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30°S 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845429" y="522022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90° 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752842" y="5221215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180° 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037120" y="5214715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0°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768704" y="5221215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270° 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748629" y="5232410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90° 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693843" y="5214715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180° 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75209" y="5227032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0°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664791" y="5214715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270° 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5026646" y="1122256"/>
              <a:ext cx="2166" cy="413686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758998" y="1203618"/>
              <a:ext cx="670055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Ariel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19881" y="1233415"/>
              <a:ext cx="883255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Leading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8042" y="1236132"/>
              <a:ext cx="849592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Trailing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434472" y="1185954"/>
              <a:ext cx="1099660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Umbriel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317425" y="1229130"/>
              <a:ext cx="883255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Leading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34974" y="1236132"/>
              <a:ext cx="849592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Trailing 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11745" y="3268756"/>
              <a:ext cx="948978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Titania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57536" y="3299534"/>
              <a:ext cx="883255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Leading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841221" y="3292959"/>
              <a:ext cx="849592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Trailing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72163" y="3217684"/>
              <a:ext cx="1037143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Oberon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73764" y="3260860"/>
              <a:ext cx="883255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Leading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810615" y="3260860"/>
              <a:ext cx="849592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Trailing 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119044" y="1137185"/>
              <a:ext cx="7824912" cy="4114346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570558" y="5874833"/>
            <a:ext cx="4620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diamonds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Cartwright (2012 – 2017)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35887" y="2160217"/>
            <a:ext cx="7802705" cy="2061592"/>
            <a:chOff x="1388831" y="1247183"/>
            <a:chExt cx="7802705" cy="2061592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388831" y="1247183"/>
              <a:ext cx="7802705" cy="0"/>
            </a:xfrm>
            <a:prstGeom prst="line">
              <a:avLst/>
            </a:prstGeom>
            <a:ln w="444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407369" y="3308775"/>
              <a:ext cx="3292308" cy="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4693549" y="3297427"/>
              <a:ext cx="4497987" cy="0"/>
            </a:xfrm>
            <a:prstGeom prst="line">
              <a:avLst/>
            </a:prstGeom>
            <a:ln w="444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9C228A8-66DD-46DB-9C0D-C3B6A0D65F00}"/>
              </a:ext>
            </a:extLst>
          </p:cNvPr>
          <p:cNvSpPr/>
          <p:nvPr/>
        </p:nvSpPr>
        <p:spPr>
          <a:xfrm>
            <a:off x="4570558" y="6218615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Purple Squares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Gourgeot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9A7C62-C552-46E3-8FAD-42D5FE09FBA7}"/>
              </a:ext>
            </a:extLst>
          </p:cNvPr>
          <p:cNvGrpSpPr/>
          <p:nvPr/>
        </p:nvGrpSpPr>
        <p:grpSpPr>
          <a:xfrm>
            <a:off x="51107" y="1094547"/>
            <a:ext cx="4928776" cy="2965510"/>
            <a:chOff x="97870" y="950993"/>
            <a:chExt cx="4928776" cy="296551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00D293F-605A-452C-8501-77F760C05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9" t="16816" r="15611" b="70008"/>
            <a:stretch/>
          </p:blipFill>
          <p:spPr>
            <a:xfrm>
              <a:off x="1119044" y="1141922"/>
              <a:ext cx="3884600" cy="207559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4D914F-F3DD-4A8B-89B2-E20CFA71D379}"/>
                </a:ext>
              </a:extLst>
            </p:cNvPr>
            <p:cNvSpPr txBox="1"/>
            <p:nvPr/>
          </p:nvSpPr>
          <p:spPr>
            <a:xfrm>
              <a:off x="1661508" y="3516393"/>
              <a:ext cx="2555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Satellite Longitude (°)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EE26072-B6A6-4D5C-A1FE-E5E29E006FC3}"/>
                </a:ext>
              </a:extLst>
            </p:cNvPr>
            <p:cNvSpPr txBox="1"/>
            <p:nvPr/>
          </p:nvSpPr>
          <p:spPr>
            <a:xfrm rot="16200000">
              <a:off x="-888458" y="1937321"/>
              <a:ext cx="237276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Satellite Latitude (°)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14AC006-44D5-4D2B-B898-3F2CF1F8D9B2}"/>
                </a:ext>
              </a:extLst>
            </p:cNvPr>
            <p:cNvSpPr txBox="1"/>
            <p:nvPr/>
          </p:nvSpPr>
          <p:spPr>
            <a:xfrm>
              <a:off x="443726" y="1284127"/>
              <a:ext cx="821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60°N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69DD22-1E39-415A-A19C-8E27E5DE197E}"/>
                </a:ext>
              </a:extLst>
            </p:cNvPr>
            <p:cNvSpPr txBox="1"/>
            <p:nvPr/>
          </p:nvSpPr>
          <p:spPr>
            <a:xfrm>
              <a:off x="433277" y="1610604"/>
              <a:ext cx="821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30°N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72BD2D6-36D0-4B04-9C1A-502FA6B72853}"/>
                </a:ext>
              </a:extLst>
            </p:cNvPr>
            <p:cNvSpPr txBox="1"/>
            <p:nvPr/>
          </p:nvSpPr>
          <p:spPr>
            <a:xfrm>
              <a:off x="606236" y="1937322"/>
              <a:ext cx="443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0°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B43165-B7CA-4A77-B695-44508280F858}"/>
                </a:ext>
              </a:extLst>
            </p:cNvPr>
            <p:cNvSpPr txBox="1"/>
            <p:nvPr/>
          </p:nvSpPr>
          <p:spPr>
            <a:xfrm>
              <a:off x="453983" y="2637365"/>
              <a:ext cx="771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60°S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4713E9E-9A69-4F17-824F-9704F6BB842A}"/>
                </a:ext>
              </a:extLst>
            </p:cNvPr>
            <p:cNvSpPr txBox="1"/>
            <p:nvPr/>
          </p:nvSpPr>
          <p:spPr>
            <a:xfrm>
              <a:off x="472329" y="2307016"/>
              <a:ext cx="771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30°S 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2D5FF4-C420-4F14-91BE-AF91BDD2CDE2}"/>
                </a:ext>
              </a:extLst>
            </p:cNvPr>
            <p:cNvSpPr txBox="1"/>
            <p:nvPr/>
          </p:nvSpPr>
          <p:spPr>
            <a:xfrm>
              <a:off x="1857588" y="3134429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90° 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3AFF3AF-DB68-4E7B-A962-E89A810381E3}"/>
                </a:ext>
              </a:extLst>
            </p:cNvPr>
            <p:cNvSpPr txBox="1"/>
            <p:nvPr/>
          </p:nvSpPr>
          <p:spPr>
            <a:xfrm>
              <a:off x="2765001" y="3135418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180° 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8C73B81-806C-4A99-ACB2-0C4F980C703C}"/>
                </a:ext>
              </a:extLst>
            </p:cNvPr>
            <p:cNvSpPr txBox="1"/>
            <p:nvPr/>
          </p:nvSpPr>
          <p:spPr>
            <a:xfrm>
              <a:off x="1049279" y="3128918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0°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5838384-CD03-4835-87D1-B0FC893AE239}"/>
                </a:ext>
              </a:extLst>
            </p:cNvPr>
            <p:cNvSpPr txBox="1"/>
            <p:nvPr/>
          </p:nvSpPr>
          <p:spPr>
            <a:xfrm>
              <a:off x="3780863" y="3135418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270° 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CAE5A57-AB17-44E4-98B4-0C8AE8B8E5A5}"/>
                </a:ext>
              </a:extLst>
            </p:cNvPr>
            <p:cNvSpPr txBox="1"/>
            <p:nvPr/>
          </p:nvSpPr>
          <p:spPr>
            <a:xfrm>
              <a:off x="2494161" y="1178956"/>
              <a:ext cx="1157368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Miranda 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5569B66-8BE7-4DFD-83CB-CBA64909EE35}"/>
                </a:ext>
              </a:extLst>
            </p:cNvPr>
            <p:cNvSpPr txBox="1"/>
            <p:nvPr/>
          </p:nvSpPr>
          <p:spPr>
            <a:xfrm>
              <a:off x="1219881" y="1233415"/>
              <a:ext cx="883255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Leading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862DB20-46AF-4E16-A2A6-63609F2ED1F3}"/>
                </a:ext>
              </a:extLst>
            </p:cNvPr>
            <p:cNvSpPr txBox="1"/>
            <p:nvPr/>
          </p:nvSpPr>
          <p:spPr>
            <a:xfrm>
              <a:off x="3868042" y="1236132"/>
              <a:ext cx="849592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rPr>
                <a:t>Trailing 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A4AED57-1C41-4587-B495-E78734FE8D60}"/>
                </a:ext>
              </a:extLst>
            </p:cNvPr>
            <p:cNvSpPr/>
            <p:nvPr/>
          </p:nvSpPr>
          <p:spPr>
            <a:xfrm>
              <a:off x="1119044" y="1137185"/>
              <a:ext cx="3907602" cy="2049655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4F8DFBF-A1C6-4657-A03D-ED4F7459B88B}"/>
                </a:ext>
              </a:extLst>
            </p:cNvPr>
            <p:cNvCxnSpPr/>
            <p:nvPr/>
          </p:nvCxnSpPr>
          <p:spPr>
            <a:xfrm>
              <a:off x="1119044" y="2171380"/>
              <a:ext cx="3859851" cy="0"/>
            </a:xfrm>
            <a:prstGeom prst="line">
              <a:avLst/>
            </a:prstGeom>
            <a:ln w="444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C03BCF36-5A70-474E-ABCE-0D373B763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97" y="1280739"/>
            <a:ext cx="4077516" cy="22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E30B2-5D3B-4B93-AA59-A62F058685D1}"/>
              </a:ext>
            </a:extLst>
          </p:cNvPr>
          <p:cNvGrpSpPr/>
          <p:nvPr/>
        </p:nvGrpSpPr>
        <p:grpSpPr>
          <a:xfrm>
            <a:off x="3579537" y="1784466"/>
            <a:ext cx="5520954" cy="3280675"/>
            <a:chOff x="3660029" y="3130411"/>
            <a:chExt cx="5520954" cy="328067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C870AE6-4E72-45B1-97FF-F94F6CE5925B}"/>
                </a:ext>
              </a:extLst>
            </p:cNvPr>
            <p:cNvGrpSpPr/>
            <p:nvPr/>
          </p:nvGrpSpPr>
          <p:grpSpPr>
            <a:xfrm>
              <a:off x="3660029" y="3130411"/>
              <a:ext cx="5520954" cy="3280675"/>
              <a:chOff x="3660029" y="3280253"/>
              <a:chExt cx="5520954" cy="328067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879277-8283-4F44-8713-FD105813DFF4}"/>
                  </a:ext>
                </a:extLst>
              </p:cNvPr>
              <p:cNvSpPr txBox="1"/>
              <p:nvPr/>
            </p:nvSpPr>
            <p:spPr>
              <a:xfrm>
                <a:off x="6156644" y="6160818"/>
                <a:ext cx="20441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Wavelength (µm)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29F4B92-D9BB-466A-8234-D306B4F1CF1F}"/>
                  </a:ext>
                </a:extLst>
              </p:cNvPr>
              <p:cNvSpPr txBox="1"/>
              <p:nvPr/>
            </p:nvSpPr>
            <p:spPr>
              <a:xfrm>
                <a:off x="6285449" y="5910822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1.5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4C03514-C2D0-4837-B6ED-47518A1806D2}"/>
                  </a:ext>
                </a:extLst>
              </p:cNvPr>
              <p:cNvSpPr txBox="1"/>
              <p:nvPr/>
            </p:nvSpPr>
            <p:spPr>
              <a:xfrm>
                <a:off x="7587945" y="5910822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2.0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E6E9F52-4B68-47C9-9F5A-3A6828C832B4}"/>
                  </a:ext>
                </a:extLst>
              </p:cNvPr>
              <p:cNvSpPr txBox="1"/>
              <p:nvPr/>
            </p:nvSpPr>
            <p:spPr>
              <a:xfrm>
                <a:off x="8640097" y="5910822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2.5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CA5E20-27A9-43A6-B79A-ED6401BAE3C0}"/>
                  </a:ext>
                </a:extLst>
              </p:cNvPr>
              <p:cNvSpPr txBox="1"/>
              <p:nvPr/>
            </p:nvSpPr>
            <p:spPr>
              <a:xfrm>
                <a:off x="4951372" y="5910822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237AC30-C0D4-48A6-B677-B0CC2D8288CD}"/>
                  </a:ext>
                </a:extLst>
              </p:cNvPr>
              <p:cNvSpPr txBox="1"/>
              <p:nvPr/>
            </p:nvSpPr>
            <p:spPr>
              <a:xfrm>
                <a:off x="4025638" y="5266044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5CA366-2DAE-44E7-9F3D-56F1D2B42A9A}"/>
                  </a:ext>
                </a:extLst>
              </p:cNvPr>
              <p:cNvSpPr txBox="1"/>
              <p:nvPr/>
            </p:nvSpPr>
            <p:spPr>
              <a:xfrm>
                <a:off x="4025638" y="4366348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9BB0B8A-06A9-4600-B1B0-0FB0ED5FF3D7}"/>
                  </a:ext>
                </a:extLst>
              </p:cNvPr>
              <p:cNvSpPr txBox="1"/>
              <p:nvPr/>
            </p:nvSpPr>
            <p:spPr>
              <a:xfrm>
                <a:off x="4027919" y="3530587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1.0</a:t>
                </a: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41255058-8E0E-487A-A186-89B112E825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85" t="8726" r="4084" b="17759"/>
              <a:stretch/>
            </p:blipFill>
            <p:spPr>
              <a:xfrm>
                <a:off x="4554229" y="3280253"/>
                <a:ext cx="4626754" cy="2662598"/>
              </a:xfrm>
              <a:prstGeom prst="rect">
                <a:avLst/>
              </a:prstGeom>
              <a:ln w="25400">
                <a:solidFill>
                  <a:srgbClr val="FFC000"/>
                </a:solidFill>
              </a:ln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CF9BE40-4871-4CF6-BD8B-E5E0066E02A1}"/>
                  </a:ext>
                </a:extLst>
              </p:cNvPr>
              <p:cNvSpPr txBox="1"/>
              <p:nvPr/>
            </p:nvSpPr>
            <p:spPr>
              <a:xfrm>
                <a:off x="4683253" y="5359337"/>
                <a:ext cx="785793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Ariel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3531997-9E79-4EA9-BB88-1C9D34B39124}"/>
                  </a:ext>
                </a:extLst>
              </p:cNvPr>
              <p:cNvSpPr txBox="1"/>
              <p:nvPr/>
            </p:nvSpPr>
            <p:spPr>
              <a:xfrm rot="16200000">
                <a:off x="2798735" y="4439320"/>
                <a:ext cx="21226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Geometric Albedo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A294B4-3300-4453-B789-A7ED69CFA0B5}"/>
                </a:ext>
              </a:extLst>
            </p:cNvPr>
            <p:cNvSpPr txBox="1"/>
            <p:nvPr/>
          </p:nvSpPr>
          <p:spPr>
            <a:xfrm>
              <a:off x="8096687" y="4212935"/>
              <a:ext cx="1047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Trailing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4F4A21D-7045-4799-A647-33E4B3E01A2E}"/>
                </a:ext>
              </a:extLst>
            </p:cNvPr>
            <p:cNvSpPr txBox="1"/>
            <p:nvPr/>
          </p:nvSpPr>
          <p:spPr>
            <a:xfrm>
              <a:off x="8101227" y="3241634"/>
              <a:ext cx="1047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Leading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860" y="148358"/>
            <a:ext cx="77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Band Area Measurements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391DF5-CB33-4967-AE7E-500003888A71}"/>
              </a:ext>
            </a:extLst>
          </p:cNvPr>
          <p:cNvSpPr/>
          <p:nvPr/>
        </p:nvSpPr>
        <p:spPr>
          <a:xfrm>
            <a:off x="7566951" y="3699665"/>
            <a:ext cx="481893" cy="228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F5D729-1E81-4AC7-8E91-AE0C5853BC22}"/>
              </a:ext>
            </a:extLst>
          </p:cNvPr>
          <p:cNvCxnSpPr>
            <a:cxnSpLocks/>
          </p:cNvCxnSpPr>
          <p:nvPr/>
        </p:nvCxnSpPr>
        <p:spPr>
          <a:xfrm flipH="1" flipV="1">
            <a:off x="3442608" y="1689921"/>
            <a:ext cx="4108016" cy="199628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8DD7403-9764-4F00-983C-50FF6F7D27F4}"/>
              </a:ext>
            </a:extLst>
          </p:cNvPr>
          <p:cNvCxnSpPr>
            <a:cxnSpLocks/>
          </p:cNvCxnSpPr>
          <p:nvPr/>
        </p:nvCxnSpPr>
        <p:spPr>
          <a:xfrm flipH="1" flipV="1">
            <a:off x="3442608" y="3668291"/>
            <a:ext cx="4098498" cy="2445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DE6123D-19DE-435A-8277-D4D5C6AC766F}"/>
              </a:ext>
            </a:extLst>
          </p:cNvPr>
          <p:cNvGrpSpPr/>
          <p:nvPr/>
        </p:nvGrpSpPr>
        <p:grpSpPr>
          <a:xfrm>
            <a:off x="266719" y="1689921"/>
            <a:ext cx="3322297" cy="2515016"/>
            <a:chOff x="629580" y="3839892"/>
            <a:chExt cx="3322297" cy="251501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F261A67-5A0F-41BF-9B98-F085E571CEA6}"/>
                </a:ext>
              </a:extLst>
            </p:cNvPr>
            <p:cNvGrpSpPr/>
            <p:nvPr/>
          </p:nvGrpSpPr>
          <p:grpSpPr>
            <a:xfrm>
              <a:off x="629580" y="3839892"/>
              <a:ext cx="3322297" cy="2515016"/>
              <a:chOff x="5098241" y="2169351"/>
              <a:chExt cx="3322297" cy="2515016"/>
            </a:xfrm>
          </p:grpSpPr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29C74664-8730-4216-8894-CA827AB376BD}"/>
                  </a:ext>
                </a:extLst>
              </p:cNvPr>
              <p:cNvSpPr txBox="1"/>
              <p:nvPr/>
            </p:nvSpPr>
            <p:spPr>
              <a:xfrm>
                <a:off x="5880195" y="4345813"/>
                <a:ext cx="16569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Wavelength (µm)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DEF176A-3C28-49D3-A54F-9FCF7A0D5091}"/>
                  </a:ext>
                </a:extLst>
              </p:cNvPr>
              <p:cNvGrpSpPr/>
              <p:nvPr/>
            </p:nvGrpSpPr>
            <p:grpSpPr>
              <a:xfrm>
                <a:off x="5098241" y="2169351"/>
                <a:ext cx="3322297" cy="2208398"/>
                <a:chOff x="5222654" y="2389365"/>
                <a:chExt cx="3322297" cy="2208398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DFFE5273-C288-4D87-88C0-BC07CB804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19" t="3521" r="2250" b="7435"/>
                <a:stretch/>
              </p:blipFill>
              <p:spPr>
                <a:xfrm>
                  <a:off x="5222654" y="2389365"/>
                  <a:ext cx="3162861" cy="1974685"/>
                </a:xfrm>
                <a:prstGeom prst="rect">
                  <a:avLst/>
                </a:prstGeom>
                <a:ln w="25400">
                  <a:solidFill>
                    <a:srgbClr val="FF0000"/>
                  </a:solidFill>
                </a:ln>
              </p:spPr>
            </p:pic>
            <p:sp>
              <p:nvSpPr>
                <p:cNvPr id="83" name="TextBox 11">
                  <a:extLst>
                    <a:ext uri="{FF2B5EF4-FFF2-40B4-BE49-F238E27FC236}">
                      <a16:creationId xmlns:a16="http://schemas.microsoft.com/office/drawing/2014/main" id="{8989C7B3-3370-4837-ADF9-5EF3AA701120}"/>
                    </a:ext>
                  </a:extLst>
                </p:cNvPr>
                <p:cNvSpPr txBox="1"/>
                <p:nvPr/>
              </p:nvSpPr>
              <p:spPr>
                <a:xfrm>
                  <a:off x="5332327" y="4339407"/>
                  <a:ext cx="601881" cy="254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+mn-cs"/>
                    </a:rPr>
                    <a:t>1.95 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84" name="TextBox 18">
                  <a:extLst>
                    <a:ext uri="{FF2B5EF4-FFF2-40B4-BE49-F238E27FC236}">
                      <a16:creationId xmlns:a16="http://schemas.microsoft.com/office/drawing/2014/main" id="{8D89C027-2B74-4B1B-85A6-B40E52D79B6B}"/>
                    </a:ext>
                  </a:extLst>
                </p:cNvPr>
                <p:cNvSpPr txBox="1"/>
                <p:nvPr/>
              </p:nvSpPr>
              <p:spPr>
                <a:xfrm>
                  <a:off x="6201314" y="4336158"/>
                  <a:ext cx="601881" cy="254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+mn-cs"/>
                    </a:rPr>
                    <a:t>2.00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85" name="TextBox 19">
                  <a:extLst>
                    <a:ext uri="{FF2B5EF4-FFF2-40B4-BE49-F238E27FC236}">
                      <a16:creationId xmlns:a16="http://schemas.microsoft.com/office/drawing/2014/main" id="{F2E8C211-F862-4DFB-B5AE-313D9760861A}"/>
                    </a:ext>
                  </a:extLst>
                </p:cNvPr>
                <p:cNvSpPr txBox="1"/>
                <p:nvPr/>
              </p:nvSpPr>
              <p:spPr>
                <a:xfrm>
                  <a:off x="7070735" y="4342783"/>
                  <a:ext cx="601881" cy="254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+mn-cs"/>
                    </a:rPr>
                    <a:t>2.05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86" name="TextBox 20">
                  <a:extLst>
                    <a:ext uri="{FF2B5EF4-FFF2-40B4-BE49-F238E27FC236}">
                      <a16:creationId xmlns:a16="http://schemas.microsoft.com/office/drawing/2014/main" id="{E4F5416D-8113-4A96-A00F-BFDA736C908E}"/>
                    </a:ext>
                  </a:extLst>
                </p:cNvPr>
                <p:cNvSpPr txBox="1"/>
                <p:nvPr/>
              </p:nvSpPr>
              <p:spPr>
                <a:xfrm>
                  <a:off x="7943070" y="4342783"/>
                  <a:ext cx="601881" cy="254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+mn-cs"/>
                    </a:rPr>
                    <a:t>2.10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8027F8-FF9C-4FA5-A915-B09A06806464}"/>
                </a:ext>
              </a:extLst>
            </p:cNvPr>
            <p:cNvSpPr txBox="1"/>
            <p:nvPr/>
          </p:nvSpPr>
          <p:spPr>
            <a:xfrm>
              <a:off x="690038" y="3903746"/>
              <a:ext cx="1144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1.966 µm Band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E9D2ED9-8A01-42CE-8A81-9914648D4173}"/>
                </a:ext>
              </a:extLst>
            </p:cNvPr>
            <p:cNvSpPr txBox="1"/>
            <p:nvPr/>
          </p:nvSpPr>
          <p:spPr>
            <a:xfrm>
              <a:off x="1629991" y="4185624"/>
              <a:ext cx="11837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2.012 µm Band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16A2B57-4CB3-4AB5-9BCC-8A32EF2E5198}"/>
                </a:ext>
              </a:extLst>
            </p:cNvPr>
            <p:cNvSpPr txBox="1"/>
            <p:nvPr/>
          </p:nvSpPr>
          <p:spPr>
            <a:xfrm>
              <a:off x="2646437" y="3937517"/>
              <a:ext cx="1188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2.070 µm Band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322E4E4-BA16-4A15-A217-E248A742B2A8}"/>
              </a:ext>
            </a:extLst>
          </p:cNvPr>
          <p:cNvSpPr txBox="1"/>
          <p:nvPr/>
        </p:nvSpPr>
        <p:spPr>
          <a:xfrm>
            <a:off x="85528" y="738802"/>
            <a:ext cx="7998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Conducted band parameter analyses on 3 SpeX datasets: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Rivkin (2000), Grundy (2001-2006), Cartwright (2012-2013)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5C6C9B-9069-40D9-B65C-C102F2AEB96D}"/>
              </a:ext>
            </a:extLst>
          </p:cNvPr>
          <p:cNvSpPr txBox="1"/>
          <p:nvPr/>
        </p:nvSpPr>
        <p:spPr>
          <a:xfrm>
            <a:off x="409242" y="4406714"/>
            <a:ext cx="2563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2400" b="1" i="0" u="sng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b="1" u="sng" kern="0" dirty="0">
                <a:solidFill>
                  <a:prstClr val="white"/>
                </a:solidFill>
                <a:latin typeface="Calibri"/>
              </a:rPr>
              <a:t>Band Areas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Ariel       – 8 L, 8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Umbriel – 5 L, 6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Titania   – 5 L, 8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Oberon  – 6 L, 6 T</a:t>
            </a:r>
          </a:p>
        </p:txBody>
      </p:sp>
    </p:spTree>
    <p:extLst>
      <p:ext uri="{BB962C8B-B14F-4D97-AF65-F5344CB8AC3E}">
        <p14:creationId xmlns:p14="http://schemas.microsoft.com/office/powerpoint/2010/main" val="427734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89703" y="100484"/>
            <a:ext cx="77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en-US" sz="3000" b="1" i="0" u="none" strike="noStrike" kern="0" cap="none" spc="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 Band Analysis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6762" y="4569017"/>
            <a:ext cx="504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CO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 abundance greatest on trailing hemisphere of Ariel, decreases with distance from Uranus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6348" y="5872534"/>
            <a:ext cx="744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Possible minor amount of CO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 on leading hemispheres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4620" r="5346" b="9571"/>
          <a:stretch/>
        </p:blipFill>
        <p:spPr>
          <a:xfrm>
            <a:off x="6354572" y="1121167"/>
            <a:ext cx="2640637" cy="357285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16" name="TextBox 115"/>
          <p:cNvSpPr txBox="1"/>
          <p:nvPr/>
        </p:nvSpPr>
        <p:spPr>
          <a:xfrm>
            <a:off x="6426110" y="4597538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1.95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858267" y="4601289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2.05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169324" y="4597989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2.00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544553" y="4905894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(µm)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6642399" y="649748"/>
            <a:ext cx="2178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Telluric CO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bands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296349" y="985497"/>
            <a:ext cx="1894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Ariel spectrum with visibly apparent CO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ice bands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319742" y="2296803"/>
            <a:ext cx="1982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 compositional models including 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ice, amorphous C, and CO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ice </a:t>
            </a:r>
          </a:p>
        </p:txBody>
      </p:sp>
      <p:cxnSp>
        <p:nvCxnSpPr>
          <p:cNvPr id="123" name="Straight Arrow Connector 122"/>
          <p:cNvCxnSpPr/>
          <p:nvPr/>
        </p:nvCxnSpPr>
        <p:spPr>
          <a:xfrm flipH="1">
            <a:off x="6882850" y="1041208"/>
            <a:ext cx="448990" cy="6619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7581900" y="1027810"/>
            <a:ext cx="115424" cy="6753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8107514" y="1051919"/>
            <a:ext cx="236386" cy="5560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124575" y="1949399"/>
            <a:ext cx="2376817" cy="85837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6124575" y="1969637"/>
            <a:ext cx="1481002" cy="90717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6124575" y="2000112"/>
            <a:ext cx="784020" cy="70611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 flipV="1">
            <a:off x="6047151" y="2867057"/>
            <a:ext cx="497402" cy="23443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 flipV="1">
            <a:off x="5965553" y="3578258"/>
            <a:ext cx="451422" cy="19783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312F3A0-E0D6-487A-A3DF-F1D63D7CA6C7}"/>
              </a:ext>
            </a:extLst>
          </p:cNvPr>
          <p:cNvGrpSpPr/>
          <p:nvPr/>
        </p:nvGrpSpPr>
        <p:grpSpPr>
          <a:xfrm>
            <a:off x="142928" y="784844"/>
            <a:ext cx="5546137" cy="3775247"/>
            <a:chOff x="142928" y="784844"/>
            <a:chExt cx="5546137" cy="37752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D3A3D6-BFC2-4249-BAAC-3CE527E971E2}"/>
                </a:ext>
              </a:extLst>
            </p:cNvPr>
            <p:cNvGrpSpPr/>
            <p:nvPr/>
          </p:nvGrpSpPr>
          <p:grpSpPr>
            <a:xfrm>
              <a:off x="142928" y="1233804"/>
              <a:ext cx="5546137" cy="3326287"/>
              <a:chOff x="142928" y="1105468"/>
              <a:chExt cx="5546137" cy="33262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25C5C8B-45E3-4D3B-9ABD-FE05507ECE59}"/>
                  </a:ext>
                </a:extLst>
              </p:cNvPr>
              <p:cNvGrpSpPr/>
              <p:nvPr/>
            </p:nvGrpSpPr>
            <p:grpSpPr>
              <a:xfrm>
                <a:off x="142928" y="1105468"/>
                <a:ext cx="5546137" cy="3326287"/>
                <a:chOff x="142928" y="1105468"/>
                <a:chExt cx="5546137" cy="3326287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5521AA4E-10BC-460E-85AD-367C3FDE5F36}"/>
                    </a:ext>
                  </a:extLst>
                </p:cNvPr>
                <p:cNvGrpSpPr/>
                <p:nvPr/>
              </p:nvGrpSpPr>
              <p:grpSpPr>
                <a:xfrm>
                  <a:off x="142928" y="1105468"/>
                  <a:ext cx="5546137" cy="3326287"/>
                  <a:chOff x="142928" y="666563"/>
                  <a:chExt cx="5546137" cy="3326287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CA38ADD-7FE8-4E9E-8143-1917A40507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642" t="1438" b="11346"/>
                  <a:stretch/>
                </p:blipFill>
                <p:spPr>
                  <a:xfrm>
                    <a:off x="1276362" y="666563"/>
                    <a:ext cx="4412703" cy="2690306"/>
                  </a:xfrm>
                  <a:prstGeom prst="rect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</p:pic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142928" y="774596"/>
                    <a:ext cx="5546137" cy="3218254"/>
                    <a:chOff x="1588001" y="799491"/>
                    <a:chExt cx="5546137" cy="3218254"/>
                  </a:xfrm>
                </p:grpSpPr>
                <p:grpSp>
                  <p:nvGrpSpPr>
                    <p:cNvPr id="2" name="Group 1"/>
                    <p:cNvGrpSpPr/>
                    <p:nvPr/>
                  </p:nvGrpSpPr>
                  <p:grpSpPr>
                    <a:xfrm>
                      <a:off x="1588001" y="799491"/>
                      <a:ext cx="5384643" cy="3218254"/>
                      <a:chOff x="2064251" y="780123"/>
                      <a:chExt cx="5384643" cy="3218254"/>
                    </a:xfrm>
                  </p:grpSpPr>
                  <p:sp>
                    <p:nvSpPr>
                      <p:cNvPr id="83" name="TextBox 82"/>
                      <p:cNvSpPr txBox="1"/>
                      <p:nvPr/>
                    </p:nvSpPr>
                    <p:spPr>
                      <a:xfrm>
                        <a:off x="2447973" y="1016953"/>
                        <a:ext cx="77296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000" b="1" dirty="0">
                            <a:solidFill>
                              <a:prstClr val="white"/>
                            </a:solidFill>
                            <a:latin typeface="Calibri" panose="020F0502020204030204"/>
                          </a:rPr>
                          <a:t>0</a:t>
                        </a: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.002</a:t>
                        </a:r>
                      </a:p>
                    </p:txBody>
                  </p:sp>
                  <p:sp>
                    <p:nvSpPr>
                      <p:cNvPr id="84" name="TextBox 83"/>
                      <p:cNvSpPr txBox="1"/>
                      <p:nvPr/>
                    </p:nvSpPr>
                    <p:spPr>
                      <a:xfrm>
                        <a:off x="6600094" y="2049316"/>
                        <a:ext cx="804772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Oberon</a:t>
                        </a:r>
                      </a:p>
                    </p:txBody>
                  </p:sp>
                  <p:sp>
                    <p:nvSpPr>
                      <p:cNvPr id="88" name="TextBox 87"/>
                      <p:cNvSpPr txBox="1"/>
                      <p:nvPr/>
                    </p:nvSpPr>
                    <p:spPr>
                      <a:xfrm>
                        <a:off x="3370176" y="3305876"/>
                        <a:ext cx="57419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200</a:t>
                        </a:r>
                      </a:p>
                    </p:txBody>
                  </p:sp>
                  <p:sp>
                    <p:nvSpPr>
                      <p:cNvPr id="89" name="TextBox 88"/>
                      <p:cNvSpPr txBox="1"/>
                      <p:nvPr/>
                    </p:nvSpPr>
                    <p:spPr>
                      <a:xfrm>
                        <a:off x="5116938" y="3318623"/>
                        <a:ext cx="57419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400</a:t>
                        </a:r>
                      </a:p>
                    </p:txBody>
                  </p:sp>
                  <p:sp>
                    <p:nvSpPr>
                      <p:cNvPr id="91" name="TextBox 90"/>
                      <p:cNvSpPr txBox="1"/>
                      <p:nvPr/>
                    </p:nvSpPr>
                    <p:spPr>
                      <a:xfrm>
                        <a:off x="6874698" y="3319667"/>
                        <a:ext cx="57419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600</a:t>
                        </a:r>
                      </a:p>
                    </p:txBody>
                  </p:sp>
                  <p:sp>
                    <p:nvSpPr>
                      <p:cNvPr id="92" name="TextBox 91"/>
                      <p:cNvSpPr txBox="1"/>
                      <p:nvPr/>
                    </p:nvSpPr>
                    <p:spPr>
                      <a:xfrm>
                        <a:off x="3575072" y="3598267"/>
                        <a:ext cx="3730765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Distance from Uranus (x1000 km)</a:t>
                        </a:r>
                      </a:p>
                    </p:txBody>
                  </p:sp>
                  <p:sp>
                    <p:nvSpPr>
                      <p:cNvPr id="93" name="TextBox 92"/>
                      <p:cNvSpPr txBox="1"/>
                      <p:nvPr/>
                    </p:nvSpPr>
                    <p:spPr>
                      <a:xfrm rot="16200000">
                        <a:off x="1084303" y="1833498"/>
                        <a:ext cx="2360005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CO</a:t>
                        </a:r>
                        <a:r>
                          <a:rPr kumimoji="0" lang="en-US" sz="2000" b="1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2 </a:t>
                        </a: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band areas (µm)</a:t>
                        </a:r>
                      </a:p>
                    </p:txBody>
                  </p:sp>
                  <p:sp>
                    <p:nvSpPr>
                      <p:cNvPr id="78" name="TextBox 77"/>
                      <p:cNvSpPr txBox="1"/>
                      <p:nvPr/>
                    </p:nvSpPr>
                    <p:spPr>
                      <a:xfrm>
                        <a:off x="5440827" y="1764435"/>
                        <a:ext cx="728469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Titania</a:t>
                        </a:r>
                      </a:p>
                    </p:txBody>
                  </p:sp>
                  <p:sp>
                    <p:nvSpPr>
                      <p:cNvPr id="79" name="TextBox 78"/>
                      <p:cNvSpPr txBox="1"/>
                      <p:nvPr/>
                    </p:nvSpPr>
                    <p:spPr>
                      <a:xfrm>
                        <a:off x="3424368" y="780123"/>
                        <a:ext cx="501740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Ariel</a:t>
                        </a:r>
                      </a:p>
                    </p:txBody>
                  </p:sp>
                  <p:sp>
                    <p:nvSpPr>
                      <p:cNvPr id="80" name="TextBox 79"/>
                      <p:cNvSpPr txBox="1"/>
                      <p:nvPr/>
                    </p:nvSpPr>
                    <p:spPr>
                      <a:xfrm>
                        <a:off x="3902807" y="1571276"/>
                        <a:ext cx="859210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Umbriel</a:t>
                        </a:r>
                      </a:p>
                    </p:txBody>
                  </p:sp>
                </p:grpSp>
                <p:sp>
                  <p:nvSpPr>
                    <p:cNvPr id="96" name="TextBox 95"/>
                    <p:cNvSpPr txBox="1"/>
                    <p:nvPr/>
                  </p:nvSpPr>
                  <p:spPr>
                    <a:xfrm>
                      <a:off x="5659888" y="2925746"/>
                      <a:ext cx="147425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l-GR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error bars </a:t>
                      </a:r>
                    </a:p>
                  </p:txBody>
                </p:sp>
              </p:grpSp>
            </p:grp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02C6D90-76F4-490D-BCBF-63CAB9B60215}"/>
                    </a:ext>
                  </a:extLst>
                </p:cNvPr>
                <p:cNvSpPr/>
                <p:nvPr/>
              </p:nvSpPr>
              <p:spPr>
                <a:xfrm>
                  <a:off x="1340155" y="3322404"/>
                  <a:ext cx="641329" cy="330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0A91E1-88A7-4CAB-BD0B-7C7537FF5858}"/>
                    </a:ext>
                  </a:extLst>
                </p:cNvPr>
                <p:cNvSpPr txBox="1"/>
                <p:nvPr/>
              </p:nvSpPr>
              <p:spPr>
                <a:xfrm>
                  <a:off x="4551580" y="1218284"/>
                  <a:ext cx="101021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00B0F0"/>
                      </a:solidFill>
                    </a:rPr>
                    <a:t>Leading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F3E18A1-AFEA-4FF6-AFB9-3B2F7F2E19D4}"/>
                    </a:ext>
                  </a:extLst>
                </p:cNvPr>
                <p:cNvSpPr txBox="1"/>
                <p:nvPr/>
              </p:nvSpPr>
              <p:spPr>
                <a:xfrm>
                  <a:off x="4546762" y="1597030"/>
                  <a:ext cx="95776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2"/>
                      </a:solidFill>
                    </a:rPr>
                    <a:t>Trailing</a:t>
                  </a: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6F84DBB-61E2-446C-B06D-E82BB0FA6656}"/>
                  </a:ext>
                </a:extLst>
              </p:cNvPr>
              <p:cNvSpPr txBox="1"/>
              <p:nvPr/>
            </p:nvSpPr>
            <p:spPr>
              <a:xfrm>
                <a:off x="539357" y="2178529"/>
                <a:ext cx="7729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Calibri" panose="020F0502020204030204"/>
                  </a:rPr>
                  <a:t>0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.001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59EF8B-6AE8-4871-9519-F58887C13C0A}"/>
                  </a:ext>
                </a:extLst>
              </p:cNvPr>
              <p:cNvSpPr txBox="1"/>
              <p:nvPr/>
            </p:nvSpPr>
            <p:spPr>
              <a:xfrm>
                <a:off x="515870" y="3028954"/>
                <a:ext cx="7729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Calibri" panose="020F0502020204030204"/>
                  </a:rPr>
                  <a:t>0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.000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05E53D-06CC-497B-8455-5CD79894EDBD}"/>
                </a:ext>
              </a:extLst>
            </p:cNvPr>
            <p:cNvSpPr txBox="1"/>
            <p:nvPr/>
          </p:nvSpPr>
          <p:spPr>
            <a:xfrm>
              <a:off x="2106567" y="784844"/>
              <a:ext cx="27522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 CO</a:t>
              </a:r>
              <a:r>
                <a:rPr kumimoji="0" lang="en-US" sz="2200" b="1" i="0" u="sng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Band Areas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6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120" grpId="0"/>
      <p:bldP spid="121" grpId="0"/>
      <p:bldP spid="121" grpId="1"/>
      <p:bldP spid="122" grpId="0"/>
      <p:bldP spid="12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188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Extrapolating SpeX Models over IRAC Wavelengths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3051" y="1483202"/>
            <a:ext cx="3163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CO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 Combination and overtone bands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1.966, 2.012, 2.070 µm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052" y="4327886"/>
            <a:ext cx="2825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CO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 asymmetric stretch fundamental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~4.27 µm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57987" y="3980990"/>
            <a:ext cx="5869797" cy="2855824"/>
            <a:chOff x="3057987" y="3980990"/>
            <a:chExt cx="5869797" cy="2855824"/>
          </a:xfrm>
        </p:grpSpPr>
        <p:sp>
          <p:nvSpPr>
            <p:cNvPr id="106" name="TextBox 105"/>
            <p:cNvSpPr txBox="1"/>
            <p:nvPr/>
          </p:nvSpPr>
          <p:spPr>
            <a:xfrm>
              <a:off x="3757115" y="6171877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</a:t>
              </a: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t="4713" r="2268" b="9872"/>
            <a:stretch/>
          </p:blipFill>
          <p:spPr>
            <a:xfrm>
              <a:off x="3853533" y="3980990"/>
              <a:ext cx="5074251" cy="2226574"/>
            </a:xfrm>
            <a:prstGeom prst="rect">
              <a:avLst/>
            </a:prstGeom>
            <a:ln w="25400">
              <a:solidFill>
                <a:srgbClr val="FFC000"/>
              </a:solidFill>
            </a:ln>
          </p:spPr>
        </p:pic>
        <p:grpSp>
          <p:nvGrpSpPr>
            <p:cNvPr id="10" name="Group 9"/>
            <p:cNvGrpSpPr/>
            <p:nvPr/>
          </p:nvGrpSpPr>
          <p:grpSpPr>
            <a:xfrm>
              <a:off x="5872027" y="4943357"/>
              <a:ext cx="2907196" cy="1230936"/>
              <a:chOff x="5810836" y="5628647"/>
              <a:chExt cx="3001192" cy="1409411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5810836" y="5628647"/>
                <a:ext cx="800090" cy="42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0.240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769518" y="5764020"/>
                <a:ext cx="800090" cy="42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0.176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011938" y="5678198"/>
                <a:ext cx="800090" cy="42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0.251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858697" y="6612410"/>
                <a:ext cx="740785" cy="42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Ch. 1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904148" y="6615176"/>
                <a:ext cx="740785" cy="42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Ch. 2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901582" y="6612410"/>
                <a:ext cx="740785" cy="42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Ch. 3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3774903" y="5412729"/>
              <a:ext cx="1825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Best Fit SpeX Model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516260" y="6168931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3.0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390225" y="6166444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4.0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319075" y="6164884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5.0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192040" y="6171877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6.0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581554" y="6164440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2.0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558930" y="6436704"/>
              <a:ext cx="2044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Wavelength (µm)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16200000">
              <a:off x="2196693" y="4927196"/>
              <a:ext cx="21226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Geometric Albedo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68039" y="4198626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359974" y="4784284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368039" y="5369829"/>
              <a:ext cx="679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66052" y="1103591"/>
            <a:ext cx="6039953" cy="2845708"/>
            <a:chOff x="3066052" y="1103591"/>
            <a:chExt cx="6039953" cy="2845708"/>
          </a:xfrm>
        </p:grpSpPr>
        <p:grpSp>
          <p:nvGrpSpPr>
            <p:cNvPr id="11" name="Group 10"/>
            <p:cNvGrpSpPr/>
            <p:nvPr/>
          </p:nvGrpSpPr>
          <p:grpSpPr>
            <a:xfrm>
              <a:off x="3066052" y="1103591"/>
              <a:ext cx="6039953" cy="2845708"/>
              <a:chOff x="3066052" y="1103591"/>
              <a:chExt cx="6039953" cy="2845708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9" t="4604" r="2228" b="9661"/>
              <a:stretch/>
            </p:blipFill>
            <p:spPr>
              <a:xfrm>
                <a:off x="3860779" y="1103591"/>
                <a:ext cx="5113624" cy="2236821"/>
              </a:xfrm>
              <a:prstGeom prst="rect">
                <a:avLst/>
              </a:prstGeom>
              <a:ln w="25400">
                <a:solidFill>
                  <a:srgbClr val="FFC000"/>
                </a:solidFill>
              </a:ln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7606617" y="1103591"/>
                <a:ext cx="1321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Mean Ariel spectrum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525856" y="3281854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1.5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154794" y="3281854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2.0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919174" y="3280450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8592723" y="3279722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2.5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 rot="16200000">
                <a:off x="2204758" y="2079009"/>
                <a:ext cx="21226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Geometric Albedo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376104" y="1350439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3368039" y="1936097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3376104" y="2521642"/>
                <a:ext cx="6798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676061" y="3549189"/>
                <a:ext cx="20441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Wavelength (µm)</a:t>
                </a: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3915403" y="1754995"/>
              <a:ext cx="181492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Best Fit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SpeX Model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70% H</a:t>
              </a:r>
              <a:r>
                <a:rPr kumimoji="0" lang="en-US" sz="16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 ice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27% CO</a:t>
              </a:r>
              <a:r>
                <a:rPr kumimoji="0" lang="en-US" sz="16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3% Amorphous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(10 – 50 µm grains)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5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010" y="58408"/>
            <a:ext cx="8351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SpeX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Times New Roman" panose="02020603050405020304" pitchFamily="18" charset="0"/>
              </a:rPr>
              <a:t> and IRAC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7755" y="387604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17621" y="386081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8582" y="386251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9200" y="385885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65476" y="386506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61074" y="386238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47684" y="2153249"/>
            <a:ext cx="2120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Geometric Albedo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42083" y="4104214"/>
            <a:ext cx="2026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Wavelength (µm)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7952" y="1150446"/>
            <a:ext cx="66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8920" y="1999361"/>
            <a:ext cx="66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9889" y="2829023"/>
            <a:ext cx="6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8920" y="3598843"/>
            <a:ext cx="6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602" y="4423094"/>
            <a:ext cx="4991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Disparity between extrapolated SpeX model albedos and measured IRAC albedos 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7884855" y="1364795"/>
            <a:ext cx="1" cy="4376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4713" r="2268" b="9872"/>
          <a:stretch/>
        </p:blipFill>
        <p:spPr>
          <a:xfrm>
            <a:off x="1219202" y="685800"/>
            <a:ext cx="7349221" cy="319393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4588" r="2162" b="9687"/>
          <a:stretch/>
        </p:blipFill>
        <p:spPr>
          <a:xfrm>
            <a:off x="1219202" y="685800"/>
            <a:ext cx="7361871" cy="320562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01" name="TextBox 100"/>
          <p:cNvSpPr txBox="1"/>
          <p:nvPr/>
        </p:nvSpPr>
        <p:spPr>
          <a:xfrm>
            <a:off x="4335315" y="355603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Ch. 1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42396" y="356229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Ch. 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056342" y="3562074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Ch. 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270259" y="2233649"/>
            <a:ext cx="18104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Fit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SpeX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 H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27% CO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3% Amorphous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 – 50 µm grains)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670495" y="918697"/>
            <a:ext cx="1861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Fit IRAC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76% H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 CO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Amorphous 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– 2 µm grains)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1658" y="5933964"/>
            <a:ext cx="530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cs typeface="Times New Roman" panose="02020603050405020304" pitchFamily="18" charset="0"/>
              </a:rPr>
              <a:t>IRAC models poor fits to SpeX spectra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16430" r="65148" b="40393"/>
          <a:stretch/>
        </p:blipFill>
        <p:spPr>
          <a:xfrm>
            <a:off x="6000639" y="3681119"/>
            <a:ext cx="3022936" cy="2513146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cxnSp>
        <p:nvCxnSpPr>
          <p:cNvPr id="49" name="Straight Arrow Connector 48"/>
          <p:cNvCxnSpPr/>
          <p:nvPr/>
        </p:nvCxnSpPr>
        <p:spPr>
          <a:xfrm>
            <a:off x="8001000" y="2233649"/>
            <a:ext cx="0" cy="13262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64241" y="2741441"/>
            <a:ext cx="942588" cy="412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159304" y="618583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37321" y="618148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50750" y="618583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87747" y="6368076"/>
            <a:ext cx="2026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Wavelength (µm)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7034" y="3670277"/>
            <a:ext cx="7344710" cy="830997"/>
          </a:xfrm>
          <a:prstGeom prst="rect">
            <a:avLst/>
          </a:prstGeom>
          <a:solidFill>
            <a:schemeClr val="tx1"/>
          </a:solidFill>
          <a:ln w="6350">
            <a:solidFill>
              <a:srgbClr val="FF711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IRAC and SpeX probing different compositional layers in the near-surfaces of these moons?</a:t>
            </a:r>
          </a:p>
        </p:txBody>
      </p:sp>
    </p:spTree>
    <p:extLst>
      <p:ext uri="{BB962C8B-B14F-4D97-AF65-F5344CB8AC3E}">
        <p14:creationId xmlns:p14="http://schemas.microsoft.com/office/powerpoint/2010/main" val="284390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46" grpId="0"/>
      <p:bldP spid="55" grpId="0"/>
      <p:bldP spid="56" grpId="0"/>
      <p:bldP spid="57" grpId="0"/>
      <p:bldP spid="58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1CAE72-6289-294E-AC44-4EE980DE95E2}"/>
              </a:ext>
            </a:extLst>
          </p:cNvPr>
          <p:cNvSpPr txBox="1"/>
          <p:nvPr/>
        </p:nvSpPr>
        <p:spPr>
          <a:xfrm>
            <a:off x="0" y="10988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What are ice giants?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3427E-689F-1449-BF5E-0F51B4D6E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" t="3819" r="2355" b="8907"/>
          <a:stretch/>
        </p:blipFill>
        <p:spPr>
          <a:xfrm>
            <a:off x="998510" y="3089023"/>
            <a:ext cx="7362702" cy="354474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85E288-DBAF-3A4E-885B-D72D66A1CE4C}"/>
              </a:ext>
            </a:extLst>
          </p:cNvPr>
          <p:cNvGrpSpPr/>
          <p:nvPr/>
        </p:nvGrpSpPr>
        <p:grpSpPr>
          <a:xfrm>
            <a:off x="6572787" y="260462"/>
            <a:ext cx="2648179" cy="2569022"/>
            <a:chOff x="6011996" y="3669038"/>
            <a:chExt cx="2648179" cy="256902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CA3CF3D-6C41-2043-B493-9372F2F4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0" t="5053" r="35730" b="54543"/>
            <a:stretch/>
          </p:blipFill>
          <p:spPr>
            <a:xfrm>
              <a:off x="6356309" y="3678328"/>
              <a:ext cx="1825572" cy="1921406"/>
            </a:xfrm>
            <a:prstGeom prst="ellipse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858C3A-CDCD-964F-93D3-005A0A20DB97}"/>
                </a:ext>
              </a:extLst>
            </p:cNvPr>
            <p:cNvSpPr txBox="1"/>
            <p:nvPr/>
          </p:nvSpPr>
          <p:spPr>
            <a:xfrm>
              <a:off x="6011996" y="5591729"/>
              <a:ext cx="2648179" cy="6463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FF0000"/>
                  </a:solidFill>
                </a:rPr>
                <a:t>Southern Summer </a:t>
              </a:r>
              <a:r>
                <a:rPr lang="en-US" i="1" dirty="0">
                  <a:solidFill>
                    <a:schemeClr val="bg1"/>
                  </a:solidFill>
                </a:rPr>
                <a:t>Voyager 2 flyby (1986)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A50D85-0275-2C41-AD41-3740C9B66B2F}"/>
                </a:ext>
              </a:extLst>
            </p:cNvPr>
            <p:cNvSpPr txBox="1"/>
            <p:nvPr/>
          </p:nvSpPr>
          <p:spPr>
            <a:xfrm>
              <a:off x="7071239" y="4505146"/>
              <a:ext cx="5400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90°S </a:t>
              </a:r>
            </a:p>
          </p:txBody>
        </p:sp>
        <p:sp>
          <p:nvSpPr>
            <p:cNvPr id="49" name="Star: 5 Points 135">
              <a:extLst>
                <a:ext uri="{FF2B5EF4-FFF2-40B4-BE49-F238E27FC236}">
                  <a16:creationId xmlns:a16="http://schemas.microsoft.com/office/drawing/2014/main" id="{5A53FAC6-F438-FF40-8811-F04DB0AF3AD5}"/>
                </a:ext>
              </a:extLst>
            </p:cNvPr>
            <p:cNvSpPr/>
            <p:nvPr/>
          </p:nvSpPr>
          <p:spPr>
            <a:xfrm>
              <a:off x="6877522" y="4278568"/>
              <a:ext cx="305537" cy="262326"/>
            </a:xfrm>
            <a:prstGeom prst="star5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B3C9F33-EB32-7141-A536-D0491BE3AAFB}"/>
                </a:ext>
              </a:extLst>
            </p:cNvPr>
            <p:cNvSpPr txBox="1"/>
            <p:nvPr/>
          </p:nvSpPr>
          <p:spPr>
            <a:xfrm>
              <a:off x="7071239" y="4083590"/>
              <a:ext cx="674225" cy="3077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81° S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3F35262-B69B-374E-940B-FE1E5A2D2FB3}"/>
                </a:ext>
              </a:extLst>
            </p:cNvPr>
            <p:cNvSpPr/>
            <p:nvPr/>
          </p:nvSpPr>
          <p:spPr>
            <a:xfrm>
              <a:off x="6352531" y="3669038"/>
              <a:ext cx="1824572" cy="1930696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01AAE41-25DE-3D4B-A93D-3AF2519CD7EC}"/>
              </a:ext>
            </a:extLst>
          </p:cNvPr>
          <p:cNvGrpSpPr/>
          <p:nvPr/>
        </p:nvGrpSpPr>
        <p:grpSpPr>
          <a:xfrm>
            <a:off x="3296828" y="954196"/>
            <a:ext cx="3419288" cy="1953647"/>
            <a:chOff x="1345824" y="5075137"/>
            <a:chExt cx="3419288" cy="19536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5CABAF2-85F3-A448-94D7-24085CB1A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04" t="4777" r="4885" b="54501"/>
            <a:stretch/>
          </p:blipFill>
          <p:spPr>
            <a:xfrm rot="5400000">
              <a:off x="2860874" y="5124546"/>
              <a:ext cx="1953647" cy="1854829"/>
            </a:xfrm>
            <a:prstGeom prst="ellipse">
              <a:avLst/>
            </a:prstGeom>
          </p:spPr>
        </p:pic>
        <p:sp>
          <p:nvSpPr>
            <p:cNvPr id="41" name="Left-Right Arrow 313">
              <a:extLst>
                <a:ext uri="{FF2B5EF4-FFF2-40B4-BE49-F238E27FC236}">
                  <a16:creationId xmlns:a16="http://schemas.microsoft.com/office/drawing/2014/main" id="{6BE77891-56C4-D541-8C7D-AEB78838CD4B}"/>
                </a:ext>
              </a:extLst>
            </p:cNvPr>
            <p:cNvSpPr/>
            <p:nvPr/>
          </p:nvSpPr>
          <p:spPr>
            <a:xfrm>
              <a:off x="3827707" y="5764744"/>
              <a:ext cx="432417" cy="171494"/>
            </a:xfrm>
            <a:prstGeom prst="leftRightArrow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76BDDB-2EB3-2B4B-BFE7-256DEB8E309A}"/>
                </a:ext>
              </a:extLst>
            </p:cNvPr>
            <p:cNvSpPr txBox="1"/>
            <p:nvPr/>
          </p:nvSpPr>
          <p:spPr>
            <a:xfrm>
              <a:off x="2855517" y="5878308"/>
              <a:ext cx="5411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90°S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C57639-18B5-DB4B-9E39-979B6C247FCB}"/>
                </a:ext>
              </a:extLst>
            </p:cNvPr>
            <p:cNvSpPr txBox="1"/>
            <p:nvPr/>
          </p:nvSpPr>
          <p:spPr>
            <a:xfrm>
              <a:off x="1345824" y="5217710"/>
              <a:ext cx="1775310" cy="147732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FF0000"/>
                  </a:solidFill>
                </a:rPr>
                <a:t>Late Southern Summer </a:t>
              </a:r>
            </a:p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Grundy </a:t>
              </a:r>
              <a:r>
                <a:rPr lang="en-US" i="1" dirty="0" err="1">
                  <a:solidFill>
                    <a:schemeClr val="bg1"/>
                  </a:solidFill>
                </a:rPr>
                <a:t>SpeX</a:t>
              </a:r>
              <a:r>
                <a:rPr lang="en-US" i="1" dirty="0">
                  <a:solidFill>
                    <a:schemeClr val="bg1"/>
                  </a:solidFill>
                </a:rPr>
                <a:t>, IRAC Prog. 71 (2000 – 2006)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03586CD-D7AF-4A45-9999-66A5D81DF591}"/>
                </a:ext>
              </a:extLst>
            </p:cNvPr>
            <p:cNvSpPr txBox="1"/>
            <p:nvPr/>
          </p:nvSpPr>
          <p:spPr>
            <a:xfrm>
              <a:off x="3543983" y="5976030"/>
              <a:ext cx="5411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solidFill>
                    <a:srgbClr val="FF0000"/>
                  </a:solidFill>
                </a:rPr>
                <a:t>45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°S </a:t>
              </a:r>
            </a:p>
          </p:txBody>
        </p:sp>
        <p:sp>
          <p:nvSpPr>
            <p:cNvPr id="53" name="Freeform: Shape 150">
              <a:extLst>
                <a:ext uri="{FF2B5EF4-FFF2-40B4-BE49-F238E27FC236}">
                  <a16:creationId xmlns:a16="http://schemas.microsoft.com/office/drawing/2014/main" id="{ED9565EB-93BE-9E47-9082-C9349E6EB0E4}"/>
                </a:ext>
              </a:extLst>
            </p:cNvPr>
            <p:cNvSpPr/>
            <p:nvPr/>
          </p:nvSpPr>
          <p:spPr>
            <a:xfrm>
              <a:off x="3889138" y="5088018"/>
              <a:ext cx="434622" cy="1920240"/>
            </a:xfrm>
            <a:custGeom>
              <a:avLst/>
              <a:gdLst>
                <a:gd name="connsiteX0" fmla="*/ 0 w 434622"/>
                <a:gd name="connsiteY0" fmla="*/ 0 h 1920240"/>
                <a:gd name="connsiteX1" fmla="*/ 72390 w 434622"/>
                <a:gd name="connsiteY1" fmla="*/ 26670 h 1920240"/>
                <a:gd name="connsiteX2" fmla="*/ 99060 w 434622"/>
                <a:gd name="connsiteY2" fmla="*/ 41910 h 1920240"/>
                <a:gd name="connsiteX3" fmla="*/ 129540 w 434622"/>
                <a:gd name="connsiteY3" fmla="*/ 64770 h 1920240"/>
                <a:gd name="connsiteX4" fmla="*/ 156210 w 434622"/>
                <a:gd name="connsiteY4" fmla="*/ 87630 h 1920240"/>
                <a:gd name="connsiteX5" fmla="*/ 175260 w 434622"/>
                <a:gd name="connsiteY5" fmla="*/ 110490 h 1920240"/>
                <a:gd name="connsiteX6" fmla="*/ 201930 w 434622"/>
                <a:gd name="connsiteY6" fmla="*/ 144780 h 1920240"/>
                <a:gd name="connsiteX7" fmla="*/ 228600 w 434622"/>
                <a:gd name="connsiteY7" fmla="*/ 171450 h 1920240"/>
                <a:gd name="connsiteX8" fmla="*/ 251460 w 434622"/>
                <a:gd name="connsiteY8" fmla="*/ 205740 h 1920240"/>
                <a:gd name="connsiteX9" fmla="*/ 270510 w 434622"/>
                <a:gd name="connsiteY9" fmla="*/ 247650 h 1920240"/>
                <a:gd name="connsiteX10" fmla="*/ 297180 w 434622"/>
                <a:gd name="connsiteY10" fmla="*/ 293370 h 1920240"/>
                <a:gd name="connsiteX11" fmla="*/ 327660 w 434622"/>
                <a:gd name="connsiteY11" fmla="*/ 354330 h 1920240"/>
                <a:gd name="connsiteX12" fmla="*/ 342900 w 434622"/>
                <a:gd name="connsiteY12" fmla="*/ 403860 h 1920240"/>
                <a:gd name="connsiteX13" fmla="*/ 354330 w 434622"/>
                <a:gd name="connsiteY13" fmla="*/ 430530 h 1920240"/>
                <a:gd name="connsiteX14" fmla="*/ 369570 w 434622"/>
                <a:gd name="connsiteY14" fmla="*/ 476250 h 1920240"/>
                <a:gd name="connsiteX15" fmla="*/ 384810 w 434622"/>
                <a:gd name="connsiteY15" fmla="*/ 525780 h 1920240"/>
                <a:gd name="connsiteX16" fmla="*/ 396240 w 434622"/>
                <a:gd name="connsiteY16" fmla="*/ 575310 h 1920240"/>
                <a:gd name="connsiteX17" fmla="*/ 407670 w 434622"/>
                <a:gd name="connsiteY17" fmla="*/ 624840 h 1920240"/>
                <a:gd name="connsiteX18" fmla="*/ 415290 w 434622"/>
                <a:gd name="connsiteY18" fmla="*/ 678180 h 1920240"/>
                <a:gd name="connsiteX19" fmla="*/ 422910 w 434622"/>
                <a:gd name="connsiteY19" fmla="*/ 739140 h 1920240"/>
                <a:gd name="connsiteX20" fmla="*/ 430530 w 434622"/>
                <a:gd name="connsiteY20" fmla="*/ 811530 h 1920240"/>
                <a:gd name="connsiteX21" fmla="*/ 434340 w 434622"/>
                <a:gd name="connsiteY21" fmla="*/ 876300 h 1920240"/>
                <a:gd name="connsiteX22" fmla="*/ 434340 w 434622"/>
                <a:gd name="connsiteY22" fmla="*/ 948690 h 1920240"/>
                <a:gd name="connsiteX23" fmla="*/ 434340 w 434622"/>
                <a:gd name="connsiteY23" fmla="*/ 1047750 h 1920240"/>
                <a:gd name="connsiteX24" fmla="*/ 430530 w 434622"/>
                <a:gd name="connsiteY24" fmla="*/ 1123950 h 1920240"/>
                <a:gd name="connsiteX25" fmla="*/ 415290 w 434622"/>
                <a:gd name="connsiteY25" fmla="*/ 1238250 h 1920240"/>
                <a:gd name="connsiteX26" fmla="*/ 400050 w 434622"/>
                <a:gd name="connsiteY26" fmla="*/ 1325880 h 1920240"/>
                <a:gd name="connsiteX27" fmla="*/ 388620 w 434622"/>
                <a:gd name="connsiteY27" fmla="*/ 1394460 h 1920240"/>
                <a:gd name="connsiteX28" fmla="*/ 373380 w 434622"/>
                <a:gd name="connsiteY28" fmla="*/ 1447800 h 1920240"/>
                <a:gd name="connsiteX29" fmla="*/ 346710 w 434622"/>
                <a:gd name="connsiteY29" fmla="*/ 1527810 h 1920240"/>
                <a:gd name="connsiteX30" fmla="*/ 320040 w 434622"/>
                <a:gd name="connsiteY30" fmla="*/ 1592580 h 1920240"/>
                <a:gd name="connsiteX31" fmla="*/ 300990 w 434622"/>
                <a:gd name="connsiteY31" fmla="*/ 1642110 h 1920240"/>
                <a:gd name="connsiteX32" fmla="*/ 266700 w 434622"/>
                <a:gd name="connsiteY32" fmla="*/ 1703070 h 1920240"/>
                <a:gd name="connsiteX33" fmla="*/ 240030 w 434622"/>
                <a:gd name="connsiteY33" fmla="*/ 1744980 h 1920240"/>
                <a:gd name="connsiteX34" fmla="*/ 205740 w 434622"/>
                <a:gd name="connsiteY34" fmla="*/ 1790700 h 1920240"/>
                <a:gd name="connsiteX35" fmla="*/ 167640 w 434622"/>
                <a:gd name="connsiteY35" fmla="*/ 1832610 h 1920240"/>
                <a:gd name="connsiteX36" fmla="*/ 144780 w 434622"/>
                <a:gd name="connsiteY36" fmla="*/ 1851660 h 1920240"/>
                <a:gd name="connsiteX37" fmla="*/ 91440 w 434622"/>
                <a:gd name="connsiteY37" fmla="*/ 1893570 h 1920240"/>
                <a:gd name="connsiteX38" fmla="*/ 45720 w 434622"/>
                <a:gd name="connsiteY38" fmla="*/ 1920240 h 1920240"/>
                <a:gd name="connsiteX39" fmla="*/ 45720 w 434622"/>
                <a:gd name="connsiteY39" fmla="*/ 1920240 h 1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34622" h="1920240">
                  <a:moveTo>
                    <a:pt x="0" y="0"/>
                  </a:moveTo>
                  <a:cubicBezTo>
                    <a:pt x="27940" y="9842"/>
                    <a:pt x="55880" y="19685"/>
                    <a:pt x="72390" y="26670"/>
                  </a:cubicBezTo>
                  <a:cubicBezTo>
                    <a:pt x="88900" y="33655"/>
                    <a:pt x="89535" y="35560"/>
                    <a:pt x="99060" y="41910"/>
                  </a:cubicBezTo>
                  <a:cubicBezTo>
                    <a:pt x="108585" y="48260"/>
                    <a:pt x="120015" y="57150"/>
                    <a:pt x="129540" y="64770"/>
                  </a:cubicBezTo>
                  <a:cubicBezTo>
                    <a:pt x="139065" y="72390"/>
                    <a:pt x="148590" y="80010"/>
                    <a:pt x="156210" y="87630"/>
                  </a:cubicBezTo>
                  <a:cubicBezTo>
                    <a:pt x="163830" y="95250"/>
                    <a:pt x="167640" y="100965"/>
                    <a:pt x="175260" y="110490"/>
                  </a:cubicBezTo>
                  <a:cubicBezTo>
                    <a:pt x="182880" y="120015"/>
                    <a:pt x="193040" y="134620"/>
                    <a:pt x="201930" y="144780"/>
                  </a:cubicBezTo>
                  <a:cubicBezTo>
                    <a:pt x="210820" y="154940"/>
                    <a:pt x="220345" y="161290"/>
                    <a:pt x="228600" y="171450"/>
                  </a:cubicBezTo>
                  <a:cubicBezTo>
                    <a:pt x="236855" y="181610"/>
                    <a:pt x="244475" y="193040"/>
                    <a:pt x="251460" y="205740"/>
                  </a:cubicBezTo>
                  <a:cubicBezTo>
                    <a:pt x="258445" y="218440"/>
                    <a:pt x="262890" y="233045"/>
                    <a:pt x="270510" y="247650"/>
                  </a:cubicBezTo>
                  <a:cubicBezTo>
                    <a:pt x="278130" y="262255"/>
                    <a:pt x="287655" y="275590"/>
                    <a:pt x="297180" y="293370"/>
                  </a:cubicBezTo>
                  <a:cubicBezTo>
                    <a:pt x="306705" y="311150"/>
                    <a:pt x="320040" y="335915"/>
                    <a:pt x="327660" y="354330"/>
                  </a:cubicBezTo>
                  <a:cubicBezTo>
                    <a:pt x="335280" y="372745"/>
                    <a:pt x="338455" y="391160"/>
                    <a:pt x="342900" y="403860"/>
                  </a:cubicBezTo>
                  <a:cubicBezTo>
                    <a:pt x="347345" y="416560"/>
                    <a:pt x="349885" y="418465"/>
                    <a:pt x="354330" y="430530"/>
                  </a:cubicBezTo>
                  <a:cubicBezTo>
                    <a:pt x="358775" y="442595"/>
                    <a:pt x="364490" y="460375"/>
                    <a:pt x="369570" y="476250"/>
                  </a:cubicBezTo>
                  <a:cubicBezTo>
                    <a:pt x="374650" y="492125"/>
                    <a:pt x="380365" y="509270"/>
                    <a:pt x="384810" y="525780"/>
                  </a:cubicBezTo>
                  <a:cubicBezTo>
                    <a:pt x="389255" y="542290"/>
                    <a:pt x="396240" y="575310"/>
                    <a:pt x="396240" y="575310"/>
                  </a:cubicBezTo>
                  <a:cubicBezTo>
                    <a:pt x="400050" y="591820"/>
                    <a:pt x="404495" y="607695"/>
                    <a:pt x="407670" y="624840"/>
                  </a:cubicBezTo>
                  <a:cubicBezTo>
                    <a:pt x="410845" y="641985"/>
                    <a:pt x="412750" y="659130"/>
                    <a:pt x="415290" y="678180"/>
                  </a:cubicBezTo>
                  <a:cubicBezTo>
                    <a:pt x="417830" y="697230"/>
                    <a:pt x="420370" y="716915"/>
                    <a:pt x="422910" y="739140"/>
                  </a:cubicBezTo>
                  <a:cubicBezTo>
                    <a:pt x="425450" y="761365"/>
                    <a:pt x="428625" y="788670"/>
                    <a:pt x="430530" y="811530"/>
                  </a:cubicBezTo>
                  <a:cubicBezTo>
                    <a:pt x="432435" y="834390"/>
                    <a:pt x="433705" y="853440"/>
                    <a:pt x="434340" y="876300"/>
                  </a:cubicBezTo>
                  <a:cubicBezTo>
                    <a:pt x="434975" y="899160"/>
                    <a:pt x="434340" y="948690"/>
                    <a:pt x="434340" y="948690"/>
                  </a:cubicBezTo>
                  <a:cubicBezTo>
                    <a:pt x="434340" y="977265"/>
                    <a:pt x="434975" y="1018540"/>
                    <a:pt x="434340" y="1047750"/>
                  </a:cubicBezTo>
                  <a:cubicBezTo>
                    <a:pt x="433705" y="1076960"/>
                    <a:pt x="433705" y="1092200"/>
                    <a:pt x="430530" y="1123950"/>
                  </a:cubicBezTo>
                  <a:cubicBezTo>
                    <a:pt x="427355" y="1155700"/>
                    <a:pt x="420370" y="1204595"/>
                    <a:pt x="415290" y="1238250"/>
                  </a:cubicBezTo>
                  <a:cubicBezTo>
                    <a:pt x="410210" y="1271905"/>
                    <a:pt x="404495" y="1299845"/>
                    <a:pt x="400050" y="1325880"/>
                  </a:cubicBezTo>
                  <a:cubicBezTo>
                    <a:pt x="395605" y="1351915"/>
                    <a:pt x="393065" y="1374140"/>
                    <a:pt x="388620" y="1394460"/>
                  </a:cubicBezTo>
                  <a:cubicBezTo>
                    <a:pt x="384175" y="1414780"/>
                    <a:pt x="380365" y="1425575"/>
                    <a:pt x="373380" y="1447800"/>
                  </a:cubicBezTo>
                  <a:cubicBezTo>
                    <a:pt x="366395" y="1470025"/>
                    <a:pt x="355600" y="1503680"/>
                    <a:pt x="346710" y="1527810"/>
                  </a:cubicBezTo>
                  <a:cubicBezTo>
                    <a:pt x="337820" y="1551940"/>
                    <a:pt x="327660" y="1573530"/>
                    <a:pt x="320040" y="1592580"/>
                  </a:cubicBezTo>
                  <a:cubicBezTo>
                    <a:pt x="312420" y="1611630"/>
                    <a:pt x="309880" y="1623695"/>
                    <a:pt x="300990" y="1642110"/>
                  </a:cubicBezTo>
                  <a:cubicBezTo>
                    <a:pt x="292100" y="1660525"/>
                    <a:pt x="276860" y="1685925"/>
                    <a:pt x="266700" y="1703070"/>
                  </a:cubicBezTo>
                  <a:cubicBezTo>
                    <a:pt x="256540" y="1720215"/>
                    <a:pt x="250190" y="1730375"/>
                    <a:pt x="240030" y="1744980"/>
                  </a:cubicBezTo>
                  <a:cubicBezTo>
                    <a:pt x="229870" y="1759585"/>
                    <a:pt x="217805" y="1776095"/>
                    <a:pt x="205740" y="1790700"/>
                  </a:cubicBezTo>
                  <a:cubicBezTo>
                    <a:pt x="193675" y="1805305"/>
                    <a:pt x="177800" y="1822450"/>
                    <a:pt x="167640" y="1832610"/>
                  </a:cubicBezTo>
                  <a:cubicBezTo>
                    <a:pt x="157480" y="1842770"/>
                    <a:pt x="157480" y="1841500"/>
                    <a:pt x="144780" y="1851660"/>
                  </a:cubicBezTo>
                  <a:cubicBezTo>
                    <a:pt x="132080" y="1861820"/>
                    <a:pt x="107950" y="1882140"/>
                    <a:pt x="91440" y="1893570"/>
                  </a:cubicBezTo>
                  <a:cubicBezTo>
                    <a:pt x="74930" y="1905000"/>
                    <a:pt x="45720" y="1920240"/>
                    <a:pt x="45720" y="1920240"/>
                  </a:cubicBezTo>
                  <a:lnTo>
                    <a:pt x="45720" y="1920240"/>
                  </a:lnTo>
                </a:path>
              </a:pathLst>
            </a:custGeom>
            <a:noFill/>
            <a:ln w="222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E6E182A-F152-EF4A-8F00-AC71A9BEC185}"/>
                </a:ext>
              </a:extLst>
            </p:cNvPr>
            <p:cNvSpPr/>
            <p:nvPr/>
          </p:nvSpPr>
          <p:spPr>
            <a:xfrm>
              <a:off x="2919660" y="5085894"/>
              <a:ext cx="1824572" cy="1930696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696A1E-5B03-B949-89CE-5B27633B76A3}"/>
                </a:ext>
              </a:extLst>
            </p:cNvPr>
            <p:cNvSpPr txBox="1"/>
            <p:nvPr/>
          </p:nvSpPr>
          <p:spPr>
            <a:xfrm>
              <a:off x="3568139" y="5466824"/>
              <a:ext cx="994553" cy="3077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4 – 30° 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EDCCD7-B59D-FA42-BB04-5F7D6629CDBB}"/>
                </a:ext>
              </a:extLst>
            </p:cNvPr>
            <p:cNvSpPr txBox="1"/>
            <p:nvPr/>
          </p:nvSpPr>
          <p:spPr>
            <a:xfrm>
              <a:off x="4184925" y="5912273"/>
              <a:ext cx="390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0° 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428E4276-8742-EF46-A2EC-B95732F4EAEB}"/>
              </a:ext>
            </a:extLst>
          </p:cNvPr>
          <p:cNvSpPr/>
          <p:nvPr/>
        </p:nvSpPr>
        <p:spPr>
          <a:xfrm rot="719768">
            <a:off x="4935760" y="3458408"/>
            <a:ext cx="1539192" cy="41607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CF63F5B-117E-D544-B53F-57C6E4EB2D09}"/>
              </a:ext>
            </a:extLst>
          </p:cNvPr>
          <p:cNvSpPr/>
          <p:nvPr/>
        </p:nvSpPr>
        <p:spPr>
          <a:xfrm rot="20855129">
            <a:off x="2476622" y="3560609"/>
            <a:ext cx="1435122" cy="347472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CB2568-538C-4444-A838-5665E9DC29A3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4CBDEF9-CF49-644D-B397-C178A08AD47B}"/>
              </a:ext>
            </a:extLst>
          </p:cNvPr>
          <p:cNvGrpSpPr/>
          <p:nvPr/>
        </p:nvGrpSpPr>
        <p:grpSpPr>
          <a:xfrm>
            <a:off x="97185" y="797188"/>
            <a:ext cx="3290877" cy="1988287"/>
            <a:chOff x="-1070367" y="4609252"/>
            <a:chExt cx="3290877" cy="198828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2EEC23-7963-8741-9593-9A3DB45A8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04" t="4777" r="4885" b="54501"/>
            <a:stretch/>
          </p:blipFill>
          <p:spPr>
            <a:xfrm rot="16200000">
              <a:off x="187025" y="4693297"/>
              <a:ext cx="1953651" cy="1854833"/>
            </a:xfrm>
            <a:prstGeom prst="ellipse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C33D36-1F5F-6E4B-8C2F-67F18AFBD9F2}"/>
                </a:ext>
              </a:extLst>
            </p:cNvPr>
            <p:cNvSpPr txBox="1"/>
            <p:nvPr/>
          </p:nvSpPr>
          <p:spPr>
            <a:xfrm>
              <a:off x="-1070367" y="4609252"/>
              <a:ext cx="1698129" cy="175432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u="sng" dirty="0">
                  <a:solidFill>
                    <a:srgbClr val="00B0F0"/>
                  </a:solidFill>
                </a:rPr>
                <a:t>Northern Spring </a:t>
              </a:r>
            </a:p>
            <a:p>
              <a:r>
                <a:rPr lang="en-US" i="1" dirty="0">
                  <a:solidFill>
                    <a:schemeClr val="bg1"/>
                  </a:solidFill>
                </a:rPr>
                <a:t>Cartwright SpeX, IRAC Prog. 1112 (2012 – 2018)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4A7317-E182-D84E-B425-0074F680EEEF}"/>
                </a:ext>
              </a:extLst>
            </p:cNvPr>
            <p:cNvSpPr txBox="1"/>
            <p:nvPr/>
          </p:nvSpPr>
          <p:spPr>
            <a:xfrm>
              <a:off x="1556614" y="5486415"/>
              <a:ext cx="636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90°N </a:t>
              </a:r>
            </a:p>
          </p:txBody>
        </p:sp>
        <p:sp>
          <p:nvSpPr>
            <p:cNvPr id="48" name="Left-Right Arrow 313">
              <a:extLst>
                <a:ext uri="{FF2B5EF4-FFF2-40B4-BE49-F238E27FC236}">
                  <a16:creationId xmlns:a16="http://schemas.microsoft.com/office/drawing/2014/main" id="{7EA58FCC-A989-A040-8485-BF3B48F3957E}"/>
                </a:ext>
              </a:extLst>
            </p:cNvPr>
            <p:cNvSpPr/>
            <p:nvPr/>
          </p:nvSpPr>
          <p:spPr>
            <a:xfrm>
              <a:off x="924809" y="5349618"/>
              <a:ext cx="474324" cy="153211"/>
            </a:xfrm>
            <a:prstGeom prst="leftRightArrow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18C5B20-47A6-E04A-A709-ECC9DAC5FA92}"/>
                </a:ext>
              </a:extLst>
            </p:cNvPr>
            <p:cNvSpPr txBox="1"/>
            <p:nvPr/>
          </p:nvSpPr>
          <p:spPr>
            <a:xfrm>
              <a:off x="639778" y="5085894"/>
              <a:ext cx="1349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17 – 45° N</a:t>
              </a:r>
            </a:p>
          </p:txBody>
        </p:sp>
        <p:sp>
          <p:nvSpPr>
            <p:cNvPr id="54" name="Freeform: Shape 151">
              <a:extLst>
                <a:ext uri="{FF2B5EF4-FFF2-40B4-BE49-F238E27FC236}">
                  <a16:creationId xmlns:a16="http://schemas.microsoft.com/office/drawing/2014/main" id="{817C9F12-993F-F741-A2FB-BC62BCA3F715}"/>
                </a:ext>
              </a:extLst>
            </p:cNvPr>
            <p:cNvSpPr/>
            <p:nvPr/>
          </p:nvSpPr>
          <p:spPr>
            <a:xfrm rot="10800000">
              <a:off x="668724" y="4668011"/>
              <a:ext cx="434622" cy="1920240"/>
            </a:xfrm>
            <a:custGeom>
              <a:avLst/>
              <a:gdLst>
                <a:gd name="connsiteX0" fmla="*/ 0 w 434622"/>
                <a:gd name="connsiteY0" fmla="*/ 0 h 1920240"/>
                <a:gd name="connsiteX1" fmla="*/ 72390 w 434622"/>
                <a:gd name="connsiteY1" fmla="*/ 26670 h 1920240"/>
                <a:gd name="connsiteX2" fmla="*/ 99060 w 434622"/>
                <a:gd name="connsiteY2" fmla="*/ 41910 h 1920240"/>
                <a:gd name="connsiteX3" fmla="*/ 129540 w 434622"/>
                <a:gd name="connsiteY3" fmla="*/ 64770 h 1920240"/>
                <a:gd name="connsiteX4" fmla="*/ 156210 w 434622"/>
                <a:gd name="connsiteY4" fmla="*/ 87630 h 1920240"/>
                <a:gd name="connsiteX5" fmla="*/ 175260 w 434622"/>
                <a:gd name="connsiteY5" fmla="*/ 110490 h 1920240"/>
                <a:gd name="connsiteX6" fmla="*/ 201930 w 434622"/>
                <a:gd name="connsiteY6" fmla="*/ 144780 h 1920240"/>
                <a:gd name="connsiteX7" fmla="*/ 228600 w 434622"/>
                <a:gd name="connsiteY7" fmla="*/ 171450 h 1920240"/>
                <a:gd name="connsiteX8" fmla="*/ 251460 w 434622"/>
                <a:gd name="connsiteY8" fmla="*/ 205740 h 1920240"/>
                <a:gd name="connsiteX9" fmla="*/ 270510 w 434622"/>
                <a:gd name="connsiteY9" fmla="*/ 247650 h 1920240"/>
                <a:gd name="connsiteX10" fmla="*/ 297180 w 434622"/>
                <a:gd name="connsiteY10" fmla="*/ 293370 h 1920240"/>
                <a:gd name="connsiteX11" fmla="*/ 327660 w 434622"/>
                <a:gd name="connsiteY11" fmla="*/ 354330 h 1920240"/>
                <a:gd name="connsiteX12" fmla="*/ 342900 w 434622"/>
                <a:gd name="connsiteY12" fmla="*/ 403860 h 1920240"/>
                <a:gd name="connsiteX13" fmla="*/ 354330 w 434622"/>
                <a:gd name="connsiteY13" fmla="*/ 430530 h 1920240"/>
                <a:gd name="connsiteX14" fmla="*/ 369570 w 434622"/>
                <a:gd name="connsiteY14" fmla="*/ 476250 h 1920240"/>
                <a:gd name="connsiteX15" fmla="*/ 384810 w 434622"/>
                <a:gd name="connsiteY15" fmla="*/ 525780 h 1920240"/>
                <a:gd name="connsiteX16" fmla="*/ 396240 w 434622"/>
                <a:gd name="connsiteY16" fmla="*/ 575310 h 1920240"/>
                <a:gd name="connsiteX17" fmla="*/ 407670 w 434622"/>
                <a:gd name="connsiteY17" fmla="*/ 624840 h 1920240"/>
                <a:gd name="connsiteX18" fmla="*/ 415290 w 434622"/>
                <a:gd name="connsiteY18" fmla="*/ 678180 h 1920240"/>
                <a:gd name="connsiteX19" fmla="*/ 422910 w 434622"/>
                <a:gd name="connsiteY19" fmla="*/ 739140 h 1920240"/>
                <a:gd name="connsiteX20" fmla="*/ 430530 w 434622"/>
                <a:gd name="connsiteY20" fmla="*/ 811530 h 1920240"/>
                <a:gd name="connsiteX21" fmla="*/ 434340 w 434622"/>
                <a:gd name="connsiteY21" fmla="*/ 876300 h 1920240"/>
                <a:gd name="connsiteX22" fmla="*/ 434340 w 434622"/>
                <a:gd name="connsiteY22" fmla="*/ 948690 h 1920240"/>
                <a:gd name="connsiteX23" fmla="*/ 434340 w 434622"/>
                <a:gd name="connsiteY23" fmla="*/ 1047750 h 1920240"/>
                <a:gd name="connsiteX24" fmla="*/ 430530 w 434622"/>
                <a:gd name="connsiteY24" fmla="*/ 1123950 h 1920240"/>
                <a:gd name="connsiteX25" fmla="*/ 415290 w 434622"/>
                <a:gd name="connsiteY25" fmla="*/ 1238250 h 1920240"/>
                <a:gd name="connsiteX26" fmla="*/ 400050 w 434622"/>
                <a:gd name="connsiteY26" fmla="*/ 1325880 h 1920240"/>
                <a:gd name="connsiteX27" fmla="*/ 388620 w 434622"/>
                <a:gd name="connsiteY27" fmla="*/ 1394460 h 1920240"/>
                <a:gd name="connsiteX28" fmla="*/ 373380 w 434622"/>
                <a:gd name="connsiteY28" fmla="*/ 1447800 h 1920240"/>
                <a:gd name="connsiteX29" fmla="*/ 346710 w 434622"/>
                <a:gd name="connsiteY29" fmla="*/ 1527810 h 1920240"/>
                <a:gd name="connsiteX30" fmla="*/ 320040 w 434622"/>
                <a:gd name="connsiteY30" fmla="*/ 1592580 h 1920240"/>
                <a:gd name="connsiteX31" fmla="*/ 300990 w 434622"/>
                <a:gd name="connsiteY31" fmla="*/ 1642110 h 1920240"/>
                <a:gd name="connsiteX32" fmla="*/ 266700 w 434622"/>
                <a:gd name="connsiteY32" fmla="*/ 1703070 h 1920240"/>
                <a:gd name="connsiteX33" fmla="*/ 240030 w 434622"/>
                <a:gd name="connsiteY33" fmla="*/ 1744980 h 1920240"/>
                <a:gd name="connsiteX34" fmla="*/ 205740 w 434622"/>
                <a:gd name="connsiteY34" fmla="*/ 1790700 h 1920240"/>
                <a:gd name="connsiteX35" fmla="*/ 167640 w 434622"/>
                <a:gd name="connsiteY35" fmla="*/ 1832610 h 1920240"/>
                <a:gd name="connsiteX36" fmla="*/ 144780 w 434622"/>
                <a:gd name="connsiteY36" fmla="*/ 1851660 h 1920240"/>
                <a:gd name="connsiteX37" fmla="*/ 91440 w 434622"/>
                <a:gd name="connsiteY37" fmla="*/ 1893570 h 1920240"/>
                <a:gd name="connsiteX38" fmla="*/ 45720 w 434622"/>
                <a:gd name="connsiteY38" fmla="*/ 1920240 h 1920240"/>
                <a:gd name="connsiteX39" fmla="*/ 45720 w 434622"/>
                <a:gd name="connsiteY39" fmla="*/ 1920240 h 1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34622" h="1920240">
                  <a:moveTo>
                    <a:pt x="0" y="0"/>
                  </a:moveTo>
                  <a:cubicBezTo>
                    <a:pt x="27940" y="9842"/>
                    <a:pt x="55880" y="19685"/>
                    <a:pt x="72390" y="26670"/>
                  </a:cubicBezTo>
                  <a:cubicBezTo>
                    <a:pt x="88900" y="33655"/>
                    <a:pt x="89535" y="35560"/>
                    <a:pt x="99060" y="41910"/>
                  </a:cubicBezTo>
                  <a:cubicBezTo>
                    <a:pt x="108585" y="48260"/>
                    <a:pt x="120015" y="57150"/>
                    <a:pt x="129540" y="64770"/>
                  </a:cubicBezTo>
                  <a:cubicBezTo>
                    <a:pt x="139065" y="72390"/>
                    <a:pt x="148590" y="80010"/>
                    <a:pt x="156210" y="87630"/>
                  </a:cubicBezTo>
                  <a:cubicBezTo>
                    <a:pt x="163830" y="95250"/>
                    <a:pt x="167640" y="100965"/>
                    <a:pt x="175260" y="110490"/>
                  </a:cubicBezTo>
                  <a:cubicBezTo>
                    <a:pt x="182880" y="120015"/>
                    <a:pt x="193040" y="134620"/>
                    <a:pt x="201930" y="144780"/>
                  </a:cubicBezTo>
                  <a:cubicBezTo>
                    <a:pt x="210820" y="154940"/>
                    <a:pt x="220345" y="161290"/>
                    <a:pt x="228600" y="171450"/>
                  </a:cubicBezTo>
                  <a:cubicBezTo>
                    <a:pt x="236855" y="181610"/>
                    <a:pt x="244475" y="193040"/>
                    <a:pt x="251460" y="205740"/>
                  </a:cubicBezTo>
                  <a:cubicBezTo>
                    <a:pt x="258445" y="218440"/>
                    <a:pt x="262890" y="233045"/>
                    <a:pt x="270510" y="247650"/>
                  </a:cubicBezTo>
                  <a:cubicBezTo>
                    <a:pt x="278130" y="262255"/>
                    <a:pt x="287655" y="275590"/>
                    <a:pt x="297180" y="293370"/>
                  </a:cubicBezTo>
                  <a:cubicBezTo>
                    <a:pt x="306705" y="311150"/>
                    <a:pt x="320040" y="335915"/>
                    <a:pt x="327660" y="354330"/>
                  </a:cubicBezTo>
                  <a:cubicBezTo>
                    <a:pt x="335280" y="372745"/>
                    <a:pt x="338455" y="391160"/>
                    <a:pt x="342900" y="403860"/>
                  </a:cubicBezTo>
                  <a:cubicBezTo>
                    <a:pt x="347345" y="416560"/>
                    <a:pt x="349885" y="418465"/>
                    <a:pt x="354330" y="430530"/>
                  </a:cubicBezTo>
                  <a:cubicBezTo>
                    <a:pt x="358775" y="442595"/>
                    <a:pt x="364490" y="460375"/>
                    <a:pt x="369570" y="476250"/>
                  </a:cubicBezTo>
                  <a:cubicBezTo>
                    <a:pt x="374650" y="492125"/>
                    <a:pt x="380365" y="509270"/>
                    <a:pt x="384810" y="525780"/>
                  </a:cubicBezTo>
                  <a:cubicBezTo>
                    <a:pt x="389255" y="542290"/>
                    <a:pt x="396240" y="575310"/>
                    <a:pt x="396240" y="575310"/>
                  </a:cubicBezTo>
                  <a:cubicBezTo>
                    <a:pt x="400050" y="591820"/>
                    <a:pt x="404495" y="607695"/>
                    <a:pt x="407670" y="624840"/>
                  </a:cubicBezTo>
                  <a:cubicBezTo>
                    <a:pt x="410845" y="641985"/>
                    <a:pt x="412750" y="659130"/>
                    <a:pt x="415290" y="678180"/>
                  </a:cubicBezTo>
                  <a:cubicBezTo>
                    <a:pt x="417830" y="697230"/>
                    <a:pt x="420370" y="716915"/>
                    <a:pt x="422910" y="739140"/>
                  </a:cubicBezTo>
                  <a:cubicBezTo>
                    <a:pt x="425450" y="761365"/>
                    <a:pt x="428625" y="788670"/>
                    <a:pt x="430530" y="811530"/>
                  </a:cubicBezTo>
                  <a:cubicBezTo>
                    <a:pt x="432435" y="834390"/>
                    <a:pt x="433705" y="853440"/>
                    <a:pt x="434340" y="876300"/>
                  </a:cubicBezTo>
                  <a:cubicBezTo>
                    <a:pt x="434975" y="899160"/>
                    <a:pt x="434340" y="948690"/>
                    <a:pt x="434340" y="948690"/>
                  </a:cubicBezTo>
                  <a:cubicBezTo>
                    <a:pt x="434340" y="977265"/>
                    <a:pt x="434975" y="1018540"/>
                    <a:pt x="434340" y="1047750"/>
                  </a:cubicBezTo>
                  <a:cubicBezTo>
                    <a:pt x="433705" y="1076960"/>
                    <a:pt x="433705" y="1092200"/>
                    <a:pt x="430530" y="1123950"/>
                  </a:cubicBezTo>
                  <a:cubicBezTo>
                    <a:pt x="427355" y="1155700"/>
                    <a:pt x="420370" y="1204595"/>
                    <a:pt x="415290" y="1238250"/>
                  </a:cubicBezTo>
                  <a:cubicBezTo>
                    <a:pt x="410210" y="1271905"/>
                    <a:pt x="404495" y="1299845"/>
                    <a:pt x="400050" y="1325880"/>
                  </a:cubicBezTo>
                  <a:cubicBezTo>
                    <a:pt x="395605" y="1351915"/>
                    <a:pt x="393065" y="1374140"/>
                    <a:pt x="388620" y="1394460"/>
                  </a:cubicBezTo>
                  <a:cubicBezTo>
                    <a:pt x="384175" y="1414780"/>
                    <a:pt x="380365" y="1425575"/>
                    <a:pt x="373380" y="1447800"/>
                  </a:cubicBezTo>
                  <a:cubicBezTo>
                    <a:pt x="366395" y="1470025"/>
                    <a:pt x="355600" y="1503680"/>
                    <a:pt x="346710" y="1527810"/>
                  </a:cubicBezTo>
                  <a:cubicBezTo>
                    <a:pt x="337820" y="1551940"/>
                    <a:pt x="327660" y="1573530"/>
                    <a:pt x="320040" y="1592580"/>
                  </a:cubicBezTo>
                  <a:cubicBezTo>
                    <a:pt x="312420" y="1611630"/>
                    <a:pt x="309880" y="1623695"/>
                    <a:pt x="300990" y="1642110"/>
                  </a:cubicBezTo>
                  <a:cubicBezTo>
                    <a:pt x="292100" y="1660525"/>
                    <a:pt x="276860" y="1685925"/>
                    <a:pt x="266700" y="1703070"/>
                  </a:cubicBezTo>
                  <a:cubicBezTo>
                    <a:pt x="256540" y="1720215"/>
                    <a:pt x="250190" y="1730375"/>
                    <a:pt x="240030" y="1744980"/>
                  </a:cubicBezTo>
                  <a:cubicBezTo>
                    <a:pt x="229870" y="1759585"/>
                    <a:pt x="217805" y="1776095"/>
                    <a:pt x="205740" y="1790700"/>
                  </a:cubicBezTo>
                  <a:cubicBezTo>
                    <a:pt x="193675" y="1805305"/>
                    <a:pt x="177800" y="1822450"/>
                    <a:pt x="167640" y="1832610"/>
                  </a:cubicBezTo>
                  <a:cubicBezTo>
                    <a:pt x="157480" y="1842770"/>
                    <a:pt x="157480" y="1841500"/>
                    <a:pt x="144780" y="1851660"/>
                  </a:cubicBezTo>
                  <a:cubicBezTo>
                    <a:pt x="132080" y="1861820"/>
                    <a:pt x="107950" y="1882140"/>
                    <a:pt x="91440" y="1893570"/>
                  </a:cubicBezTo>
                  <a:cubicBezTo>
                    <a:pt x="74930" y="1905000"/>
                    <a:pt x="45720" y="1920240"/>
                    <a:pt x="45720" y="1920240"/>
                  </a:cubicBezTo>
                  <a:lnTo>
                    <a:pt x="45720" y="1920240"/>
                  </a:lnTo>
                </a:path>
              </a:pathLst>
            </a:custGeom>
            <a:noFill/>
            <a:ln w="222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3A566BD-199F-7049-89ED-F9F1AE8954A1}"/>
                </a:ext>
              </a:extLst>
            </p:cNvPr>
            <p:cNvSpPr/>
            <p:nvPr/>
          </p:nvSpPr>
          <p:spPr>
            <a:xfrm>
              <a:off x="263795" y="4650721"/>
              <a:ext cx="1827471" cy="1930696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CD87CC-A9EF-414E-89E4-01D5B0CAB6FC}"/>
                </a:ext>
              </a:extLst>
            </p:cNvPr>
            <p:cNvSpPr txBox="1"/>
            <p:nvPr/>
          </p:nvSpPr>
          <p:spPr>
            <a:xfrm>
              <a:off x="536932" y="5502829"/>
              <a:ext cx="4599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0°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B2BD524-4E67-FE4A-9612-8560D7297AD8}"/>
                </a:ext>
              </a:extLst>
            </p:cNvPr>
            <p:cNvSpPr txBox="1"/>
            <p:nvPr/>
          </p:nvSpPr>
          <p:spPr>
            <a:xfrm>
              <a:off x="871021" y="5939087"/>
              <a:ext cx="1349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35 – 50° 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46AEDB-EE10-CF47-9FB8-65B05AD28279}"/>
                </a:ext>
              </a:extLst>
            </p:cNvPr>
            <p:cNvSpPr txBox="1"/>
            <p:nvPr/>
          </p:nvSpPr>
          <p:spPr>
            <a:xfrm>
              <a:off x="1051629" y="5553610"/>
              <a:ext cx="5770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solidFill>
                    <a:srgbClr val="00B0F0"/>
                  </a:solidFill>
                </a:rPr>
                <a:t>45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°N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52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18EA3F-5BD7-6B46-8444-FD812DF40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3" r="12542" b="6799"/>
          <a:stretch/>
        </p:blipFill>
        <p:spPr>
          <a:xfrm>
            <a:off x="3550191" y="1038493"/>
            <a:ext cx="5553587" cy="2888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B4616-F479-744C-9CE7-73E23762C8C4}"/>
              </a:ext>
            </a:extLst>
          </p:cNvPr>
          <p:cNvSpPr txBox="1"/>
          <p:nvPr/>
        </p:nvSpPr>
        <p:spPr>
          <a:xfrm>
            <a:off x="1423410" y="44856"/>
            <a:ext cx="768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Ice/ocean giant exoplanets common?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F956EF-0D30-E44C-8BA1-0E273A98BF26}"/>
              </a:ext>
            </a:extLst>
          </p:cNvPr>
          <p:cNvSpPr/>
          <p:nvPr/>
        </p:nvSpPr>
        <p:spPr>
          <a:xfrm>
            <a:off x="179924" y="873317"/>
            <a:ext cx="5888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First “hot Neptune” exoplanet GJ 436b discovered </a:t>
            </a:r>
            <a:r>
              <a:rPr lang="en-US" sz="2000" b="1" i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(Butler et al. 2004)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394C81-A27C-C240-8834-958520C29FAE}"/>
              </a:ext>
            </a:extLst>
          </p:cNvPr>
          <p:cNvSpPr/>
          <p:nvPr/>
        </p:nvSpPr>
        <p:spPr>
          <a:xfrm>
            <a:off x="179924" y="2284018"/>
            <a:ext cx="5409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First possible ice/ocean giant Kepler 421b (Uranus-mass) discovered with orbit near snow line </a:t>
            </a:r>
            <a:r>
              <a:rPr lang="en-US" sz="2000" b="1" i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(Kipping et al. 2014)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C8C813-7BE3-F946-93BC-E56DD573C9B2}"/>
              </a:ext>
            </a:extLst>
          </p:cNvPr>
          <p:cNvSpPr/>
          <p:nvPr/>
        </p:nvSpPr>
        <p:spPr>
          <a:xfrm>
            <a:off x="179924" y="4064051"/>
            <a:ext cx="5888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More challenging to detect exoplanets with long orbital periods – where ice/ocean giants are likely to be more common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624C11-CC6E-624C-970A-661FE30CB6ED}"/>
              </a:ext>
            </a:extLst>
          </p:cNvPr>
          <p:cNvGrpSpPr/>
          <p:nvPr/>
        </p:nvGrpSpPr>
        <p:grpSpPr>
          <a:xfrm>
            <a:off x="179924" y="941339"/>
            <a:ext cx="8705596" cy="4727117"/>
            <a:chOff x="398182" y="1038493"/>
            <a:chExt cx="8705596" cy="47271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90D44A-3DE9-6C4D-8DBE-232F480AF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10" t="19431" r="15954" b="7476"/>
            <a:stretch/>
          </p:blipFill>
          <p:spPr>
            <a:xfrm>
              <a:off x="398182" y="1038493"/>
              <a:ext cx="6775196" cy="4724507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56A4BE-F69B-5B43-853C-A6A44CF07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1478" y="3771710"/>
              <a:ext cx="1892300" cy="1993900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4102B-2EF4-1443-A289-EA7AD32934CF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I.</a:t>
            </a:r>
          </a:p>
        </p:txBody>
      </p:sp>
    </p:spTree>
    <p:extLst>
      <p:ext uri="{BB962C8B-B14F-4D97-AF65-F5344CB8AC3E}">
        <p14:creationId xmlns:p14="http://schemas.microsoft.com/office/powerpoint/2010/main" val="41179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D4D2CF-D4E8-804F-86E6-B1EBF0760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5" t="1414" r="34782" b="2828"/>
          <a:stretch/>
        </p:blipFill>
        <p:spPr>
          <a:xfrm>
            <a:off x="5454276" y="834000"/>
            <a:ext cx="3655086" cy="568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41FD0A-11A1-1F47-9511-BE3CD54113B0}"/>
              </a:ext>
            </a:extLst>
          </p:cNvPr>
          <p:cNvSpPr txBox="1"/>
          <p:nvPr/>
        </p:nvSpPr>
        <p:spPr>
          <a:xfrm>
            <a:off x="1432649" y="98487"/>
            <a:ext cx="729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Spacecraft missions to the outer Solar 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D8E357-3A94-EB45-AB27-0017BEDC60A5}"/>
              </a:ext>
            </a:extLst>
          </p:cNvPr>
          <p:cNvSpPr/>
          <p:nvPr/>
        </p:nvSpPr>
        <p:spPr>
          <a:xfrm>
            <a:off x="146498" y="1098126"/>
            <a:ext cx="51113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Jupiter: </a:t>
            </a:r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Pioneer 10, Pioneer 11, Voyager 1, Voyager 2, Galileo, Ulysses, Cassini, New Horizons, and Juno</a:t>
            </a:r>
          </a:p>
          <a:p>
            <a:endParaRPr lang="en-US" sz="1200" b="1" dirty="0">
              <a:solidFill>
                <a:srgbClr val="92D05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*JUICE</a:t>
            </a:r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Europa Clipper</a:t>
            </a:r>
          </a:p>
          <a:p>
            <a:endParaRPr lang="en-US" sz="1200" b="1" dirty="0">
              <a:solidFill>
                <a:srgbClr val="92D05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Saturn: </a:t>
            </a:r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Pioneer 11, Voyager 1, Voyager 2, Cassini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1CBAF-79CE-4049-8355-049BDE88E926}"/>
              </a:ext>
            </a:extLst>
          </p:cNvPr>
          <p:cNvSpPr/>
          <p:nvPr/>
        </p:nvSpPr>
        <p:spPr>
          <a:xfrm>
            <a:off x="146498" y="3860619"/>
            <a:ext cx="4350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Uranus and Neptune: </a:t>
            </a:r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Voyager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7DEB9-DCDC-F44D-B2DA-737134C4D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3" t="19545" r="9321" b="7754"/>
          <a:stretch/>
        </p:blipFill>
        <p:spPr>
          <a:xfrm>
            <a:off x="1405661" y="4407121"/>
            <a:ext cx="3874689" cy="2315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301D1-29D1-D14A-AD88-A1CF26542E85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I.</a:t>
            </a:r>
          </a:p>
        </p:txBody>
      </p:sp>
    </p:spTree>
    <p:extLst>
      <p:ext uri="{BB962C8B-B14F-4D97-AF65-F5344CB8AC3E}">
        <p14:creationId xmlns:p14="http://schemas.microsoft.com/office/powerpoint/2010/main" val="292894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FB7BCE-95DF-F844-AD38-0212D774ECE4}"/>
              </a:ext>
            </a:extLst>
          </p:cNvPr>
          <p:cNvSpPr txBox="1"/>
          <p:nvPr/>
        </p:nvSpPr>
        <p:spPr>
          <a:xfrm>
            <a:off x="1423411" y="117440"/>
            <a:ext cx="7720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Space telescopes observations of Uranus &amp; Neptune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D68C9B-92CD-3F4B-BA5C-C8431B95728C}"/>
              </a:ext>
            </a:extLst>
          </p:cNvPr>
          <p:cNvGrpSpPr/>
          <p:nvPr/>
        </p:nvGrpSpPr>
        <p:grpSpPr>
          <a:xfrm>
            <a:off x="6808788" y="4255060"/>
            <a:ext cx="2137193" cy="2533320"/>
            <a:chOff x="6608515" y="4153460"/>
            <a:chExt cx="2137193" cy="2533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1BF3FA-3CCE-8643-88B1-E615FEF278D8}"/>
                </a:ext>
              </a:extLst>
            </p:cNvPr>
            <p:cNvSpPr/>
            <p:nvPr/>
          </p:nvSpPr>
          <p:spPr>
            <a:xfrm>
              <a:off x="7048728" y="6286670"/>
              <a:ext cx="12838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Herschel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34B418-D282-E240-9407-5E4324949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14" r="14639"/>
            <a:stretch/>
          </p:blipFill>
          <p:spPr>
            <a:xfrm>
              <a:off x="6608515" y="4153460"/>
              <a:ext cx="2137193" cy="217122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D22626-0371-3946-BFB1-6C40BA932BF7}"/>
              </a:ext>
            </a:extLst>
          </p:cNvPr>
          <p:cNvGrpSpPr/>
          <p:nvPr/>
        </p:nvGrpSpPr>
        <p:grpSpPr>
          <a:xfrm>
            <a:off x="3760106" y="4502101"/>
            <a:ext cx="2597444" cy="2286279"/>
            <a:chOff x="3370260" y="4153460"/>
            <a:chExt cx="2597444" cy="22862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D5CF17-B0CE-7E43-912C-04506BBD7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8" r="31677"/>
            <a:stretch/>
          </p:blipFill>
          <p:spPr>
            <a:xfrm>
              <a:off x="3370260" y="4153460"/>
              <a:ext cx="2597444" cy="18986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B7FA3E-DA19-B749-9390-40F386F9BD35}"/>
                </a:ext>
              </a:extLst>
            </p:cNvPr>
            <p:cNvSpPr/>
            <p:nvPr/>
          </p:nvSpPr>
          <p:spPr>
            <a:xfrm>
              <a:off x="3938922" y="6039629"/>
              <a:ext cx="15905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Kepler (K2)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C25364D-7F4A-4742-BCAB-0CFF36D0B4D5}"/>
              </a:ext>
            </a:extLst>
          </p:cNvPr>
          <p:cNvGrpSpPr/>
          <p:nvPr/>
        </p:nvGrpSpPr>
        <p:grpSpPr>
          <a:xfrm>
            <a:off x="596900" y="4440492"/>
            <a:ext cx="2618720" cy="2344742"/>
            <a:chOff x="571500" y="4179998"/>
            <a:chExt cx="2618720" cy="23447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C25BA2-FFF4-1F46-984C-BED615E0C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894" t="9261" r="13182" b="14035"/>
            <a:stretch/>
          </p:blipFill>
          <p:spPr>
            <a:xfrm>
              <a:off x="571500" y="4179998"/>
              <a:ext cx="2618720" cy="197151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B16675-4754-A441-A636-8D0C0CDEC546}"/>
                </a:ext>
              </a:extLst>
            </p:cNvPr>
            <p:cNvSpPr/>
            <p:nvPr/>
          </p:nvSpPr>
          <p:spPr>
            <a:xfrm>
              <a:off x="1117366" y="6124630"/>
              <a:ext cx="14762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JAXA AKARI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7E397A-B40E-3F41-9E02-FC67DD810146}"/>
              </a:ext>
            </a:extLst>
          </p:cNvPr>
          <p:cNvGrpSpPr/>
          <p:nvPr/>
        </p:nvGrpSpPr>
        <p:grpSpPr>
          <a:xfrm>
            <a:off x="4157107" y="1327227"/>
            <a:ext cx="2451408" cy="2379417"/>
            <a:chOff x="4267130" y="1373933"/>
            <a:chExt cx="2451408" cy="23794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DDA879-29BE-F841-BC3E-E01342DF6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62" t="8425" r="13337" b="8791"/>
            <a:stretch/>
          </p:blipFill>
          <p:spPr>
            <a:xfrm>
              <a:off x="4267130" y="1373933"/>
              <a:ext cx="2451408" cy="19857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F1357-3216-3942-BE59-06B1EA50412B}"/>
                </a:ext>
              </a:extLst>
            </p:cNvPr>
            <p:cNvSpPr/>
            <p:nvPr/>
          </p:nvSpPr>
          <p:spPr>
            <a:xfrm>
              <a:off x="5168851" y="3353240"/>
              <a:ext cx="6479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HST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3E525D-EC7F-784F-B1F0-C24B9B295123}"/>
              </a:ext>
            </a:extLst>
          </p:cNvPr>
          <p:cNvGrpSpPr/>
          <p:nvPr/>
        </p:nvGrpSpPr>
        <p:grpSpPr>
          <a:xfrm>
            <a:off x="7137628" y="1112453"/>
            <a:ext cx="1808353" cy="3142607"/>
            <a:chOff x="7137628" y="1010853"/>
            <a:chExt cx="1808353" cy="31426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C29BF2-20F2-304D-BBFA-AEDA00D09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273" r="30227" b="9343"/>
            <a:stretch/>
          </p:blipFill>
          <p:spPr>
            <a:xfrm>
              <a:off x="7137628" y="1010853"/>
              <a:ext cx="1808353" cy="289301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AC774-9234-1247-95AE-B719256DC263}"/>
                </a:ext>
              </a:extLst>
            </p:cNvPr>
            <p:cNvSpPr/>
            <p:nvPr/>
          </p:nvSpPr>
          <p:spPr>
            <a:xfrm>
              <a:off x="7556030" y="3753350"/>
              <a:ext cx="9715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Spitzer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53501C3-1385-0349-BCAA-D5CC7C1D487D}"/>
              </a:ext>
            </a:extLst>
          </p:cNvPr>
          <p:cNvSpPr/>
          <p:nvPr/>
        </p:nvSpPr>
        <p:spPr>
          <a:xfrm>
            <a:off x="174418" y="1315653"/>
            <a:ext cx="3481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Sparse number of space telescope observations of ice giant satellite systems over the past 25 years.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82C9D-401B-CC4C-8951-15C1DB56D0E4}"/>
              </a:ext>
            </a:extLst>
          </p:cNvPr>
          <p:cNvSpPr txBox="1"/>
          <p:nvPr/>
        </p:nvSpPr>
        <p:spPr>
          <a:xfrm>
            <a:off x="487903" y="3006308"/>
            <a:ext cx="5630196" cy="1938992"/>
          </a:xfrm>
          <a:prstGeom prst="rect">
            <a:avLst/>
          </a:prstGeom>
          <a:solidFill>
            <a:schemeClr val="tx1">
              <a:alpha val="65000"/>
            </a:schemeClr>
          </a:solidFill>
          <a:ln w="19050">
            <a:solidFill>
              <a:srgbClr val="FF711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Limited number of:</a:t>
            </a:r>
          </a:p>
          <a:p>
            <a:r>
              <a:rPr lang="en-US" sz="2400" b="1" dirty="0">
                <a:solidFill>
                  <a:srgbClr val="FF711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UV observations</a:t>
            </a:r>
          </a:p>
          <a:p>
            <a:r>
              <a:rPr lang="en-US" sz="2400" b="1" dirty="0">
                <a:solidFill>
                  <a:srgbClr val="FF7110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S</a:t>
            </a:r>
            <a:r>
              <a:rPr lang="en-US" sz="2400" b="1" dirty="0">
                <a:solidFill>
                  <a:schemeClr val="bg1"/>
                </a:solidFill>
              </a:rPr>
              <a:t>patially-resolved images </a:t>
            </a:r>
          </a:p>
          <a:p>
            <a:r>
              <a:rPr lang="en-US" sz="2400" b="1" dirty="0">
                <a:solidFill>
                  <a:srgbClr val="FF7110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chemeClr val="bg1"/>
                </a:solidFill>
              </a:rPr>
              <a:t>High S/N spectra spanning UV-VIS-NIR </a:t>
            </a:r>
          </a:p>
          <a:p>
            <a:r>
              <a:rPr lang="en-US" sz="2400" b="1" dirty="0">
                <a:solidFill>
                  <a:srgbClr val="FF711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 F</a:t>
            </a:r>
            <a:r>
              <a:rPr lang="en-US" sz="2400" b="1" dirty="0">
                <a:solidFill>
                  <a:schemeClr val="bg1"/>
                </a:solidFill>
              </a:rPr>
              <a:t>ollow up 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952B3-75E8-FC4A-A40C-AA11842E113A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I.</a:t>
            </a:r>
          </a:p>
        </p:txBody>
      </p:sp>
    </p:spTree>
    <p:extLst>
      <p:ext uri="{BB962C8B-B14F-4D97-AF65-F5344CB8AC3E}">
        <p14:creationId xmlns:p14="http://schemas.microsoft.com/office/powerpoint/2010/main" val="64912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40349FE-71B9-2E42-A1C1-56E44709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b="12068"/>
          <a:stretch/>
        </p:blipFill>
        <p:spPr>
          <a:xfrm rot="16200000">
            <a:off x="4178008" y="1918532"/>
            <a:ext cx="6052850" cy="3777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B7BCE-95DF-F844-AD38-0212D774ECE4}"/>
              </a:ext>
            </a:extLst>
          </p:cNvPr>
          <p:cNvSpPr txBox="1"/>
          <p:nvPr/>
        </p:nvSpPr>
        <p:spPr>
          <a:xfrm>
            <a:off x="25400" y="110988"/>
            <a:ext cx="909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Gill Sans MT" panose="020B0502020104020203" pitchFamily="34" charset="77"/>
              </a:rPr>
              <a:t>Uranian satellite system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BC36FA-2782-6346-84A4-535E1548C8F3}"/>
              </a:ext>
            </a:extLst>
          </p:cNvPr>
          <p:cNvSpPr/>
          <p:nvPr/>
        </p:nvSpPr>
        <p:spPr>
          <a:xfrm>
            <a:off x="133528" y="3531242"/>
            <a:ext cx="4350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 “classical” moons: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Miranda, Ariel Umbriel 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Titania, and Oberon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7B675-E429-1E42-80D6-9F84E4B712EC}"/>
              </a:ext>
            </a:extLst>
          </p:cNvPr>
          <p:cNvSpPr txBox="1"/>
          <p:nvPr/>
        </p:nvSpPr>
        <p:spPr>
          <a:xfrm>
            <a:off x="97185" y="99944"/>
            <a:ext cx="1326226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Part II.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CE55DE-234D-A64F-9988-5982D12D72A4}"/>
              </a:ext>
            </a:extLst>
          </p:cNvPr>
          <p:cNvSpPr/>
          <p:nvPr/>
        </p:nvSpPr>
        <p:spPr>
          <a:xfrm>
            <a:off x="139389" y="949947"/>
            <a:ext cx="43503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13 ring moons: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Cordelia, Ophelia, 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Bianca, Cressida,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Desdemona, Juliet,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Portia, Rosalind, Cupid, 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Belinda, Perdita, Puck, Mab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8F1FD-3ACE-B142-BA25-2C24851E4670}"/>
              </a:ext>
            </a:extLst>
          </p:cNvPr>
          <p:cNvSpPr/>
          <p:nvPr/>
        </p:nvSpPr>
        <p:spPr>
          <a:xfrm>
            <a:off x="133528" y="5004542"/>
            <a:ext cx="4467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 irregular satellites: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Francisco, Caliban Stephano,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Trinculo, Sycorax, Margaret, </a:t>
            </a:r>
          </a:p>
          <a:p>
            <a:r>
              <a:rPr lang="en-US" sz="2400" b="1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Prospero, Setebos, and Ferdinand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F5028-6E9B-4F45-9352-CD2A9C9555F4}"/>
              </a:ext>
            </a:extLst>
          </p:cNvPr>
          <p:cNvSpPr txBox="1"/>
          <p:nvPr/>
        </p:nvSpPr>
        <p:spPr>
          <a:xfrm>
            <a:off x="5023534" y="2046175"/>
            <a:ext cx="125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34DA2-7EDA-1A44-97A5-51CE7617E4E9}"/>
              </a:ext>
            </a:extLst>
          </p:cNvPr>
          <p:cNvSpPr txBox="1"/>
          <p:nvPr/>
        </p:nvSpPr>
        <p:spPr>
          <a:xfrm>
            <a:off x="4756639" y="3909629"/>
            <a:ext cx="125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B5A08-D0AB-BC41-B71D-D0B68ED1244C}"/>
              </a:ext>
            </a:extLst>
          </p:cNvPr>
          <p:cNvSpPr txBox="1"/>
          <p:nvPr/>
        </p:nvSpPr>
        <p:spPr>
          <a:xfrm>
            <a:off x="6896100" y="6244432"/>
            <a:ext cx="125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6C2D9-2E14-6946-9576-367F4EBCA883}"/>
              </a:ext>
            </a:extLst>
          </p:cNvPr>
          <p:cNvSpPr txBox="1"/>
          <p:nvPr/>
        </p:nvSpPr>
        <p:spPr>
          <a:xfrm>
            <a:off x="5309805" y="4601856"/>
            <a:ext cx="125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Umbriel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6FA2C-2179-3C42-B59A-8907532DB9C9}"/>
              </a:ext>
            </a:extLst>
          </p:cNvPr>
          <p:cNvSpPr txBox="1"/>
          <p:nvPr/>
        </p:nvSpPr>
        <p:spPr>
          <a:xfrm>
            <a:off x="7440158" y="1262713"/>
            <a:ext cx="125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66F348-757C-0243-B40D-3E17F83F3D4F}"/>
              </a:ext>
            </a:extLst>
          </p:cNvPr>
          <p:cNvSpPr txBox="1"/>
          <p:nvPr/>
        </p:nvSpPr>
        <p:spPr>
          <a:xfrm>
            <a:off x="8276279" y="2544761"/>
            <a:ext cx="86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Puck</a:t>
            </a:r>
          </a:p>
        </p:txBody>
      </p:sp>
    </p:spTree>
    <p:extLst>
      <p:ext uri="{BB962C8B-B14F-4D97-AF65-F5344CB8AC3E}">
        <p14:creationId xmlns:p14="http://schemas.microsoft.com/office/powerpoint/2010/main" val="86233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17338</TotalTime>
  <Words>2706</Words>
  <Application>Microsoft Macintosh PowerPoint</Application>
  <PresentationFormat>On-screen Show (4:3)</PresentationFormat>
  <Paragraphs>725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Gill Sans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177</cp:revision>
  <dcterms:created xsi:type="dcterms:W3CDTF">2018-07-23T19:40:42Z</dcterms:created>
  <dcterms:modified xsi:type="dcterms:W3CDTF">2018-08-08T19:41:22Z</dcterms:modified>
</cp:coreProperties>
</file>