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55.jpg" ContentType="image/pn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150"/>
  </p:notesMasterIdLst>
  <p:sldIdLst>
    <p:sldId id="945" r:id="rId5"/>
    <p:sldId id="882" r:id="rId6"/>
    <p:sldId id="877" r:id="rId7"/>
    <p:sldId id="271" r:id="rId8"/>
    <p:sldId id="739" r:id="rId9"/>
    <p:sldId id="548" r:id="rId10"/>
    <p:sldId id="555" r:id="rId11"/>
    <p:sldId id="771" r:id="rId12"/>
    <p:sldId id="707" r:id="rId13"/>
    <p:sldId id="770" r:id="rId14"/>
    <p:sldId id="567" r:id="rId15"/>
    <p:sldId id="784" r:id="rId16"/>
    <p:sldId id="888" r:id="rId17"/>
    <p:sldId id="559" r:id="rId18"/>
    <p:sldId id="560" r:id="rId19"/>
    <p:sldId id="561" r:id="rId20"/>
    <p:sldId id="562" r:id="rId21"/>
    <p:sldId id="763" r:id="rId22"/>
    <p:sldId id="786" r:id="rId23"/>
    <p:sldId id="912" r:id="rId24"/>
    <p:sldId id="913" r:id="rId25"/>
    <p:sldId id="911" r:id="rId26"/>
    <p:sldId id="524" r:id="rId27"/>
    <p:sldId id="317" r:id="rId28"/>
    <p:sldId id="280" r:id="rId29"/>
    <p:sldId id="821" r:id="rId30"/>
    <p:sldId id="583" r:id="rId31"/>
    <p:sldId id="600" r:id="rId32"/>
    <p:sldId id="916" r:id="rId33"/>
    <p:sldId id="892" r:id="rId34"/>
    <p:sldId id="915" r:id="rId35"/>
    <p:sldId id="918" r:id="rId36"/>
    <p:sldId id="917" r:id="rId37"/>
    <p:sldId id="919" r:id="rId38"/>
    <p:sldId id="956" r:id="rId39"/>
    <p:sldId id="921" r:id="rId40"/>
    <p:sldId id="804" r:id="rId41"/>
    <p:sldId id="876" r:id="rId42"/>
    <p:sldId id="809" r:id="rId43"/>
    <p:sldId id="810" r:id="rId44"/>
    <p:sldId id="817" r:id="rId45"/>
    <p:sldId id="818" r:id="rId46"/>
    <p:sldId id="947" r:id="rId47"/>
    <p:sldId id="926" r:id="rId48"/>
    <p:sldId id="928" r:id="rId49"/>
    <p:sldId id="1000" r:id="rId50"/>
    <p:sldId id="997" r:id="rId51"/>
    <p:sldId id="998" r:id="rId52"/>
    <p:sldId id="1001" r:id="rId53"/>
    <p:sldId id="1027" r:id="rId54"/>
    <p:sldId id="1002" r:id="rId55"/>
    <p:sldId id="1003" r:id="rId56"/>
    <p:sldId id="1004" r:id="rId57"/>
    <p:sldId id="1005" r:id="rId58"/>
    <p:sldId id="1006" r:id="rId59"/>
    <p:sldId id="1007" r:id="rId60"/>
    <p:sldId id="1008" r:id="rId61"/>
    <p:sldId id="1009" r:id="rId62"/>
    <p:sldId id="1010" r:id="rId63"/>
    <p:sldId id="1011" r:id="rId64"/>
    <p:sldId id="1012" r:id="rId65"/>
    <p:sldId id="1014" r:id="rId66"/>
    <p:sldId id="999" r:id="rId67"/>
    <p:sldId id="962" r:id="rId68"/>
    <p:sldId id="963" r:id="rId69"/>
    <p:sldId id="964" r:id="rId70"/>
    <p:sldId id="965" r:id="rId71"/>
    <p:sldId id="966" r:id="rId72"/>
    <p:sldId id="967" r:id="rId73"/>
    <p:sldId id="968" r:id="rId74"/>
    <p:sldId id="969" r:id="rId75"/>
    <p:sldId id="1015" r:id="rId76"/>
    <p:sldId id="1016" r:id="rId77"/>
    <p:sldId id="1017" r:id="rId78"/>
    <p:sldId id="1018" r:id="rId79"/>
    <p:sldId id="1019" r:id="rId80"/>
    <p:sldId id="1020" r:id="rId81"/>
    <p:sldId id="1021" r:id="rId82"/>
    <p:sldId id="1023" r:id="rId83"/>
    <p:sldId id="996" r:id="rId84"/>
    <p:sldId id="988" r:id="rId85"/>
    <p:sldId id="987" r:id="rId86"/>
    <p:sldId id="1024" r:id="rId87"/>
    <p:sldId id="1025" r:id="rId88"/>
    <p:sldId id="1026" r:id="rId89"/>
    <p:sldId id="991" r:id="rId90"/>
    <p:sldId id="878" r:id="rId91"/>
    <p:sldId id="986" r:id="rId92"/>
    <p:sldId id="828" r:id="rId93"/>
    <p:sldId id="830" r:id="rId94"/>
    <p:sldId id="831" r:id="rId95"/>
    <p:sldId id="832" r:id="rId96"/>
    <p:sldId id="834" r:id="rId97"/>
    <p:sldId id="837" r:id="rId98"/>
    <p:sldId id="836" r:id="rId99"/>
    <p:sldId id="930" r:id="rId100"/>
    <p:sldId id="944" r:id="rId101"/>
    <p:sldId id="844" r:id="rId102"/>
    <p:sldId id="845" r:id="rId103"/>
    <p:sldId id="933" r:id="rId104"/>
    <p:sldId id="931" r:id="rId105"/>
    <p:sldId id="932" r:id="rId106"/>
    <p:sldId id="846" r:id="rId107"/>
    <p:sldId id="847" r:id="rId108"/>
    <p:sldId id="935" r:id="rId109"/>
    <p:sldId id="852" r:id="rId110"/>
    <p:sldId id="853" r:id="rId111"/>
    <p:sldId id="854" r:id="rId112"/>
    <p:sldId id="855" r:id="rId113"/>
    <p:sldId id="939" r:id="rId114"/>
    <p:sldId id="940" r:id="rId115"/>
    <p:sldId id="941" r:id="rId116"/>
    <p:sldId id="984" r:id="rId117"/>
    <p:sldId id="985" r:id="rId118"/>
    <p:sldId id="869" r:id="rId119"/>
    <p:sldId id="870" r:id="rId120"/>
    <p:sldId id="827" r:id="rId121"/>
    <p:sldId id="958" r:id="rId122"/>
    <p:sldId id="872" r:id="rId123"/>
    <p:sldId id="953" r:id="rId124"/>
    <p:sldId id="952" r:id="rId125"/>
    <p:sldId id="904" r:id="rId126"/>
    <p:sldId id="959" r:id="rId127"/>
    <p:sldId id="960" r:id="rId128"/>
    <p:sldId id="820" r:id="rId129"/>
    <p:sldId id="819" r:id="rId130"/>
    <p:sldId id="954" r:id="rId131"/>
    <p:sldId id="955" r:id="rId132"/>
    <p:sldId id="957" r:id="rId133"/>
    <p:sldId id="951" r:id="rId134"/>
    <p:sldId id="948" r:id="rId135"/>
    <p:sldId id="949" r:id="rId136"/>
    <p:sldId id="950" r:id="rId137"/>
    <p:sldId id="893" r:id="rId138"/>
    <p:sldId id="894" r:id="rId139"/>
    <p:sldId id="895" r:id="rId140"/>
    <p:sldId id="907" r:id="rId141"/>
    <p:sldId id="920" r:id="rId142"/>
    <p:sldId id="900" r:id="rId143"/>
    <p:sldId id="891" r:id="rId144"/>
    <p:sldId id="914" r:id="rId145"/>
    <p:sldId id="874" r:id="rId146"/>
    <p:sldId id="875" r:id="rId147"/>
    <p:sldId id="942" r:id="rId148"/>
    <p:sldId id="946" r:id="rId14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a:srgbClr val="EEECE1"/>
    <a:srgbClr val="FF7C80"/>
    <a:srgbClr val="40E05B"/>
    <a:srgbClr val="0000CC"/>
    <a:srgbClr val="92D050"/>
    <a:srgbClr val="00B050"/>
    <a:srgbClr val="0066F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89" autoAdjust="0"/>
    <p:restoredTop sz="80822" autoAdjust="0"/>
  </p:normalViewPr>
  <p:slideViewPr>
    <p:cSldViewPr>
      <p:cViewPr varScale="1">
        <p:scale>
          <a:sx n="84" d="100"/>
          <a:sy n="84" d="100"/>
        </p:scale>
        <p:origin x="69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0" tIns="48325" rIns="96650" bIns="48325"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0" tIns="48325" rIns="96650" bIns="48325" rtlCol="0"/>
          <a:lstStyle>
            <a:lvl1pPr algn="r">
              <a:defRPr sz="1300"/>
            </a:lvl1pPr>
          </a:lstStyle>
          <a:p>
            <a:fld id="{75137FF6-2C1D-46AC-AF96-227EC0DC7B38}" type="datetimeFigureOut">
              <a:rPr lang="en-US" smtClean="0"/>
              <a:t>8/10/2016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0" tIns="48325" rIns="96650" bIns="48325"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0" tIns="48325" rIns="96650" bIns="483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0" tIns="48325" rIns="96650" bIns="4832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0" tIns="48325" rIns="96650" bIns="48325" rtlCol="0" anchor="b"/>
          <a:lstStyle>
            <a:lvl1pPr algn="r">
              <a:defRPr sz="1300"/>
            </a:lvl1pPr>
          </a:lstStyle>
          <a:p>
            <a:fld id="{3F8B834D-D832-4864-8251-43AD766C7BA8}" type="slidenum">
              <a:rPr lang="en-US" smtClean="0"/>
              <a:t>‹#›</a:t>
            </a:fld>
            <a:endParaRPr lang="en-US"/>
          </a:p>
        </p:txBody>
      </p:sp>
    </p:spTree>
    <p:extLst>
      <p:ext uri="{BB962C8B-B14F-4D97-AF65-F5344CB8AC3E}">
        <p14:creationId xmlns:p14="http://schemas.microsoft.com/office/powerpoint/2010/main" val="1145478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a:t>
            </a:fld>
            <a:endParaRPr lang="en-US"/>
          </a:p>
        </p:txBody>
      </p:sp>
    </p:spTree>
    <p:extLst>
      <p:ext uri="{BB962C8B-B14F-4D97-AF65-F5344CB8AC3E}">
        <p14:creationId xmlns:p14="http://schemas.microsoft.com/office/powerpoint/2010/main" val="3810012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11</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We have known for about a decade now that molecular</a:t>
            </a:r>
            <a:r>
              <a:rPr lang="en-US" baseline="0" dirty="0" smtClean="0"/>
              <a:t> gas can persist in the gaps in these disks</a:t>
            </a:r>
            <a:r>
              <a:rPr lang="en-US" dirty="0" smtClean="0"/>
              <a:t>.  </a:t>
            </a:r>
            <a:r>
              <a:rPr lang="en-US" dirty="0" smtClean="0"/>
              <a:t>Fundamental band CO most widely used tracer.  </a:t>
            </a:r>
          </a:p>
          <a:p>
            <a:endParaRPr lang="en-US" dirty="0" smtClean="0"/>
          </a:p>
          <a:p>
            <a:r>
              <a:rPr lang="en-US" dirty="0" smtClean="0"/>
              <a:t>Assumption</a:t>
            </a:r>
            <a:r>
              <a:rPr lang="en-US" baseline="0" dirty="0" smtClean="0"/>
              <a:t> of </a:t>
            </a:r>
            <a:r>
              <a:rPr lang="en-US" b="1" baseline="0" dirty="0" smtClean="0">
                <a:effectLst>
                  <a:outerShdw blurRad="38100" dist="38100" dir="2700000" algn="tl">
                    <a:srgbClr val="000000">
                      <a:alpha val="43137"/>
                    </a:srgbClr>
                  </a:outerShdw>
                </a:effectLst>
              </a:rPr>
              <a:t>Keplerian rotation </a:t>
            </a:r>
            <a:r>
              <a:rPr lang="en-US" baseline="0" dirty="0" smtClean="0"/>
              <a:t>– line widths can be mapped to a spatial location in the disk.  </a:t>
            </a:r>
          </a:p>
          <a:p>
            <a:endParaRPr lang="en-US" baseline="0" dirty="0" smtClean="0"/>
          </a:p>
          <a:p>
            <a:r>
              <a:rPr lang="en-US" b="1" baseline="0" dirty="0" smtClean="0"/>
              <a:t>Cannot image spatial scales of a few AU, even with ALMA. </a:t>
            </a:r>
            <a:endParaRPr lang="en-US" b="1" dirty="0"/>
          </a:p>
        </p:txBody>
      </p:sp>
    </p:spTree>
    <p:extLst>
      <p:ext uri="{BB962C8B-B14F-4D97-AF65-F5344CB8AC3E}">
        <p14:creationId xmlns:p14="http://schemas.microsoft.com/office/powerpoint/2010/main" val="1849387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125</a:t>
            </a:fld>
            <a:endParaRPr lang="en-US" dirty="0"/>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45989517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126</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27659609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127</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b="1" dirty="0" smtClean="0"/>
              <a:t>Sensitivity</a:t>
            </a:r>
            <a:r>
              <a:rPr lang="en-US" dirty="0" smtClean="0"/>
              <a:t> to</a:t>
            </a:r>
            <a:r>
              <a:rPr lang="en-US" baseline="0" dirty="0" smtClean="0"/>
              <a:t> observe the continuum, </a:t>
            </a:r>
            <a:r>
              <a:rPr lang="en-US" b="1" baseline="0" dirty="0" smtClean="0"/>
              <a:t>spectral resolution </a:t>
            </a:r>
            <a:r>
              <a:rPr lang="en-US" baseline="0" dirty="0" smtClean="0"/>
              <a:t>to isolate it from the wealth of spectral lines.  </a:t>
            </a:r>
            <a:endParaRPr lang="en-US" dirty="0" smtClean="0"/>
          </a:p>
          <a:p>
            <a:endParaRPr lang="en-US" dirty="0"/>
          </a:p>
        </p:txBody>
      </p:sp>
    </p:spTree>
    <p:extLst>
      <p:ext uri="{BB962C8B-B14F-4D97-AF65-F5344CB8AC3E}">
        <p14:creationId xmlns:p14="http://schemas.microsoft.com/office/powerpoint/2010/main" val="5185328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128</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smtClean="0"/>
          </a:p>
          <a:p>
            <a:endParaRPr lang="en-US" dirty="0"/>
          </a:p>
        </p:txBody>
      </p:sp>
    </p:spTree>
    <p:extLst>
      <p:ext uri="{BB962C8B-B14F-4D97-AF65-F5344CB8AC3E}">
        <p14:creationId xmlns:p14="http://schemas.microsoft.com/office/powerpoint/2010/main" val="22543180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129</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-Must be related</a:t>
            </a:r>
            <a:r>
              <a:rPr lang="en-US" baseline="0" dirty="0" smtClean="0"/>
              <a:t> to </a:t>
            </a:r>
            <a:r>
              <a:rPr lang="en-US" baseline="0" dirty="0" err="1" smtClean="0"/>
              <a:t>LyA</a:t>
            </a:r>
            <a:r>
              <a:rPr lang="en-US" baseline="0" dirty="0" smtClean="0"/>
              <a:t>.  </a:t>
            </a:r>
          </a:p>
          <a:p>
            <a:r>
              <a:rPr lang="en-US" baseline="0" dirty="0" smtClean="0"/>
              <a:t>-Previous work where this feature was qualitatively identified called it electron-impact, in analogy to the bright auroral emission on Jupiter</a:t>
            </a:r>
            <a:endParaRPr lang="en-US" dirty="0" smtClean="0"/>
          </a:p>
          <a:p>
            <a:r>
              <a:rPr lang="en-US" dirty="0" smtClean="0"/>
              <a:t>-But I think it is fluorescence</a:t>
            </a:r>
            <a:r>
              <a:rPr lang="en-US" baseline="0" dirty="0" smtClean="0"/>
              <a:t> from a highly non-thermal H2 population.  What non-thermal H2 population best describes the data?  Daughter product from </a:t>
            </a:r>
            <a:r>
              <a:rPr lang="en-US" baseline="0" dirty="0" err="1" smtClean="0"/>
              <a:t>LyA</a:t>
            </a:r>
            <a:r>
              <a:rPr lang="en-US" baseline="0" dirty="0" smtClean="0"/>
              <a:t>-induced WATER DISSOCIATION  (van </a:t>
            </a:r>
            <a:r>
              <a:rPr lang="en-US" baseline="0" dirty="0" err="1" smtClean="0"/>
              <a:t>Harravelt</a:t>
            </a:r>
            <a:r>
              <a:rPr lang="en-US" baseline="0" dirty="0" smtClean="0"/>
              <a:t> &amp; </a:t>
            </a:r>
            <a:r>
              <a:rPr lang="en-US" baseline="0" dirty="0" err="1" smtClean="0"/>
              <a:t>Hemert</a:t>
            </a:r>
            <a:r>
              <a:rPr lang="en-US" baseline="0" dirty="0" smtClean="0"/>
              <a:t> 2008)</a:t>
            </a:r>
            <a:endParaRPr lang="en-US" dirty="0"/>
          </a:p>
        </p:txBody>
      </p:sp>
    </p:spTree>
    <p:extLst>
      <p:ext uri="{BB962C8B-B14F-4D97-AF65-F5344CB8AC3E}">
        <p14:creationId xmlns:p14="http://schemas.microsoft.com/office/powerpoint/2010/main" val="21760099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130</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-Must be related</a:t>
            </a:r>
            <a:r>
              <a:rPr lang="en-US" baseline="0" dirty="0" smtClean="0"/>
              <a:t> to </a:t>
            </a:r>
            <a:r>
              <a:rPr lang="en-US" baseline="0" dirty="0" err="1" smtClean="0"/>
              <a:t>LyA</a:t>
            </a:r>
            <a:r>
              <a:rPr lang="en-US" baseline="0" dirty="0" smtClean="0"/>
              <a:t>.  </a:t>
            </a:r>
          </a:p>
          <a:p>
            <a:r>
              <a:rPr lang="en-US" baseline="0" dirty="0" smtClean="0"/>
              <a:t>-Previous work where this feature was qualitatively identified called it electron-impact, in analogy to the bright auroral emission on Jupiter</a:t>
            </a:r>
            <a:endParaRPr lang="en-US" dirty="0" smtClean="0"/>
          </a:p>
          <a:p>
            <a:r>
              <a:rPr lang="en-US" dirty="0" smtClean="0"/>
              <a:t>-But I think it is fluorescence</a:t>
            </a:r>
            <a:r>
              <a:rPr lang="en-US" baseline="0" dirty="0" smtClean="0"/>
              <a:t> from a highly non-thermal H2 population.  What non-thermal H2 population best describes the data?  Daughter product from </a:t>
            </a:r>
            <a:r>
              <a:rPr lang="en-US" baseline="0" dirty="0" err="1" smtClean="0"/>
              <a:t>LyA</a:t>
            </a:r>
            <a:r>
              <a:rPr lang="en-US" baseline="0" dirty="0" smtClean="0"/>
              <a:t>-induced WATER DISSOCIATION  (van </a:t>
            </a:r>
            <a:r>
              <a:rPr lang="en-US" baseline="0" dirty="0" err="1" smtClean="0"/>
              <a:t>Harravelt</a:t>
            </a:r>
            <a:r>
              <a:rPr lang="en-US" baseline="0" dirty="0" smtClean="0"/>
              <a:t> &amp; </a:t>
            </a:r>
            <a:r>
              <a:rPr lang="en-US" baseline="0" dirty="0" err="1" smtClean="0"/>
              <a:t>Hemert</a:t>
            </a:r>
            <a:r>
              <a:rPr lang="en-US" baseline="0" smtClean="0"/>
              <a:t> 2008)</a:t>
            </a:r>
            <a:endParaRPr lang="en-US" dirty="0"/>
          </a:p>
        </p:txBody>
      </p:sp>
    </p:spTree>
    <p:extLst>
      <p:ext uri="{BB962C8B-B14F-4D97-AF65-F5344CB8AC3E}">
        <p14:creationId xmlns:p14="http://schemas.microsoft.com/office/powerpoint/2010/main" val="29469989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131</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2933801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132</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39438555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133</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28889225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134</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4083238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12</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baseline="0" dirty="0" smtClean="0"/>
              <a:t>~a few dozen disks with simple organics and water:  similar inner-disk origin.  </a:t>
            </a:r>
            <a:r>
              <a:rPr lang="en-US" baseline="0" dirty="0" smtClean="0"/>
              <a:t> </a:t>
            </a:r>
            <a:endParaRPr lang="en-US" dirty="0"/>
          </a:p>
        </p:txBody>
      </p:sp>
    </p:spTree>
    <p:extLst>
      <p:ext uri="{BB962C8B-B14F-4D97-AF65-F5344CB8AC3E}">
        <p14:creationId xmlns:p14="http://schemas.microsoft.com/office/powerpoint/2010/main" val="30458817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135</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17903295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136</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35142752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137</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While many disks can be described by a Keplerian disk, ~</a:t>
            </a:r>
            <a:r>
              <a:rPr lang="en-US" b="1" dirty="0" smtClean="0">
                <a:effectLst>
                  <a:outerShdw blurRad="38100" dist="38100" dir="2700000" algn="tl">
                    <a:srgbClr val="000000">
                      <a:alpha val="43137"/>
                    </a:srgbClr>
                  </a:outerShdw>
                </a:effectLst>
              </a:rPr>
              <a:t>half of disk profiles appear</a:t>
            </a:r>
            <a:r>
              <a:rPr lang="en-US" b="1" baseline="0" dirty="0" smtClean="0">
                <a:effectLst>
                  <a:outerShdw blurRad="38100" dist="38100" dir="2700000" algn="tl">
                    <a:srgbClr val="000000">
                      <a:alpha val="43137"/>
                    </a:srgbClr>
                  </a:outerShdw>
                </a:effectLst>
              </a:rPr>
              <a:t> to require a second component </a:t>
            </a:r>
            <a:r>
              <a:rPr lang="en-US" baseline="0" dirty="0" smtClean="0"/>
              <a:t>– </a:t>
            </a:r>
            <a:r>
              <a:rPr lang="en-US" baseline="0" dirty="0" err="1" smtClean="0"/>
              <a:t>Pontipiddan’s</a:t>
            </a:r>
            <a:r>
              <a:rPr lang="en-US" baseline="0" dirty="0" smtClean="0"/>
              <a:t> disk wind.  Details still somewhat unclear, but a wind, possibly a </a:t>
            </a:r>
            <a:r>
              <a:rPr lang="en-US" baseline="0" dirty="0" err="1" smtClean="0"/>
              <a:t>photoevaporative</a:t>
            </a:r>
            <a:r>
              <a:rPr lang="en-US" baseline="0" dirty="0" smtClean="0"/>
              <a:t> wind driven by the UV field of the central star.  Physical conditions not too different from what you get on the edges of PDRs.</a:t>
            </a:r>
            <a:endParaRPr lang="en-US" dirty="0"/>
          </a:p>
        </p:txBody>
      </p:sp>
    </p:spTree>
    <p:extLst>
      <p:ext uri="{BB962C8B-B14F-4D97-AF65-F5344CB8AC3E}">
        <p14:creationId xmlns:p14="http://schemas.microsoft.com/office/powerpoint/2010/main" val="13329490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138</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3247329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139</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41410422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140</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9292725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141</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4689320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142</a:t>
            </a:fld>
            <a:endParaRPr lang="en-US"/>
          </a:p>
        </p:txBody>
      </p:sp>
      <p:sp>
        <p:nvSpPr>
          <p:cNvPr id="40962"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40963"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11037511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143</a:t>
            </a:fld>
            <a:endParaRPr lang="en-US"/>
          </a:p>
        </p:txBody>
      </p:sp>
      <p:sp>
        <p:nvSpPr>
          <p:cNvPr id="40962"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40963"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42665810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145</a:t>
            </a:fld>
            <a:endParaRPr lang="en-US"/>
          </a:p>
        </p:txBody>
      </p:sp>
    </p:spTree>
    <p:extLst>
      <p:ext uri="{BB962C8B-B14F-4D97-AF65-F5344CB8AC3E}">
        <p14:creationId xmlns:p14="http://schemas.microsoft.com/office/powerpoint/2010/main" val="679566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13</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We would really like to be</a:t>
            </a:r>
            <a:r>
              <a:rPr lang="en-US" baseline="0" dirty="0" smtClean="0"/>
              <a:t> able to put these in context of the bulk gas species, molecular hydrogen.   </a:t>
            </a:r>
            <a:endParaRPr lang="en-US" dirty="0"/>
          </a:p>
        </p:txBody>
      </p:sp>
    </p:spTree>
    <p:extLst>
      <p:ext uri="{BB962C8B-B14F-4D97-AF65-F5344CB8AC3E}">
        <p14:creationId xmlns:p14="http://schemas.microsoft.com/office/powerpoint/2010/main" val="3778250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14</a:t>
            </a:fld>
            <a:endParaRPr lang="en-US"/>
          </a:p>
        </p:txBody>
      </p:sp>
      <p:sp>
        <p:nvSpPr>
          <p:cNvPr id="40962"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40963"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208425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15</a:t>
            </a:fld>
            <a:endParaRPr lang="en-US"/>
          </a:p>
        </p:txBody>
      </p:sp>
      <p:sp>
        <p:nvSpPr>
          <p:cNvPr id="40962"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40963"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Note the</a:t>
            </a:r>
            <a:r>
              <a:rPr lang="en-US" baseline="0" dirty="0" smtClean="0"/>
              <a:t> emission and absorption diagnostics</a:t>
            </a:r>
            <a:r>
              <a:rPr lang="en-US" baseline="0" dirty="0" smtClean="0"/>
              <a:t>.   We typically think of the IR or sub-mm as the place to study molecules, why is the UV a good place to look??</a:t>
            </a:r>
            <a:endParaRPr lang="en-US" dirty="0"/>
          </a:p>
        </p:txBody>
      </p:sp>
    </p:spTree>
    <p:extLst>
      <p:ext uri="{BB962C8B-B14F-4D97-AF65-F5344CB8AC3E}">
        <p14:creationId xmlns:p14="http://schemas.microsoft.com/office/powerpoint/2010/main" val="1394758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16</a:t>
            </a:fld>
            <a:endParaRPr lang="en-US"/>
          </a:p>
        </p:txBody>
      </p:sp>
      <p:sp>
        <p:nvSpPr>
          <p:cNvPr id="40962"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40963"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Why study molecules in the FUV??</a:t>
            </a:r>
            <a:endParaRPr lang="en-US" dirty="0"/>
          </a:p>
        </p:txBody>
      </p:sp>
    </p:spTree>
    <p:extLst>
      <p:ext uri="{BB962C8B-B14F-4D97-AF65-F5344CB8AC3E}">
        <p14:creationId xmlns:p14="http://schemas.microsoft.com/office/powerpoint/2010/main" val="1130551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17</a:t>
            </a:fld>
            <a:endParaRPr lang="en-US"/>
          </a:p>
        </p:txBody>
      </p:sp>
      <p:sp>
        <p:nvSpPr>
          <p:cNvPr id="40962"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40963"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b="1" dirty="0" smtClean="0"/>
              <a:t>So, we wanted to take advantage of</a:t>
            </a:r>
            <a:r>
              <a:rPr lang="en-US" b="1" baseline="0" dirty="0" smtClean="0"/>
              <a:t> this capability to carry out a survey of molecular disks in the UV:</a:t>
            </a:r>
            <a:r>
              <a:rPr lang="en-US" baseline="0" dirty="0" smtClean="0"/>
              <a:t> </a:t>
            </a:r>
            <a:endParaRPr lang="en-US" dirty="0"/>
          </a:p>
        </p:txBody>
      </p:sp>
    </p:spTree>
    <p:extLst>
      <p:ext uri="{BB962C8B-B14F-4D97-AF65-F5344CB8AC3E}">
        <p14:creationId xmlns:p14="http://schemas.microsoft.com/office/powerpoint/2010/main" val="368499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18</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1554562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big jump in UV spectroscop</a:t>
            </a:r>
            <a:r>
              <a:rPr lang="en-US" baseline="0" dirty="0" smtClean="0"/>
              <a:t>y prior to LUVOIR !!!  </a:t>
            </a:r>
            <a:endParaRPr lang="en-US" dirty="0" smtClean="0"/>
          </a:p>
          <a:p>
            <a:endParaRPr lang="en-US" dirty="0" smtClean="0"/>
          </a:p>
          <a:p>
            <a:r>
              <a:rPr lang="en-US" dirty="0" smtClean="0"/>
              <a:t>Big gains in sensitivity enable</a:t>
            </a:r>
            <a:r>
              <a:rPr lang="en-US" baseline="0" dirty="0" smtClean="0"/>
              <a:t> new science, but it is really the high-sensitivity AT medium spectral resolution that is really transformative because you not only get down to features you did not previously know existed, but then you can study their line profiles to open up a whole different level of quantitative analysis.  </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19</a:t>
            </a:fld>
            <a:endParaRPr lang="en-US"/>
          </a:p>
        </p:txBody>
      </p:sp>
    </p:spTree>
    <p:extLst>
      <p:ext uri="{BB962C8B-B14F-4D97-AF65-F5344CB8AC3E}">
        <p14:creationId xmlns:p14="http://schemas.microsoft.com/office/powerpoint/2010/main" val="3190065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23</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41379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3</a:t>
            </a:fld>
            <a:endParaRPr lang="en-US"/>
          </a:p>
        </p:txBody>
      </p:sp>
      <p:sp>
        <p:nvSpPr>
          <p:cNvPr id="40962"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40963"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977476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24</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407520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25</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So, this is really the</a:t>
            </a:r>
            <a:r>
              <a:rPr lang="en-US" baseline="0" dirty="0" smtClean="0"/>
              <a:t> story of the COS disks program, every gas-rich disk spectrum displayed of order 100 spectrally resolved H2 and CO emission and absorption features – and the vast majority of this emission/abs has a disk origin inside 10AU.  It has really been a treasure trove of information.   Just to show you a little more detail of the full UV spectrum from one of our objects…</a:t>
            </a:r>
            <a:endParaRPr lang="en-US" dirty="0"/>
          </a:p>
        </p:txBody>
      </p:sp>
    </p:spTree>
    <p:extLst>
      <p:ext uri="{BB962C8B-B14F-4D97-AF65-F5344CB8AC3E}">
        <p14:creationId xmlns:p14="http://schemas.microsoft.com/office/powerpoint/2010/main" val="70618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26</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NOTE the importance of combining high-res and high-sensitivity  </a:t>
            </a:r>
            <a:endParaRPr lang="en-US" dirty="0"/>
          </a:p>
        </p:txBody>
      </p:sp>
    </p:spTree>
    <p:extLst>
      <p:ext uri="{BB962C8B-B14F-4D97-AF65-F5344CB8AC3E}">
        <p14:creationId xmlns:p14="http://schemas.microsoft.com/office/powerpoint/2010/main" val="3176243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27</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3724160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28</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Note the WTTS at the bottom.</a:t>
            </a:r>
            <a:r>
              <a:rPr lang="en-US" baseline="0" dirty="0" smtClean="0"/>
              <a:t>  See the spectral richness has gone away.  </a:t>
            </a:r>
            <a:endParaRPr lang="en-US" dirty="0" smtClean="0"/>
          </a:p>
          <a:p>
            <a:endParaRPr lang="en-US" dirty="0" smtClean="0"/>
          </a:p>
          <a:p>
            <a:r>
              <a:rPr lang="en-US" b="1" dirty="0" smtClean="0"/>
              <a:t>At first cut, the</a:t>
            </a:r>
            <a:r>
              <a:rPr lang="en-US" b="1" baseline="0" dirty="0" smtClean="0"/>
              <a:t> molecular emission spectra appear to independent of dust characteristics/evolutionary state, so we performed a more detailed modeling analysis.  </a:t>
            </a:r>
            <a:endParaRPr lang="en-US" b="1" dirty="0"/>
          </a:p>
        </p:txBody>
      </p:sp>
    </p:spTree>
    <p:extLst>
      <p:ext uri="{BB962C8B-B14F-4D97-AF65-F5344CB8AC3E}">
        <p14:creationId xmlns:p14="http://schemas.microsoft.com/office/powerpoint/2010/main" val="2471847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29</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b="1" dirty="0" smtClean="0"/>
              <a:t>R/T</a:t>
            </a:r>
            <a:r>
              <a:rPr lang="en-US" dirty="0" smtClean="0"/>
              <a:t> &amp; photo-excitation </a:t>
            </a:r>
            <a:r>
              <a:rPr lang="en-US" b="1" dirty="0" smtClean="0">
                <a:effectLst>
                  <a:outerShdw blurRad="38100" dist="38100" dir="2700000" algn="tl">
                    <a:srgbClr val="000000">
                      <a:alpha val="43137"/>
                    </a:srgbClr>
                  </a:outerShdw>
                </a:effectLst>
              </a:rPr>
              <a:t>SPECTRAL SYNTHESIS </a:t>
            </a:r>
            <a:r>
              <a:rPr lang="en-US" dirty="0" smtClean="0"/>
              <a:t>modeling.</a:t>
            </a:r>
            <a:r>
              <a:rPr lang="en-US" baseline="0" dirty="0" smtClean="0"/>
              <a:t>  Note that we confirm earlier work finding that the UV-H2 is a surface layer tracer</a:t>
            </a:r>
            <a:endParaRPr lang="en-US" dirty="0"/>
          </a:p>
        </p:txBody>
      </p:sp>
    </p:spTree>
    <p:extLst>
      <p:ext uri="{BB962C8B-B14F-4D97-AF65-F5344CB8AC3E}">
        <p14:creationId xmlns:p14="http://schemas.microsoft.com/office/powerpoint/2010/main" val="137062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30</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We compare output of the spectral synthesis to line profiles from</a:t>
            </a:r>
            <a:r>
              <a:rPr lang="en-US" baseline="0" dirty="0" smtClean="0"/>
              <a:t> COS to recover the radial distribution of emission line flux.  </a:t>
            </a:r>
            <a:endParaRPr lang="en-US" dirty="0" smtClean="0"/>
          </a:p>
          <a:p>
            <a:endParaRPr lang="en-US" dirty="0" smtClean="0"/>
          </a:p>
          <a:p>
            <a:r>
              <a:rPr lang="en-US" dirty="0" smtClean="0"/>
              <a:t>R/T &amp; photo-excitation </a:t>
            </a:r>
            <a:r>
              <a:rPr lang="en-US" b="1" dirty="0" smtClean="0">
                <a:effectLst>
                  <a:outerShdw blurRad="38100" dist="38100" dir="2700000" algn="tl">
                    <a:srgbClr val="000000">
                      <a:alpha val="43137"/>
                    </a:srgbClr>
                  </a:outerShdw>
                </a:effectLst>
              </a:rPr>
              <a:t>SPECTRAL SYNTHESIS </a:t>
            </a:r>
            <a:r>
              <a:rPr lang="en-US" dirty="0" smtClean="0"/>
              <a:t>modeling </a:t>
            </a:r>
            <a:endParaRPr lang="en-US" dirty="0"/>
          </a:p>
        </p:txBody>
      </p:sp>
    </p:spTree>
    <p:extLst>
      <p:ext uri="{BB962C8B-B14F-4D97-AF65-F5344CB8AC3E}">
        <p14:creationId xmlns:p14="http://schemas.microsoft.com/office/powerpoint/2010/main" val="2296691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31</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b="1" dirty="0" smtClean="0"/>
              <a:t>COMPARING PRIMORDIAL AND TRANSITIONAL</a:t>
            </a:r>
            <a:r>
              <a:rPr lang="en-US" b="1" baseline="0" dirty="0" smtClean="0"/>
              <a:t> FOR DISK EVOLUTION</a:t>
            </a:r>
            <a:r>
              <a:rPr lang="en-US" baseline="0" dirty="0" smtClean="0"/>
              <a:t>: </a:t>
            </a:r>
            <a:r>
              <a:rPr lang="en-US" dirty="0" smtClean="0"/>
              <a:t>You can see the primordial disks go in almost all the way to the inner allowable boundary, whereas the transitional</a:t>
            </a:r>
            <a:r>
              <a:rPr lang="en-US" baseline="0" dirty="0" smtClean="0"/>
              <a:t> sources are more peaked near 1 AU.  </a:t>
            </a:r>
          </a:p>
          <a:p>
            <a:r>
              <a:rPr lang="en-US" b="1" baseline="0" dirty="0" err="1" smtClean="0"/>
              <a:t>R_in</a:t>
            </a:r>
            <a:r>
              <a:rPr lang="en-US" b="1" baseline="0" dirty="0" smtClean="0"/>
              <a:t> increases by a factor of 4</a:t>
            </a:r>
            <a:endParaRPr lang="en-US" b="1" dirty="0"/>
          </a:p>
        </p:txBody>
      </p:sp>
    </p:spTree>
    <p:extLst>
      <p:ext uri="{BB962C8B-B14F-4D97-AF65-F5344CB8AC3E}">
        <p14:creationId xmlns:p14="http://schemas.microsoft.com/office/powerpoint/2010/main" val="3069031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32</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err="1" smtClean="0"/>
              <a:t>R_in</a:t>
            </a:r>
            <a:r>
              <a:rPr lang="en-US" dirty="0" smtClean="0"/>
              <a:t> and</a:t>
            </a:r>
            <a:r>
              <a:rPr lang="en-US" baseline="0" dirty="0" smtClean="0"/>
              <a:t> </a:t>
            </a:r>
            <a:r>
              <a:rPr lang="en-US" baseline="0" dirty="0" err="1" smtClean="0"/>
              <a:t>R_out</a:t>
            </a:r>
            <a:r>
              <a:rPr lang="en-US" baseline="0" dirty="0" smtClean="0"/>
              <a:t> BOTH move out with dust clearing.  HERE is what we think that might mean </a:t>
            </a:r>
            <a:r>
              <a:rPr lang="en-US" b="1" baseline="0" dirty="0" smtClean="0"/>
              <a:t>:</a:t>
            </a:r>
          </a:p>
          <a:p>
            <a:r>
              <a:rPr lang="en-US" baseline="0" dirty="0" smtClean="0"/>
              <a:t>1) </a:t>
            </a:r>
            <a:r>
              <a:rPr lang="en-US" baseline="0" dirty="0" err="1" smtClean="0"/>
              <a:t>R_in</a:t>
            </a:r>
            <a:r>
              <a:rPr lang="en-US" baseline="0" dirty="0" smtClean="0"/>
              <a:t> increases by a factor of 4 while </a:t>
            </a:r>
            <a:r>
              <a:rPr lang="en-US" baseline="0" dirty="0" err="1" smtClean="0"/>
              <a:t>M_dot</a:t>
            </a:r>
            <a:r>
              <a:rPr lang="en-US" baseline="0" dirty="0" smtClean="0"/>
              <a:t> decreases – suggests </a:t>
            </a:r>
            <a:r>
              <a:rPr lang="en-US" b="1" baseline="0" dirty="0" smtClean="0"/>
              <a:t>less material in the inner disk</a:t>
            </a:r>
          </a:p>
          <a:p>
            <a:r>
              <a:rPr lang="en-US" baseline="0" dirty="0" smtClean="0"/>
              <a:t>2) </a:t>
            </a:r>
          </a:p>
          <a:p>
            <a:r>
              <a:rPr lang="en-US" baseline="0" dirty="0" smtClean="0"/>
              <a:t>3) </a:t>
            </a:r>
            <a:endParaRPr lang="en-US" dirty="0" smtClean="0"/>
          </a:p>
          <a:p>
            <a:r>
              <a:rPr lang="en-US" baseline="0" dirty="0" smtClean="0"/>
              <a:t>  </a:t>
            </a:r>
            <a:endParaRPr lang="en-US" dirty="0"/>
          </a:p>
        </p:txBody>
      </p:sp>
    </p:spTree>
    <p:extLst>
      <p:ext uri="{BB962C8B-B14F-4D97-AF65-F5344CB8AC3E}">
        <p14:creationId xmlns:p14="http://schemas.microsoft.com/office/powerpoint/2010/main" val="861828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33</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err="1" smtClean="0"/>
              <a:t>R_in</a:t>
            </a:r>
            <a:r>
              <a:rPr lang="en-US" dirty="0" smtClean="0"/>
              <a:t> and</a:t>
            </a:r>
            <a:r>
              <a:rPr lang="en-US" baseline="0" dirty="0" smtClean="0"/>
              <a:t> </a:t>
            </a:r>
            <a:r>
              <a:rPr lang="en-US" baseline="0" dirty="0" err="1" smtClean="0"/>
              <a:t>R_out</a:t>
            </a:r>
            <a:r>
              <a:rPr lang="en-US" baseline="0" dirty="0" smtClean="0"/>
              <a:t> BOTH move out with dust clearing.  HERE is what we think that might mean </a:t>
            </a:r>
            <a:r>
              <a:rPr lang="en-US" b="1" baseline="0" dirty="0" smtClean="0"/>
              <a:t>:</a:t>
            </a:r>
          </a:p>
          <a:p>
            <a:r>
              <a:rPr lang="en-US" baseline="0" dirty="0" smtClean="0"/>
              <a:t>1) </a:t>
            </a:r>
            <a:r>
              <a:rPr lang="en-US" baseline="0" dirty="0" err="1" smtClean="0"/>
              <a:t>R_in</a:t>
            </a:r>
            <a:r>
              <a:rPr lang="en-US" baseline="0" dirty="0" smtClean="0"/>
              <a:t> increases by a factor of 4 while </a:t>
            </a:r>
            <a:r>
              <a:rPr lang="en-US" baseline="0" dirty="0" err="1" smtClean="0"/>
              <a:t>M_dot</a:t>
            </a:r>
            <a:r>
              <a:rPr lang="en-US" baseline="0" dirty="0" smtClean="0"/>
              <a:t> decreases – less material in the inner disk</a:t>
            </a:r>
          </a:p>
          <a:p>
            <a:r>
              <a:rPr lang="en-US" baseline="0" dirty="0" smtClean="0"/>
              <a:t>2) </a:t>
            </a:r>
            <a:r>
              <a:rPr lang="en-US" baseline="0" dirty="0" err="1" smtClean="0"/>
              <a:t>R_outer</a:t>
            </a:r>
            <a:r>
              <a:rPr lang="en-US" baseline="0" dirty="0" smtClean="0"/>
              <a:t> increases, meaning </a:t>
            </a:r>
            <a:r>
              <a:rPr lang="en-US" baseline="0" dirty="0" err="1" smtClean="0"/>
              <a:t>LyA</a:t>
            </a:r>
            <a:r>
              <a:rPr lang="en-US" baseline="0" dirty="0" smtClean="0"/>
              <a:t> is penetrating farther out:  suggests A) </a:t>
            </a:r>
            <a:r>
              <a:rPr lang="en-US" b="1" baseline="0" dirty="0" smtClean="0"/>
              <a:t>less geometric cross-section as seen by disk</a:t>
            </a:r>
            <a:r>
              <a:rPr lang="en-US" baseline="0" dirty="0" smtClean="0"/>
              <a:t> –or- B) </a:t>
            </a:r>
            <a:r>
              <a:rPr lang="en-US" b="1" baseline="0" dirty="0" smtClean="0"/>
              <a:t>less HI and H2 in the inner disk</a:t>
            </a:r>
          </a:p>
          <a:p>
            <a:r>
              <a:rPr lang="en-US" baseline="0" dirty="0" smtClean="0"/>
              <a:t>3) </a:t>
            </a:r>
            <a:endParaRPr lang="en-US" dirty="0" smtClean="0"/>
          </a:p>
        </p:txBody>
      </p:sp>
    </p:spTree>
    <p:extLst>
      <p:ext uri="{BB962C8B-B14F-4D97-AF65-F5344CB8AC3E}">
        <p14:creationId xmlns:p14="http://schemas.microsoft.com/office/powerpoint/2010/main" val="30184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4</a:t>
            </a:fld>
            <a:endParaRPr lang="en-US"/>
          </a:p>
        </p:txBody>
      </p:sp>
      <p:sp>
        <p:nvSpPr>
          <p:cNvPr id="40962"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40963"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301468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34</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err="1" smtClean="0"/>
              <a:t>R_in</a:t>
            </a:r>
            <a:r>
              <a:rPr lang="en-US" dirty="0" smtClean="0"/>
              <a:t> and</a:t>
            </a:r>
            <a:r>
              <a:rPr lang="en-US" baseline="0" dirty="0" smtClean="0"/>
              <a:t> </a:t>
            </a:r>
            <a:r>
              <a:rPr lang="en-US" baseline="0" dirty="0" err="1" smtClean="0"/>
              <a:t>R_out</a:t>
            </a:r>
            <a:r>
              <a:rPr lang="en-US" baseline="0" dirty="0" smtClean="0"/>
              <a:t> BOTH move out with dust clearing.  HERE is what we think that might mean </a:t>
            </a:r>
            <a:r>
              <a:rPr lang="en-US" b="1" baseline="0" dirty="0" smtClean="0"/>
              <a:t>:</a:t>
            </a:r>
          </a:p>
          <a:p>
            <a:r>
              <a:rPr lang="en-US" baseline="0" dirty="0" smtClean="0"/>
              <a:t>1) </a:t>
            </a:r>
            <a:r>
              <a:rPr lang="en-US" baseline="0" dirty="0" err="1" smtClean="0"/>
              <a:t>R_in</a:t>
            </a:r>
            <a:r>
              <a:rPr lang="en-US" baseline="0" dirty="0" smtClean="0"/>
              <a:t> increases by a factor of 4 while </a:t>
            </a:r>
            <a:r>
              <a:rPr lang="en-US" baseline="0" dirty="0" err="1" smtClean="0"/>
              <a:t>M_dot</a:t>
            </a:r>
            <a:r>
              <a:rPr lang="en-US" baseline="0" dirty="0" smtClean="0"/>
              <a:t> decreases – less material in the inner disk</a:t>
            </a:r>
          </a:p>
          <a:p>
            <a:r>
              <a:rPr lang="en-US" baseline="0" dirty="0" smtClean="0"/>
              <a:t>2) </a:t>
            </a:r>
            <a:r>
              <a:rPr lang="en-US" baseline="0" dirty="0" err="1" smtClean="0"/>
              <a:t>R_outer</a:t>
            </a:r>
            <a:r>
              <a:rPr lang="en-US" baseline="0" dirty="0" smtClean="0"/>
              <a:t> increases, meaning </a:t>
            </a:r>
            <a:r>
              <a:rPr lang="en-US" baseline="0" dirty="0" err="1" smtClean="0"/>
              <a:t>LyA</a:t>
            </a:r>
            <a:r>
              <a:rPr lang="en-US" baseline="0" dirty="0" smtClean="0"/>
              <a:t> is penetrating farther out:  less HI and H2 in the inner disk</a:t>
            </a:r>
          </a:p>
          <a:p>
            <a:r>
              <a:rPr lang="en-US" baseline="0" dirty="0" smtClean="0"/>
              <a:t>3) BUT(!) the </a:t>
            </a:r>
            <a:r>
              <a:rPr lang="en-US" baseline="0" dirty="0" err="1" smtClean="0"/>
              <a:t>r_out</a:t>
            </a:r>
            <a:r>
              <a:rPr lang="en-US" baseline="0" dirty="0" smtClean="0"/>
              <a:t> &lt; </a:t>
            </a:r>
            <a:r>
              <a:rPr lang="en-US" baseline="0" dirty="0" err="1" smtClean="0"/>
              <a:t>r_cavity</a:t>
            </a:r>
            <a:r>
              <a:rPr lang="en-US" baseline="0" dirty="0" smtClean="0"/>
              <a:t> (seen in the top 8 rows), </a:t>
            </a:r>
            <a:r>
              <a:rPr lang="en-US" baseline="0" dirty="0" smtClean="0"/>
              <a:t>so it seems that the suggests  </a:t>
            </a:r>
            <a:r>
              <a:rPr lang="en-US" b="1" baseline="0" dirty="0" smtClean="0"/>
              <a:t>molecular gas dispersal may lag the dust dispersal</a:t>
            </a:r>
            <a:r>
              <a:rPr lang="en-US" baseline="0" dirty="0" smtClean="0"/>
              <a:t>.   </a:t>
            </a:r>
            <a:endParaRPr lang="en-US" dirty="0" smtClean="0"/>
          </a:p>
        </p:txBody>
      </p:sp>
    </p:spTree>
    <p:extLst>
      <p:ext uri="{BB962C8B-B14F-4D97-AF65-F5344CB8AC3E}">
        <p14:creationId xmlns:p14="http://schemas.microsoft.com/office/powerpoint/2010/main" val="851211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35</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SUMMARY</a:t>
            </a:r>
            <a:r>
              <a:rPr lang="en-US" baseline="0" dirty="0" smtClean="0"/>
              <a:t> of the findings from the radial distribution modeling:   </a:t>
            </a:r>
          </a:p>
          <a:p>
            <a:endParaRPr lang="en-US" dirty="0" smtClean="0"/>
          </a:p>
          <a:p>
            <a:r>
              <a:rPr lang="en-US" dirty="0" err="1" smtClean="0"/>
              <a:t>R_in</a:t>
            </a:r>
            <a:r>
              <a:rPr lang="en-US" dirty="0" smtClean="0"/>
              <a:t> </a:t>
            </a:r>
            <a:r>
              <a:rPr lang="en-US" dirty="0" smtClean="0"/>
              <a:t>and</a:t>
            </a:r>
            <a:r>
              <a:rPr lang="en-US" baseline="0" dirty="0" smtClean="0"/>
              <a:t> </a:t>
            </a:r>
            <a:r>
              <a:rPr lang="en-US" baseline="0" dirty="0" err="1" smtClean="0"/>
              <a:t>R_out</a:t>
            </a:r>
            <a:r>
              <a:rPr lang="en-US" baseline="0" dirty="0" smtClean="0"/>
              <a:t> BOTH move out with dust clearing.  HERE is what we think that might mean </a:t>
            </a:r>
            <a:r>
              <a:rPr lang="en-US" b="1" baseline="0" dirty="0" smtClean="0"/>
              <a:t>:</a:t>
            </a:r>
          </a:p>
          <a:p>
            <a:r>
              <a:rPr lang="en-US" baseline="0" dirty="0" smtClean="0"/>
              <a:t>1) </a:t>
            </a:r>
            <a:r>
              <a:rPr lang="en-US" baseline="0" dirty="0" err="1" smtClean="0"/>
              <a:t>R_in</a:t>
            </a:r>
            <a:r>
              <a:rPr lang="en-US" baseline="0" dirty="0" smtClean="0"/>
              <a:t> increases by a factor of 4 while </a:t>
            </a:r>
            <a:r>
              <a:rPr lang="en-US" baseline="0" dirty="0" err="1" smtClean="0"/>
              <a:t>M_dot</a:t>
            </a:r>
            <a:r>
              <a:rPr lang="en-US" baseline="0" dirty="0" smtClean="0"/>
              <a:t> decreases – less material in the inner disk</a:t>
            </a:r>
          </a:p>
          <a:p>
            <a:r>
              <a:rPr lang="en-US" baseline="0" dirty="0" smtClean="0"/>
              <a:t>2) </a:t>
            </a:r>
            <a:r>
              <a:rPr lang="en-US" baseline="0" dirty="0" err="1" smtClean="0"/>
              <a:t>R_outer</a:t>
            </a:r>
            <a:r>
              <a:rPr lang="en-US" baseline="0" dirty="0" smtClean="0"/>
              <a:t> increases, meaning </a:t>
            </a:r>
            <a:r>
              <a:rPr lang="en-US" baseline="0" dirty="0" err="1" smtClean="0"/>
              <a:t>LyA</a:t>
            </a:r>
            <a:r>
              <a:rPr lang="en-US" baseline="0" dirty="0" smtClean="0"/>
              <a:t> is penetrating farther out:  less HI and H2 in the inner disk</a:t>
            </a:r>
          </a:p>
          <a:p>
            <a:r>
              <a:rPr lang="en-US" baseline="0" dirty="0" smtClean="0"/>
              <a:t>3) BUT(!) the </a:t>
            </a:r>
            <a:r>
              <a:rPr lang="en-US" baseline="0" dirty="0" err="1" smtClean="0"/>
              <a:t>r_out</a:t>
            </a:r>
            <a:r>
              <a:rPr lang="en-US" baseline="0" dirty="0" smtClean="0"/>
              <a:t> &lt; </a:t>
            </a:r>
            <a:r>
              <a:rPr lang="en-US" baseline="0" dirty="0" err="1" smtClean="0"/>
              <a:t>r_cavity</a:t>
            </a:r>
            <a:r>
              <a:rPr lang="en-US" baseline="0" dirty="0" smtClean="0"/>
              <a:t>, so it seems that the </a:t>
            </a:r>
            <a:r>
              <a:rPr lang="en-US" b="1" baseline="0" dirty="0" smtClean="0"/>
              <a:t>molecular gas dispersal may lag the dust dispersal</a:t>
            </a:r>
            <a:r>
              <a:rPr lang="en-US" baseline="0" dirty="0" smtClean="0"/>
              <a:t>.   </a:t>
            </a:r>
            <a:endParaRPr lang="en-US" dirty="0" smtClean="0"/>
          </a:p>
        </p:txBody>
      </p:sp>
    </p:spTree>
    <p:extLst>
      <p:ext uri="{BB962C8B-B14F-4D97-AF65-F5344CB8AC3E}">
        <p14:creationId xmlns:p14="http://schemas.microsoft.com/office/powerpoint/2010/main" val="1069219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36</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NOTE the </a:t>
            </a:r>
            <a:r>
              <a:rPr lang="en-US" b="1" dirty="0" smtClean="0"/>
              <a:t>line</a:t>
            </a:r>
            <a:r>
              <a:rPr lang="en-US" b="1" baseline="0" dirty="0" smtClean="0"/>
              <a:t> widths are narrower</a:t>
            </a:r>
            <a:r>
              <a:rPr lang="en-US" baseline="0" dirty="0" smtClean="0"/>
              <a:t>, the </a:t>
            </a:r>
            <a:r>
              <a:rPr lang="en-US" b="1" baseline="0" dirty="0" smtClean="0"/>
              <a:t>rotational temperatures are smaller </a:t>
            </a:r>
            <a:r>
              <a:rPr lang="en-US" baseline="0" dirty="0" smtClean="0"/>
              <a:t>than for fluorescent H2.  </a:t>
            </a:r>
            <a:endParaRPr lang="en-US" dirty="0"/>
          </a:p>
        </p:txBody>
      </p:sp>
    </p:spTree>
    <p:extLst>
      <p:ext uri="{BB962C8B-B14F-4D97-AF65-F5344CB8AC3E}">
        <p14:creationId xmlns:p14="http://schemas.microsoft.com/office/powerpoint/2010/main" val="3544416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37</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b="1" dirty="0" smtClean="0"/>
              <a:t>R(H2) = 0.1 – 1.0 for primordial</a:t>
            </a:r>
            <a:r>
              <a:rPr lang="en-US" b="1" baseline="0" dirty="0" smtClean="0"/>
              <a:t> disks, extending to 5 – 10 AU for transitional disks </a:t>
            </a:r>
            <a:endParaRPr lang="en-US" b="1" dirty="0"/>
          </a:p>
        </p:txBody>
      </p:sp>
    </p:spTree>
    <p:extLst>
      <p:ext uri="{BB962C8B-B14F-4D97-AF65-F5344CB8AC3E}">
        <p14:creationId xmlns:p14="http://schemas.microsoft.com/office/powerpoint/2010/main" val="3525262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38</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0" marR="0" indent="0" algn="l" defTabSz="449263" rtl="0" eaLnBrk="1" fontAlgn="auto" latinLnBrk="0" hangingPunct="1">
              <a:lnSpc>
                <a:spcPct val="100000"/>
              </a:lnSpc>
              <a:spcBef>
                <a:spcPts val="0"/>
              </a:spcBef>
              <a:spcAft>
                <a:spcPts val="0"/>
              </a:spcAft>
              <a:buClrTx/>
              <a:buSzTx/>
              <a:buFontTx/>
              <a:buNone/>
              <a:tabLst/>
              <a:defRPr/>
            </a:pPr>
            <a:r>
              <a:rPr lang="en-US" b="1" dirty="0" smtClean="0"/>
              <a:t>NOTE:</a:t>
            </a:r>
            <a:r>
              <a:rPr lang="en-US" b="1" baseline="0" dirty="0" smtClean="0"/>
              <a:t>  </a:t>
            </a:r>
            <a:r>
              <a:rPr lang="en-US" b="1" dirty="0" smtClean="0"/>
              <a:t>“</a:t>
            </a:r>
            <a:r>
              <a:rPr lang="en-US" dirty="0" smtClean="0"/>
              <a:t>So</a:t>
            </a:r>
            <a:r>
              <a:rPr lang="en-US" dirty="0" smtClean="0"/>
              <a:t>, this is very informative for </a:t>
            </a:r>
            <a:r>
              <a:rPr lang="en-US" b="1" dirty="0" smtClean="0"/>
              <a:t>the spatial distribution </a:t>
            </a:r>
            <a:r>
              <a:rPr lang="en-US" dirty="0" smtClean="0"/>
              <a:t>of the gas,</a:t>
            </a:r>
            <a:r>
              <a:rPr lang="en-US" baseline="0" dirty="0" smtClean="0"/>
              <a:t> but </a:t>
            </a:r>
            <a:r>
              <a:rPr lang="en-US" b="1" baseline="0" dirty="0" smtClean="0"/>
              <a:t>what about the chemical abundances </a:t>
            </a:r>
            <a:r>
              <a:rPr lang="en-US" baseline="0" dirty="0" smtClean="0"/>
              <a:t>– another key initial condition for planet building??”</a:t>
            </a:r>
          </a:p>
          <a:p>
            <a:pPr marL="0" marR="0" indent="0" algn="l" defTabSz="449263" rtl="0" eaLnBrk="1" fontAlgn="auto" latinLnBrk="0" hangingPunct="1">
              <a:lnSpc>
                <a:spcPct val="100000"/>
              </a:lnSpc>
              <a:spcBef>
                <a:spcPts val="0"/>
              </a:spcBef>
              <a:spcAft>
                <a:spcPts val="0"/>
              </a:spcAft>
              <a:buClrTx/>
              <a:buSzTx/>
              <a:buFontTx/>
              <a:buNone/>
              <a:tabLst/>
              <a:defRPr/>
            </a:pPr>
            <a:endParaRPr lang="en-US" baseline="0" dirty="0" smtClean="0"/>
          </a:p>
        </p:txBody>
      </p:sp>
    </p:spTree>
    <p:extLst>
      <p:ext uri="{BB962C8B-B14F-4D97-AF65-F5344CB8AC3E}">
        <p14:creationId xmlns:p14="http://schemas.microsoft.com/office/powerpoint/2010/main" val="21903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39</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So,</a:t>
            </a:r>
            <a:r>
              <a:rPr lang="en-US" baseline="0" dirty="0" smtClean="0"/>
              <a:t> in the last part of this section of the talk, I will tell you about some of the new work we have done to use absorption line spectroscopy to determine real CO abundance ratios.  </a:t>
            </a:r>
          </a:p>
          <a:p>
            <a:endParaRPr lang="en-US" baseline="0" dirty="0" smtClean="0"/>
          </a:p>
          <a:p>
            <a:r>
              <a:rPr lang="en-US" baseline="0" dirty="0" smtClean="0"/>
              <a:t>NOTE:  This is a technique whose viability we are proving on Hubble for special test cases, but this is an area where LUVOIR will be extremely powerful – I will discuss this in the second half of my talk.  </a:t>
            </a:r>
            <a:endParaRPr lang="en-US" dirty="0"/>
          </a:p>
        </p:txBody>
      </p:sp>
    </p:spTree>
    <p:extLst>
      <p:ext uri="{BB962C8B-B14F-4D97-AF65-F5344CB8AC3E}">
        <p14:creationId xmlns:p14="http://schemas.microsoft.com/office/powerpoint/2010/main" val="1629136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40</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To get to the</a:t>
            </a:r>
            <a:r>
              <a:rPr lang="en-US" baseline="0" dirty="0" smtClean="0"/>
              <a:t> analogous (and we think co-spatial) H2 population, we have to work below the “traditional” HST wavelength cut-off: 1150Ang.  </a:t>
            </a:r>
            <a:endParaRPr lang="en-US" dirty="0"/>
          </a:p>
        </p:txBody>
      </p:sp>
    </p:spTree>
    <p:extLst>
      <p:ext uri="{BB962C8B-B14F-4D97-AF65-F5344CB8AC3E}">
        <p14:creationId xmlns:p14="http://schemas.microsoft.com/office/powerpoint/2010/main" val="1747941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41</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b="1" dirty="0" smtClean="0"/>
              <a:t>NOTE that this</a:t>
            </a:r>
            <a:r>
              <a:rPr lang="en-US" b="1" baseline="0" dirty="0" smtClean="0"/>
              <a:t> is with HST, not optimized for work below 1200 Ang.  This is a strong driver for spectral coverage down to 1000 Ang.   </a:t>
            </a:r>
            <a:endParaRPr lang="en-US" b="1" dirty="0"/>
          </a:p>
        </p:txBody>
      </p:sp>
    </p:spTree>
    <p:extLst>
      <p:ext uri="{BB962C8B-B14F-4D97-AF65-F5344CB8AC3E}">
        <p14:creationId xmlns:p14="http://schemas.microsoft.com/office/powerpoint/2010/main" val="2270319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42</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0" marR="0" indent="0" algn="l" defTabSz="449263" rtl="0" eaLnBrk="1" fontAlgn="auto" latinLnBrk="0" hangingPunct="1">
              <a:lnSpc>
                <a:spcPct val="100000"/>
              </a:lnSpc>
              <a:spcBef>
                <a:spcPts val="0"/>
              </a:spcBef>
              <a:spcAft>
                <a:spcPts val="0"/>
              </a:spcAft>
              <a:buClrTx/>
              <a:buSzTx/>
              <a:buFontTx/>
              <a:buNone/>
              <a:tabLst/>
              <a:defRPr/>
            </a:pPr>
            <a:r>
              <a:rPr lang="en-US" baseline="0" dirty="0" smtClean="0"/>
              <a:t>(models say that CO abundance should be indicator of changing photochemistry.  Results by Ted Bergin’s group for TW </a:t>
            </a:r>
            <a:r>
              <a:rPr lang="en-US" baseline="0" dirty="0" err="1" smtClean="0"/>
              <a:t>Hya</a:t>
            </a:r>
            <a:r>
              <a:rPr lang="en-US" baseline="0" dirty="0" smtClean="0"/>
              <a:t> suggest that abundances have changed by more than an order of magnitude by 10 </a:t>
            </a:r>
            <a:r>
              <a:rPr lang="en-US" baseline="0" dirty="0" err="1" smtClean="0"/>
              <a:t>Myr</a:t>
            </a:r>
            <a:r>
              <a:rPr lang="en-US" baseline="0" dirty="0" smtClean="0"/>
              <a:t>. )</a:t>
            </a:r>
            <a:endParaRPr lang="en-US" dirty="0" smtClean="0"/>
          </a:p>
          <a:p>
            <a:endParaRPr lang="en-US" dirty="0" smtClean="0"/>
          </a:p>
          <a:p>
            <a:r>
              <a:rPr lang="en-US" b="1" dirty="0" smtClean="0"/>
              <a:t>CO/H2 confirms</a:t>
            </a:r>
            <a:r>
              <a:rPr lang="en-US" b="1" baseline="0" dirty="0" smtClean="0"/>
              <a:t> expectation from dense cloud models.  Significant chemical processing has not happened in the first 1-2 Myr.</a:t>
            </a:r>
          </a:p>
          <a:p>
            <a:r>
              <a:rPr lang="en-US" baseline="0" dirty="0" smtClean="0"/>
              <a:t>   </a:t>
            </a:r>
          </a:p>
        </p:txBody>
      </p:sp>
    </p:spTree>
    <p:extLst>
      <p:ext uri="{BB962C8B-B14F-4D97-AF65-F5344CB8AC3E}">
        <p14:creationId xmlns:p14="http://schemas.microsoft.com/office/powerpoint/2010/main" val="3288545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43</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smtClean="0"/>
          </a:p>
          <a:p>
            <a:endParaRPr lang="en-US" dirty="0"/>
          </a:p>
        </p:txBody>
      </p:sp>
    </p:spTree>
    <p:extLst>
      <p:ext uri="{BB962C8B-B14F-4D97-AF65-F5344CB8AC3E}">
        <p14:creationId xmlns:p14="http://schemas.microsoft.com/office/powerpoint/2010/main" val="741879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5</a:t>
            </a:fld>
            <a:endParaRPr lang="en-US"/>
          </a:p>
        </p:txBody>
      </p:sp>
      <p:sp>
        <p:nvSpPr>
          <p:cNvPr id="40962"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40963"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0" marR="0" indent="0" algn="l" defTabSz="449263" rtl="0" eaLnBrk="1" fontAlgn="auto" latinLnBrk="0" hangingPunct="1">
              <a:lnSpc>
                <a:spcPct val="100000"/>
              </a:lnSpc>
              <a:spcBef>
                <a:spcPts val="0"/>
              </a:spcBef>
              <a:spcAft>
                <a:spcPts val="0"/>
              </a:spcAft>
              <a:buClrTx/>
              <a:buSzTx/>
              <a:buFontTx/>
              <a:buNone/>
              <a:tabLst/>
              <a:defRPr/>
            </a:pPr>
            <a:r>
              <a:rPr lang="en-US" b="1" dirty="0" smtClean="0"/>
              <a:t>Three</a:t>
            </a:r>
            <a:r>
              <a:rPr lang="en-US" dirty="0" smtClean="0"/>
              <a:t> fundamental things change during this first 10 Myr:  1) the</a:t>
            </a:r>
            <a:r>
              <a:rPr lang="en-US" baseline="0" dirty="0" smtClean="0"/>
              <a:t> dark cloud ISM </a:t>
            </a:r>
            <a:r>
              <a:rPr lang="en-US" b="1" baseline="0" dirty="0" smtClean="0">
                <a:effectLst>
                  <a:outerShdw blurRad="38100" dist="38100" dir="2700000" algn="tl">
                    <a:srgbClr val="000000">
                      <a:alpha val="43137"/>
                    </a:srgbClr>
                  </a:outerShdw>
                </a:effectLst>
              </a:rPr>
              <a:t>chemistry</a:t>
            </a:r>
            <a:r>
              <a:rPr lang="en-US" baseline="0" dirty="0" smtClean="0"/>
              <a:t> (and therefore composition) is expected to change in response to UV radiation &amp; grain coagulation, 2) terrestrial planet cores and Jovian </a:t>
            </a:r>
            <a:r>
              <a:rPr lang="en-US" b="1" baseline="0" dirty="0" smtClean="0">
                <a:effectLst>
                  <a:outerShdw blurRad="38100" dist="38100" dir="2700000" algn="tl">
                    <a:srgbClr val="000000">
                      <a:alpha val="43137"/>
                    </a:srgbClr>
                  </a:outerShdw>
                </a:effectLst>
              </a:rPr>
              <a:t>planets form</a:t>
            </a:r>
            <a:r>
              <a:rPr lang="en-US" baseline="0" dirty="0" smtClean="0"/>
              <a:t>, 3) </a:t>
            </a:r>
            <a:r>
              <a:rPr lang="en-US" b="1" baseline="0" dirty="0" smtClean="0">
                <a:effectLst>
                  <a:outerShdw blurRad="38100" dist="38100" dir="2700000" algn="tl">
                    <a:srgbClr val="000000">
                      <a:alpha val="43137"/>
                    </a:srgbClr>
                  </a:outerShdw>
                </a:effectLst>
              </a:rPr>
              <a:t>the disk dissipates</a:t>
            </a:r>
            <a:r>
              <a:rPr lang="en-US" baseline="0" dirty="0" smtClean="0"/>
              <a:t>. </a:t>
            </a:r>
            <a:r>
              <a:rPr lang="en-US" dirty="0" smtClean="0"/>
              <a:t>Most of what we</a:t>
            </a:r>
            <a:r>
              <a:rPr lang="en-US" baseline="0" dirty="0" smtClean="0"/>
              <a:t> know about phase comes from </a:t>
            </a:r>
            <a:r>
              <a:rPr lang="en-US" b="1" baseline="0" dirty="0" smtClean="0"/>
              <a:t>observations of circumstellar dust… lets take a look at a few examples…. </a:t>
            </a:r>
            <a:endParaRPr lang="en-US" b="1" dirty="0" smtClean="0"/>
          </a:p>
          <a:p>
            <a:endParaRPr lang="en-US" baseline="0" dirty="0" smtClean="0"/>
          </a:p>
          <a:p>
            <a:endParaRPr lang="en-US" baseline="0" dirty="0" smtClean="0"/>
          </a:p>
          <a:p>
            <a:r>
              <a:rPr lang="en-US" baseline="0" dirty="0" smtClean="0"/>
              <a:t> </a:t>
            </a:r>
            <a:r>
              <a:rPr lang="en-US" baseline="0" dirty="0" smtClean="0"/>
              <a:t>[I have done some work on the UV radiation environment, and I will briefly discuss the chemical evolution, but I mostly want to focus on the properties of the disk during this dissipation] </a:t>
            </a:r>
            <a:endParaRPr lang="en-US" dirty="0" smtClean="0"/>
          </a:p>
          <a:p>
            <a:endParaRPr lang="en-US" dirty="0" smtClean="0"/>
          </a:p>
        </p:txBody>
      </p:sp>
    </p:spTree>
    <p:extLst>
      <p:ext uri="{BB962C8B-B14F-4D97-AF65-F5344CB8AC3E}">
        <p14:creationId xmlns:p14="http://schemas.microsoft.com/office/powerpoint/2010/main" val="3196542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44</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What is it?  </a:t>
            </a:r>
          </a:p>
          <a:p>
            <a:endParaRPr lang="en-US" dirty="0"/>
          </a:p>
        </p:txBody>
      </p:sp>
    </p:spTree>
    <p:extLst>
      <p:ext uri="{BB962C8B-B14F-4D97-AF65-F5344CB8AC3E}">
        <p14:creationId xmlns:p14="http://schemas.microsoft.com/office/powerpoint/2010/main" val="4112643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45</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-Likely related</a:t>
            </a:r>
            <a:r>
              <a:rPr lang="en-US" baseline="0" dirty="0" smtClean="0"/>
              <a:t> to </a:t>
            </a:r>
            <a:r>
              <a:rPr lang="en-US" baseline="0" dirty="0" err="1" smtClean="0"/>
              <a:t>LyA</a:t>
            </a:r>
            <a:r>
              <a:rPr lang="en-US" baseline="0" dirty="0" smtClean="0"/>
              <a:t>.  </a:t>
            </a:r>
          </a:p>
          <a:p>
            <a:r>
              <a:rPr lang="en-US" baseline="0" dirty="0" smtClean="0"/>
              <a:t>-</a:t>
            </a:r>
            <a:r>
              <a:rPr lang="en-US" b="1" baseline="0" dirty="0" smtClean="0"/>
              <a:t>Previous work </a:t>
            </a:r>
            <a:r>
              <a:rPr lang="en-US" baseline="0" dirty="0" smtClean="0"/>
              <a:t>where this feature was </a:t>
            </a:r>
            <a:r>
              <a:rPr lang="en-US" b="1" baseline="0" dirty="0" smtClean="0"/>
              <a:t>qualitative</a:t>
            </a:r>
            <a:r>
              <a:rPr lang="en-US" baseline="0" dirty="0" smtClean="0"/>
              <a:t>ly identified called it </a:t>
            </a:r>
            <a:r>
              <a:rPr lang="en-US" b="1" baseline="0" dirty="0" smtClean="0"/>
              <a:t>electron-impact</a:t>
            </a:r>
            <a:r>
              <a:rPr lang="en-US" baseline="0" dirty="0" smtClean="0"/>
              <a:t>, in analogy to the bright auroral emission on Jupiter</a:t>
            </a:r>
            <a:endParaRPr lang="en-US" dirty="0" smtClean="0"/>
          </a:p>
          <a:p>
            <a:r>
              <a:rPr lang="en-US" dirty="0" smtClean="0"/>
              <a:t>-But I think it is </a:t>
            </a:r>
            <a:r>
              <a:rPr lang="en-US" b="1" dirty="0" smtClean="0"/>
              <a:t>fluorescence</a:t>
            </a:r>
            <a:r>
              <a:rPr lang="en-US" b="1" baseline="0" dirty="0" smtClean="0"/>
              <a:t> from a highly non-thermal H2 population</a:t>
            </a:r>
            <a:r>
              <a:rPr lang="en-US" baseline="0" dirty="0" smtClean="0"/>
              <a:t>.  </a:t>
            </a:r>
            <a:r>
              <a:rPr lang="en-US" b="1" baseline="0" dirty="0" smtClean="0"/>
              <a:t>What non-thermal H2 population best describes the data?  Daughter product from </a:t>
            </a:r>
            <a:r>
              <a:rPr lang="en-US" b="1" baseline="0" dirty="0" err="1" smtClean="0"/>
              <a:t>LyA</a:t>
            </a:r>
            <a:r>
              <a:rPr lang="en-US" b="1" baseline="0" dirty="0" smtClean="0"/>
              <a:t>-induced WATER DISSOCIATION  </a:t>
            </a:r>
            <a:r>
              <a:rPr lang="en-US" baseline="0" dirty="0" smtClean="0"/>
              <a:t>(van </a:t>
            </a:r>
            <a:r>
              <a:rPr lang="en-US" baseline="0" dirty="0" err="1" smtClean="0"/>
              <a:t>Harravelt</a:t>
            </a:r>
            <a:r>
              <a:rPr lang="en-US" baseline="0" dirty="0" smtClean="0"/>
              <a:t> &amp; </a:t>
            </a:r>
            <a:r>
              <a:rPr lang="en-US" baseline="0" dirty="0" err="1" smtClean="0"/>
              <a:t>Hemert</a:t>
            </a:r>
            <a:r>
              <a:rPr lang="en-US" baseline="0" dirty="0" smtClean="0"/>
              <a:t> 2008)</a:t>
            </a:r>
            <a:endParaRPr lang="en-US" dirty="0"/>
          </a:p>
        </p:txBody>
      </p:sp>
    </p:spTree>
    <p:extLst>
      <p:ext uri="{BB962C8B-B14F-4D97-AF65-F5344CB8AC3E}">
        <p14:creationId xmlns:p14="http://schemas.microsoft.com/office/powerpoint/2010/main" val="3208590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46</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NONE OF THE BOUND-BOUND</a:t>
            </a:r>
            <a:r>
              <a:rPr lang="en-US" baseline="0" dirty="0" smtClean="0"/>
              <a:t> LINES OF </a:t>
            </a:r>
            <a:r>
              <a:rPr lang="en-US" baseline="0" dirty="0" err="1" smtClean="0"/>
              <a:t>eIMPACT</a:t>
            </a:r>
            <a:r>
              <a:rPr lang="en-US" baseline="0" dirty="0" smtClean="0"/>
              <a:t> are unambiguously detected in the data whereas almost all of the brightest predicted non-thermal state fluorescence lines are detected.   </a:t>
            </a:r>
            <a:endParaRPr lang="en-US" dirty="0" smtClean="0"/>
          </a:p>
          <a:p>
            <a:endParaRPr lang="en-US" dirty="0" smtClean="0"/>
          </a:p>
          <a:p>
            <a:r>
              <a:rPr lang="en-US" dirty="0" smtClean="0"/>
              <a:t>So, the</a:t>
            </a:r>
            <a:r>
              <a:rPr lang="en-US" baseline="0" dirty="0" smtClean="0"/>
              <a:t> purpose of these last few, somewhat speculative, slides is to show that there is a whole treasure trove of molecular information to be gleaned from PPDs – by definition, most of the molecular tracers in the UV are sensitive to warm/hot molecular gas, meaning they trace material inside of a few to 10 AU, that is, the radii where rocky and gas giant planets are likely forming.   ALMA does not do this, JWST will not spatially or spectrally resolve the gas here and it is not clear if the rotational lines of H2 will be readily detectable in a large number of disks.   </a:t>
            </a:r>
            <a:endParaRPr lang="en-US" dirty="0"/>
          </a:p>
        </p:txBody>
      </p:sp>
    </p:spTree>
    <p:extLst>
      <p:ext uri="{BB962C8B-B14F-4D97-AF65-F5344CB8AC3E}">
        <p14:creationId xmlns:p14="http://schemas.microsoft.com/office/powerpoint/2010/main" val="4169566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4CBE9-0A0D-457A-B39E-9150C11BE997}"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3765034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4CBE9-0A0D-457A-B39E-9150C11BE997}"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1032416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I am a member of the LUVOIR STDT presenting the structure and progress of the team on behalf of the (community + NASA) study team </a:t>
            </a:r>
            <a:endParaRPr lang="en-US" dirty="0"/>
          </a:p>
        </p:txBody>
      </p:sp>
      <p:sp>
        <p:nvSpPr>
          <p:cNvPr id="4" name="Slide Number Placeholder 3"/>
          <p:cNvSpPr>
            <a:spLocks noGrp="1"/>
          </p:cNvSpPr>
          <p:nvPr>
            <p:ph type="sldNum" sz="quarter" idx="10"/>
          </p:nvPr>
        </p:nvSpPr>
        <p:spPr/>
        <p:txBody>
          <a:bodyPr/>
          <a:lstStyle/>
          <a:p>
            <a:fld id="{F88C48D4-8910-FB44-9F88-3907E2286F2C}" type="slidenum">
              <a:rPr lang="en-US" smtClean="0"/>
              <a:t>49</a:t>
            </a:fld>
            <a:endParaRPr lang="en-US"/>
          </a:p>
        </p:txBody>
      </p:sp>
    </p:spTree>
    <p:extLst>
      <p:ext uri="{BB962C8B-B14F-4D97-AF65-F5344CB8AC3E}">
        <p14:creationId xmlns:p14="http://schemas.microsoft.com/office/powerpoint/2010/main" val="670157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need </a:t>
            </a:r>
            <a:r>
              <a:rPr lang="en-US" baseline="0" dirty="0" smtClean="0"/>
              <a:t>1) </a:t>
            </a:r>
            <a:r>
              <a:rPr lang="en-US" b="1" baseline="0" dirty="0" smtClean="0"/>
              <a:t>higher-sensitivities</a:t>
            </a:r>
            <a:r>
              <a:rPr lang="en-US" baseline="0" dirty="0" smtClean="0"/>
              <a:t> </a:t>
            </a:r>
            <a:r>
              <a:rPr lang="en-US" baseline="0" dirty="0" smtClean="0"/>
              <a:t>(we could improve the throughput by maybe a factor of 2-3 with enhanced coatings and detectors, but to make order of magnitude leaps, we need more </a:t>
            </a:r>
            <a:r>
              <a:rPr lang="en-US" b="1" baseline="0" dirty="0" smtClean="0"/>
              <a:t>collecting area</a:t>
            </a:r>
            <a:r>
              <a:rPr lang="en-US" baseline="0" dirty="0" smtClean="0"/>
              <a:t>), high-</a:t>
            </a:r>
            <a:r>
              <a:rPr lang="en-US" baseline="0" dirty="0" err="1" smtClean="0"/>
              <a:t>sens</a:t>
            </a:r>
            <a:r>
              <a:rPr lang="en-US" baseline="0" dirty="0" smtClean="0"/>
              <a:t> and high-res, and </a:t>
            </a:r>
            <a:r>
              <a:rPr lang="en-US" baseline="0" dirty="0" smtClean="0"/>
              <a:t>2) a </a:t>
            </a:r>
            <a:r>
              <a:rPr lang="en-US" baseline="0" dirty="0" smtClean="0"/>
              <a:t>way to </a:t>
            </a:r>
            <a:r>
              <a:rPr lang="en-US" b="1" baseline="0" dirty="0" smtClean="0"/>
              <a:t>dramatically reduce the survey time</a:t>
            </a:r>
            <a:r>
              <a:rPr lang="en-US" baseline="0" dirty="0" smtClean="0"/>
              <a:t> – and this is some sort of a </a:t>
            </a:r>
            <a:r>
              <a:rPr lang="en-US" b="1" baseline="0" dirty="0" smtClean="0"/>
              <a:t>multi-object spectrograph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88C48D4-8910-FB44-9F88-3907E2286F2C}" type="slidenum">
              <a:rPr lang="en-US" smtClean="0"/>
              <a:t>50</a:t>
            </a:fld>
            <a:endParaRPr lang="en-US"/>
          </a:p>
        </p:txBody>
      </p:sp>
    </p:spTree>
    <p:extLst>
      <p:ext uri="{BB962C8B-B14F-4D97-AF65-F5344CB8AC3E}">
        <p14:creationId xmlns:p14="http://schemas.microsoft.com/office/powerpoint/2010/main" val="3787887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51</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0" dirty="0" smtClean="0"/>
              <a:t>NOTE THAT THE GOAL</a:t>
            </a:r>
            <a:r>
              <a:rPr lang="en-US" b="0" baseline="0" dirty="0" smtClean="0"/>
              <a:t> OF MEASURING THE </a:t>
            </a:r>
            <a:r>
              <a:rPr lang="en-US" b="1" baseline="0" dirty="0" smtClean="0"/>
              <a:t>BIRTHPLACE OF PLANETS </a:t>
            </a:r>
            <a:r>
              <a:rPr lang="en-US" b="0" baseline="0" dirty="0" smtClean="0"/>
              <a:t>IS AN ESSENTIAL PART OF THE </a:t>
            </a:r>
            <a:r>
              <a:rPr lang="en-US" b="1" baseline="0" dirty="0" smtClean="0"/>
              <a:t>LUVOIR STORY TO UNDERSTAND THE ATMOSPHERES OF THE PLANETS </a:t>
            </a:r>
          </a:p>
          <a:p>
            <a:pPr marL="228600" indent="-228600">
              <a:buAutoNum type="arabicParenR"/>
            </a:pPr>
            <a:r>
              <a:rPr lang="en-US" b="0" baseline="0" dirty="0" smtClean="0"/>
              <a:t>In some sense</a:t>
            </a:r>
            <a:r>
              <a:rPr lang="en-US" b="1" baseline="0" dirty="0" smtClean="0"/>
              <a:t>, </a:t>
            </a:r>
            <a:r>
              <a:rPr lang="en-US" b="0" baseline="0" dirty="0" smtClean="0"/>
              <a:t>circumstellar disks serve as the </a:t>
            </a:r>
            <a:r>
              <a:rPr lang="en-US" b="1" baseline="0" dirty="0" smtClean="0"/>
              <a:t>intersection</a:t>
            </a:r>
            <a:r>
              <a:rPr lang="en-US" b="0" baseline="0" dirty="0" smtClean="0"/>
              <a:t> between </a:t>
            </a:r>
            <a:r>
              <a:rPr lang="en-US" b="1" baseline="0" dirty="0" smtClean="0"/>
              <a:t>COR (IGM-&gt;ISM-&gt;</a:t>
            </a:r>
            <a:r>
              <a:rPr lang="en-US" b="1" baseline="0" dirty="0" err="1" smtClean="0"/>
              <a:t>infall</a:t>
            </a:r>
            <a:r>
              <a:rPr lang="en-US" b="1" baseline="0" dirty="0" smtClean="0"/>
              <a:t>) and EXO (birthplace of planets) </a:t>
            </a:r>
            <a:r>
              <a:rPr lang="en-US" b="0" baseline="0" dirty="0" smtClean="0"/>
              <a:t>science objectives</a:t>
            </a:r>
            <a:r>
              <a:rPr lang="en-US" b="1" baseline="0" dirty="0" smtClean="0"/>
              <a:t>.  </a:t>
            </a:r>
            <a:endParaRPr lang="en-US" b="1" dirty="0" smtClean="0"/>
          </a:p>
        </p:txBody>
      </p:sp>
    </p:spTree>
    <p:extLst>
      <p:ext uri="{BB962C8B-B14F-4D97-AF65-F5344CB8AC3E}">
        <p14:creationId xmlns:p14="http://schemas.microsoft.com/office/powerpoint/2010/main" val="3458410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52</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0" indent="0">
              <a:buNone/>
            </a:pPr>
            <a:r>
              <a:rPr lang="en-US" b="0" baseline="0" dirty="0" smtClean="0"/>
              <a:t>Lets look at another representation of these disks.   </a:t>
            </a:r>
            <a:endParaRPr lang="en-US" b="1" dirty="0" smtClean="0"/>
          </a:p>
        </p:txBody>
      </p:sp>
    </p:spTree>
    <p:extLst>
      <p:ext uri="{BB962C8B-B14F-4D97-AF65-F5344CB8AC3E}">
        <p14:creationId xmlns:p14="http://schemas.microsoft.com/office/powerpoint/2010/main" val="26445250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53</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aseline="0" dirty="0" smtClean="0"/>
              <a:t>I expect </a:t>
            </a:r>
            <a:r>
              <a:rPr lang="en-US" b="1" baseline="0" dirty="0" smtClean="0"/>
              <a:t>LUVOIR will be the next quantum leap </a:t>
            </a:r>
            <a:r>
              <a:rPr lang="en-US" baseline="0" dirty="0" smtClean="0"/>
              <a:t>the way it was from IUE &amp; STIS to COS.  </a:t>
            </a:r>
            <a:r>
              <a:rPr lang="en-US" b="1" baseline="0" dirty="0" smtClean="0"/>
              <a:t>New molecular species show up</a:t>
            </a:r>
            <a:r>
              <a:rPr lang="en-US" baseline="0" dirty="0" smtClean="0"/>
              <a:t>, the combination of spectral resolution and sensitivity allow to carry out </a:t>
            </a:r>
            <a:r>
              <a:rPr lang="en-US" b="1" baseline="0" dirty="0" smtClean="0"/>
              <a:t>studies we had not really thought of before COS</a:t>
            </a:r>
            <a:r>
              <a:rPr lang="en-US" baseline="0" dirty="0" smtClean="0"/>
              <a:t>.  </a:t>
            </a:r>
            <a:endParaRPr lang="en-US" b="1" dirty="0" smtClean="0"/>
          </a:p>
        </p:txBody>
      </p:sp>
    </p:spTree>
    <p:extLst>
      <p:ext uri="{BB962C8B-B14F-4D97-AF65-F5344CB8AC3E}">
        <p14:creationId xmlns:p14="http://schemas.microsoft.com/office/powerpoint/2010/main" val="282377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6</a:t>
            </a:fld>
            <a:endParaRPr lang="en-US"/>
          </a:p>
        </p:txBody>
      </p:sp>
      <p:sp>
        <p:nvSpPr>
          <p:cNvPr id="40962"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40963"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b="1" dirty="0" smtClean="0"/>
              <a:t>Observational evidence for dust evolution:</a:t>
            </a:r>
          </a:p>
          <a:p>
            <a:r>
              <a:rPr lang="en-US" dirty="0" smtClean="0"/>
              <a:t>“Transitional” Phase where the inner</a:t>
            </a:r>
            <a:r>
              <a:rPr lang="en-US" baseline="0" dirty="0" smtClean="0"/>
              <a:t> disk develops a gap in its dust distribution but is not yet a “Debris” disk.  </a:t>
            </a:r>
            <a:endParaRPr lang="en-US" dirty="0"/>
          </a:p>
        </p:txBody>
      </p:sp>
    </p:spTree>
    <p:extLst>
      <p:ext uri="{BB962C8B-B14F-4D97-AF65-F5344CB8AC3E}">
        <p14:creationId xmlns:p14="http://schemas.microsoft.com/office/powerpoint/2010/main" val="10650797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54</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85750" indent="-285750">
              <a:buFont typeface="Arial" panose="020B0604020202020204" pitchFamily="34" charset="0"/>
              <a:buChar char="•"/>
            </a:pPr>
            <a:r>
              <a:rPr lang="en-US" sz="1200" dirty="0" smtClean="0">
                <a:solidFill>
                  <a:prstClr val="black"/>
                </a:solidFill>
              </a:rPr>
              <a:t>Inclination of a large number of disks can be known from SMA and ALMA</a:t>
            </a:r>
          </a:p>
          <a:p>
            <a:pPr marL="285750" indent="-285750">
              <a:buFont typeface="Arial" panose="020B0604020202020204" pitchFamily="34" charset="0"/>
              <a:buChar char="•"/>
            </a:pPr>
            <a:r>
              <a:rPr lang="en-US" sz="1200" dirty="0" smtClean="0">
                <a:solidFill>
                  <a:prstClr val="black"/>
                </a:solidFill>
              </a:rPr>
              <a:t>Telescope aperture determines how close to the disk </a:t>
            </a:r>
            <a:r>
              <a:rPr lang="en-US" sz="1200" dirty="0" err="1" smtClean="0">
                <a:solidFill>
                  <a:prstClr val="black"/>
                </a:solidFill>
              </a:rPr>
              <a:t>midplane</a:t>
            </a:r>
            <a:r>
              <a:rPr lang="en-US" sz="1200" dirty="0" smtClean="0">
                <a:solidFill>
                  <a:prstClr val="black"/>
                </a:solidFill>
              </a:rPr>
              <a:t> you can probe (current record for UV spectroscopy: </a:t>
            </a:r>
            <a:r>
              <a:rPr lang="en-US" sz="1200" b="1" dirty="0" smtClean="0">
                <a:solidFill>
                  <a:prstClr val="black"/>
                </a:solidFill>
              </a:rPr>
              <a:t>A</a:t>
            </a:r>
            <a:r>
              <a:rPr lang="en-US" sz="1200" b="1" baseline="-25000" dirty="0" smtClean="0">
                <a:solidFill>
                  <a:prstClr val="black"/>
                </a:solidFill>
              </a:rPr>
              <a:t>V</a:t>
            </a:r>
            <a:r>
              <a:rPr lang="en-US" sz="1200" b="1" dirty="0" smtClean="0">
                <a:solidFill>
                  <a:prstClr val="black"/>
                </a:solidFill>
              </a:rPr>
              <a:t>  =7.6</a:t>
            </a:r>
            <a:r>
              <a:rPr lang="en-US" sz="1200" dirty="0" smtClean="0">
                <a:solidFill>
                  <a:prstClr val="black"/>
                </a:solidFill>
              </a:rPr>
              <a:t>)</a:t>
            </a:r>
          </a:p>
          <a:p>
            <a:pPr eaLnBrk="1" hangingPunct="1"/>
            <a:endParaRPr lang="en-US" sz="1100" dirty="0" smtClean="0">
              <a:solidFill>
                <a:schemeClr val="bg2"/>
              </a:solidFill>
              <a:latin typeface="Arial Rounded MT Bold" pitchFamily="34" charset="0"/>
            </a:endParaRPr>
          </a:p>
          <a:p>
            <a:pPr marL="285750" indent="-285750">
              <a:buFont typeface="Arial" panose="020B0604020202020204" pitchFamily="34" charset="0"/>
              <a:buChar char="•"/>
            </a:pPr>
            <a:endParaRPr lang="en-US" sz="1200" dirty="0">
              <a:solidFill>
                <a:prstClr val="black"/>
              </a:solidFill>
            </a:endParaRPr>
          </a:p>
        </p:txBody>
      </p:sp>
    </p:spTree>
    <p:extLst>
      <p:ext uri="{BB962C8B-B14F-4D97-AF65-F5344CB8AC3E}">
        <p14:creationId xmlns:p14="http://schemas.microsoft.com/office/powerpoint/2010/main" val="23975631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55</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85750" indent="-285750">
              <a:buFont typeface="Arial" panose="020B0604020202020204" pitchFamily="34" charset="0"/>
              <a:buChar char="•"/>
            </a:pPr>
            <a:r>
              <a:rPr lang="en-US" sz="1200" dirty="0" smtClean="0">
                <a:solidFill>
                  <a:prstClr val="black"/>
                </a:solidFill>
              </a:rPr>
              <a:t>Large sample sizes allow you to create</a:t>
            </a:r>
            <a:r>
              <a:rPr lang="en-US" sz="1200" baseline="0" dirty="0" smtClean="0">
                <a:solidFill>
                  <a:prstClr val="black"/>
                </a:solidFill>
              </a:rPr>
              <a:t> statistics of each component of the disk</a:t>
            </a:r>
          </a:p>
          <a:p>
            <a:pPr marL="285750" indent="-285750">
              <a:buFont typeface="Arial" panose="020B0604020202020204" pitchFamily="34" charset="0"/>
              <a:buChar char="•"/>
            </a:pPr>
            <a:r>
              <a:rPr lang="en-US" sz="1200" baseline="0" dirty="0" smtClean="0">
                <a:solidFill>
                  <a:prstClr val="black"/>
                </a:solidFill>
              </a:rPr>
              <a:t>Probe sightlines through </a:t>
            </a:r>
            <a:r>
              <a:rPr lang="en-US" sz="1200" baseline="0" dirty="0" err="1" smtClean="0">
                <a:solidFill>
                  <a:prstClr val="black"/>
                </a:solidFill>
              </a:rPr>
              <a:t>photoevaporative</a:t>
            </a:r>
            <a:r>
              <a:rPr lang="en-US" sz="1200" baseline="0" dirty="0" smtClean="0">
                <a:solidFill>
                  <a:prstClr val="black"/>
                </a:solidFill>
              </a:rPr>
              <a:t> winds (take advantage of all the atomic and molecular resonance lines in the FUV)  </a:t>
            </a:r>
            <a:endParaRPr lang="en-US" sz="1200" dirty="0" smtClean="0">
              <a:solidFill>
                <a:prstClr val="black"/>
              </a:solidFill>
            </a:endParaRPr>
          </a:p>
          <a:p>
            <a:pPr eaLnBrk="1" hangingPunct="1"/>
            <a:endParaRPr lang="en-US" sz="1100" dirty="0" smtClean="0">
              <a:solidFill>
                <a:schemeClr val="bg2"/>
              </a:solidFill>
              <a:latin typeface="Arial Rounded MT Bold" pitchFamily="34" charset="0"/>
            </a:endParaRPr>
          </a:p>
          <a:p>
            <a:pPr marL="285750" indent="-285750">
              <a:buFont typeface="Arial" panose="020B0604020202020204" pitchFamily="34" charset="0"/>
              <a:buChar char="•"/>
            </a:pPr>
            <a:endParaRPr lang="en-US" sz="1200" dirty="0">
              <a:solidFill>
                <a:prstClr val="black"/>
              </a:solidFill>
            </a:endParaRPr>
          </a:p>
        </p:txBody>
      </p:sp>
    </p:spTree>
    <p:extLst>
      <p:ext uri="{BB962C8B-B14F-4D97-AF65-F5344CB8AC3E}">
        <p14:creationId xmlns:p14="http://schemas.microsoft.com/office/powerpoint/2010/main" val="5874407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56</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85750" indent="-285750">
              <a:buFont typeface="Arial" panose="020B0604020202020204" pitchFamily="34" charset="0"/>
              <a:buChar char="•"/>
            </a:pPr>
            <a:r>
              <a:rPr lang="en-US" sz="1200" dirty="0" smtClean="0">
                <a:solidFill>
                  <a:prstClr val="black"/>
                </a:solidFill>
              </a:rPr>
              <a:t>Inclination of a large number of disks can be known from SMA and ALMA</a:t>
            </a:r>
          </a:p>
          <a:p>
            <a:pPr marL="285750" indent="-285750">
              <a:buFont typeface="Arial" panose="020B0604020202020204" pitchFamily="34" charset="0"/>
              <a:buChar char="•"/>
            </a:pPr>
            <a:r>
              <a:rPr lang="en-US" sz="1200" dirty="0" smtClean="0">
                <a:solidFill>
                  <a:prstClr val="black"/>
                </a:solidFill>
              </a:rPr>
              <a:t>Telescope aperture determines how close to the disk </a:t>
            </a:r>
            <a:r>
              <a:rPr lang="en-US" sz="1200" dirty="0" err="1" smtClean="0">
                <a:solidFill>
                  <a:prstClr val="black"/>
                </a:solidFill>
              </a:rPr>
              <a:t>midplane</a:t>
            </a:r>
            <a:r>
              <a:rPr lang="en-US" sz="1200" dirty="0" smtClean="0">
                <a:solidFill>
                  <a:prstClr val="black"/>
                </a:solidFill>
              </a:rPr>
              <a:t> you can probe (current record for UV spectroscopy: 		</a:t>
            </a:r>
            <a:r>
              <a:rPr lang="en-US" sz="1200" b="1" dirty="0" smtClean="0">
                <a:solidFill>
                  <a:prstClr val="black"/>
                </a:solidFill>
              </a:rPr>
              <a:t>A</a:t>
            </a:r>
            <a:r>
              <a:rPr lang="en-US" sz="1200" b="1" baseline="-25000" dirty="0" smtClean="0">
                <a:solidFill>
                  <a:prstClr val="black"/>
                </a:solidFill>
              </a:rPr>
              <a:t>V</a:t>
            </a:r>
            <a:r>
              <a:rPr lang="en-US" sz="1200" b="1" dirty="0" smtClean="0">
                <a:solidFill>
                  <a:prstClr val="black"/>
                </a:solidFill>
              </a:rPr>
              <a:t>  =7.6</a:t>
            </a:r>
            <a:r>
              <a:rPr lang="en-US" sz="1200" dirty="0" smtClean="0">
                <a:solidFill>
                  <a:prstClr val="black"/>
                </a:solidFill>
              </a:rPr>
              <a:t>)</a:t>
            </a:r>
          </a:p>
          <a:p>
            <a:pPr eaLnBrk="1" hangingPunct="1"/>
            <a:endParaRPr lang="en-US" sz="1100" dirty="0" smtClean="0">
              <a:solidFill>
                <a:schemeClr val="bg2"/>
              </a:solidFill>
              <a:latin typeface="Arial Rounded MT Bold" pitchFamily="34" charset="0"/>
            </a:endParaRPr>
          </a:p>
          <a:p>
            <a:pPr marL="285750" indent="-285750">
              <a:buFont typeface="Arial" panose="020B0604020202020204" pitchFamily="34" charset="0"/>
              <a:buChar char="•"/>
            </a:pPr>
            <a:endParaRPr lang="en-US" sz="1200" dirty="0">
              <a:solidFill>
                <a:prstClr val="black"/>
              </a:solidFill>
            </a:endParaRPr>
          </a:p>
        </p:txBody>
      </p:sp>
    </p:spTree>
    <p:extLst>
      <p:ext uri="{BB962C8B-B14F-4D97-AF65-F5344CB8AC3E}">
        <p14:creationId xmlns:p14="http://schemas.microsoft.com/office/powerpoint/2010/main" val="2394331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57</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85750" indent="-285750">
              <a:buFont typeface="Arial" panose="020B0604020202020204" pitchFamily="34" charset="0"/>
              <a:buChar char="•"/>
            </a:pPr>
            <a:r>
              <a:rPr lang="en-US" sz="1200" dirty="0" smtClean="0">
                <a:solidFill>
                  <a:prstClr val="black"/>
                </a:solidFill>
              </a:rPr>
              <a:t>Inclination of a large number of disks can be known from SMA and ALMA</a:t>
            </a:r>
          </a:p>
          <a:p>
            <a:pPr marL="285750" indent="-285750">
              <a:buFont typeface="Arial" panose="020B0604020202020204" pitchFamily="34" charset="0"/>
              <a:buChar char="•"/>
            </a:pPr>
            <a:r>
              <a:rPr lang="en-US" sz="1200" dirty="0" smtClean="0">
                <a:solidFill>
                  <a:prstClr val="black"/>
                </a:solidFill>
              </a:rPr>
              <a:t>Telescope aperture determines how close to the disk </a:t>
            </a:r>
            <a:r>
              <a:rPr lang="en-US" sz="1200" dirty="0" err="1" smtClean="0">
                <a:solidFill>
                  <a:prstClr val="black"/>
                </a:solidFill>
              </a:rPr>
              <a:t>midplane</a:t>
            </a:r>
            <a:r>
              <a:rPr lang="en-US" sz="1200" dirty="0" smtClean="0">
                <a:solidFill>
                  <a:prstClr val="black"/>
                </a:solidFill>
              </a:rPr>
              <a:t> you can probe (current record for UV spectroscopy: 		</a:t>
            </a:r>
            <a:r>
              <a:rPr lang="en-US" sz="1200" b="1" dirty="0" smtClean="0">
                <a:solidFill>
                  <a:prstClr val="black"/>
                </a:solidFill>
              </a:rPr>
              <a:t>A</a:t>
            </a:r>
            <a:r>
              <a:rPr lang="en-US" sz="1200" b="1" baseline="-25000" dirty="0" smtClean="0">
                <a:solidFill>
                  <a:prstClr val="black"/>
                </a:solidFill>
              </a:rPr>
              <a:t>V</a:t>
            </a:r>
            <a:r>
              <a:rPr lang="en-US" sz="1200" b="1" dirty="0" smtClean="0">
                <a:solidFill>
                  <a:prstClr val="black"/>
                </a:solidFill>
              </a:rPr>
              <a:t>  =7.6</a:t>
            </a:r>
            <a:r>
              <a:rPr lang="en-US" sz="1200" dirty="0" smtClean="0">
                <a:solidFill>
                  <a:prstClr val="black"/>
                </a:solidFill>
              </a:rPr>
              <a:t>)</a:t>
            </a:r>
          </a:p>
          <a:p>
            <a:pPr eaLnBrk="1" hangingPunct="1"/>
            <a:endParaRPr lang="en-US" sz="1100" dirty="0" smtClean="0">
              <a:solidFill>
                <a:schemeClr val="bg2"/>
              </a:solidFill>
              <a:latin typeface="Arial Rounded MT Bold" pitchFamily="34" charset="0"/>
            </a:endParaRPr>
          </a:p>
          <a:p>
            <a:pPr marL="285750" indent="-285750">
              <a:buFont typeface="Arial" panose="020B0604020202020204" pitchFamily="34" charset="0"/>
              <a:buChar char="•"/>
            </a:pPr>
            <a:endParaRPr lang="en-US" sz="1200" dirty="0">
              <a:solidFill>
                <a:prstClr val="black"/>
              </a:solidFill>
            </a:endParaRPr>
          </a:p>
        </p:txBody>
      </p:sp>
    </p:spTree>
    <p:extLst>
      <p:ext uri="{BB962C8B-B14F-4D97-AF65-F5344CB8AC3E}">
        <p14:creationId xmlns:p14="http://schemas.microsoft.com/office/powerpoint/2010/main" val="121944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58</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85750" indent="-285750">
              <a:buFont typeface="Arial" panose="020B0604020202020204" pitchFamily="34" charset="0"/>
              <a:buChar char="•"/>
            </a:pPr>
            <a:r>
              <a:rPr lang="en-US" sz="1200" dirty="0" smtClean="0">
                <a:solidFill>
                  <a:prstClr val="black"/>
                </a:solidFill>
              </a:rPr>
              <a:t>Inclination of a large number of disks can be known from SMA and ALMA</a:t>
            </a:r>
          </a:p>
          <a:p>
            <a:pPr marL="285750" indent="-285750">
              <a:buFont typeface="Arial" panose="020B0604020202020204" pitchFamily="34" charset="0"/>
              <a:buChar char="•"/>
            </a:pPr>
            <a:r>
              <a:rPr lang="en-US" sz="1200" dirty="0" smtClean="0">
                <a:solidFill>
                  <a:prstClr val="black"/>
                </a:solidFill>
              </a:rPr>
              <a:t>Telescope aperture determines how close to the disk </a:t>
            </a:r>
            <a:r>
              <a:rPr lang="en-US" sz="1200" dirty="0" err="1" smtClean="0">
                <a:solidFill>
                  <a:prstClr val="black"/>
                </a:solidFill>
              </a:rPr>
              <a:t>midplane</a:t>
            </a:r>
            <a:r>
              <a:rPr lang="en-US" sz="1200" dirty="0" smtClean="0">
                <a:solidFill>
                  <a:prstClr val="black"/>
                </a:solidFill>
              </a:rPr>
              <a:t> you can probe (current record for UV spectroscopy: 		</a:t>
            </a:r>
            <a:r>
              <a:rPr lang="en-US" sz="1200" b="1" dirty="0" smtClean="0">
                <a:solidFill>
                  <a:prstClr val="black"/>
                </a:solidFill>
              </a:rPr>
              <a:t>A</a:t>
            </a:r>
            <a:r>
              <a:rPr lang="en-US" sz="1200" b="1" baseline="-25000" dirty="0" smtClean="0">
                <a:solidFill>
                  <a:prstClr val="black"/>
                </a:solidFill>
              </a:rPr>
              <a:t>V</a:t>
            </a:r>
            <a:r>
              <a:rPr lang="en-US" sz="1200" b="1" dirty="0" smtClean="0">
                <a:solidFill>
                  <a:prstClr val="black"/>
                </a:solidFill>
              </a:rPr>
              <a:t>  =7.6</a:t>
            </a:r>
            <a:r>
              <a:rPr lang="en-US" sz="1200" dirty="0" smtClean="0">
                <a:solidFill>
                  <a:prstClr val="black"/>
                </a:solidFill>
              </a:rPr>
              <a:t>)</a:t>
            </a:r>
          </a:p>
          <a:p>
            <a:pPr eaLnBrk="1" hangingPunct="1"/>
            <a:endParaRPr lang="en-US" sz="1100" dirty="0" smtClean="0">
              <a:solidFill>
                <a:schemeClr val="bg2"/>
              </a:solidFill>
              <a:latin typeface="Arial Rounded MT Bold" pitchFamily="34" charset="0"/>
            </a:endParaRPr>
          </a:p>
          <a:p>
            <a:pPr marL="285750" indent="-285750">
              <a:buFont typeface="Arial" panose="020B0604020202020204" pitchFamily="34" charset="0"/>
              <a:buChar char="•"/>
            </a:pPr>
            <a:endParaRPr lang="en-US" sz="1200" dirty="0">
              <a:solidFill>
                <a:prstClr val="black"/>
              </a:solidFill>
            </a:endParaRPr>
          </a:p>
        </p:txBody>
      </p:sp>
    </p:spTree>
    <p:extLst>
      <p:ext uri="{BB962C8B-B14F-4D97-AF65-F5344CB8AC3E}">
        <p14:creationId xmlns:p14="http://schemas.microsoft.com/office/powerpoint/2010/main" val="3006216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59</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85750" indent="-285750">
              <a:buFont typeface="Arial" panose="020B0604020202020204" pitchFamily="34" charset="0"/>
              <a:buChar char="•"/>
            </a:pPr>
            <a:r>
              <a:rPr lang="en-US" sz="1200" b="1" dirty="0" smtClean="0">
                <a:solidFill>
                  <a:prstClr val="black"/>
                </a:solidFill>
              </a:rPr>
              <a:t>Simulation</a:t>
            </a:r>
            <a:r>
              <a:rPr lang="en-US" sz="1200" b="1" baseline="0" dirty="0" smtClean="0">
                <a:solidFill>
                  <a:prstClr val="black"/>
                </a:solidFill>
              </a:rPr>
              <a:t> using measured H2 column densities from HST, and H2O/H2 ratios from Herschel   +++ resolution and sensitivities attainable by 12-m LUVOIR plus UV spectrograph.   </a:t>
            </a:r>
          </a:p>
          <a:p>
            <a:pPr marL="285750" indent="-285750">
              <a:buFont typeface="Arial" panose="020B0604020202020204" pitchFamily="34" charset="0"/>
              <a:buChar char="•"/>
            </a:pPr>
            <a:endParaRPr lang="en-US" sz="1200" b="1" baseline="0" dirty="0" smtClean="0">
              <a:solidFill>
                <a:prstClr val="black"/>
              </a:solidFill>
            </a:endParaRPr>
          </a:p>
          <a:p>
            <a:pPr marL="285750" indent="-285750">
              <a:buFont typeface="Arial" panose="020B0604020202020204" pitchFamily="34" charset="0"/>
              <a:buChar char="•"/>
            </a:pPr>
            <a:r>
              <a:rPr lang="en-US" sz="1200" b="1" baseline="0" dirty="0" smtClean="0">
                <a:solidFill>
                  <a:prstClr val="black"/>
                </a:solidFill>
              </a:rPr>
              <a:t>This is a tiny snapshot of wavelength space, but intended to show the spectral richness we expect to achieve for average disks.   </a:t>
            </a:r>
            <a:endParaRPr lang="en-US" sz="1200" b="1" dirty="0" smtClean="0">
              <a:solidFill>
                <a:prstClr val="black"/>
              </a:solidFill>
            </a:endParaRPr>
          </a:p>
          <a:p>
            <a:pPr eaLnBrk="1" hangingPunct="1"/>
            <a:endParaRPr lang="en-US" sz="1100" dirty="0" smtClean="0">
              <a:solidFill>
                <a:schemeClr val="bg2"/>
              </a:solidFill>
              <a:latin typeface="Arial Rounded MT Bold" pitchFamily="34" charset="0"/>
            </a:endParaRPr>
          </a:p>
          <a:p>
            <a:pPr marL="285750" indent="-285750">
              <a:buFont typeface="Arial" panose="020B0604020202020204" pitchFamily="34" charset="0"/>
              <a:buChar char="•"/>
            </a:pPr>
            <a:endParaRPr lang="en-US" sz="1200" dirty="0">
              <a:solidFill>
                <a:prstClr val="black"/>
              </a:solidFill>
            </a:endParaRPr>
          </a:p>
        </p:txBody>
      </p:sp>
    </p:spTree>
    <p:extLst>
      <p:ext uri="{BB962C8B-B14F-4D97-AF65-F5344CB8AC3E}">
        <p14:creationId xmlns:p14="http://schemas.microsoft.com/office/powerpoint/2010/main" val="201057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material flows into galaxies as</a:t>
            </a:r>
            <a:r>
              <a:rPr lang="en-US" baseline="0" dirty="0" smtClean="0"/>
              <a:t> the fuel for star-forming regions (like Orion).  These star-forming regions are the engines that drive the feedback into the </a:t>
            </a:r>
            <a:r>
              <a:rPr lang="en-US" baseline="0" dirty="0" err="1" smtClean="0"/>
              <a:t>circumgalactic</a:t>
            </a:r>
            <a:r>
              <a:rPr lang="en-US" baseline="0" dirty="0" smtClean="0"/>
              <a:t> medium --  these are also the places where individual solar-mass stars are forming.  Within the circumstellar disks, young planetary systems are coming into being (“proto-solar systems”).  LUVOIR will be able to measure the structure and composition of thousands of planet-forming disks in nearby star-forming regions</a:t>
            </a:r>
            <a:endParaRPr lang="en-US" b="1" dirty="0"/>
          </a:p>
        </p:txBody>
      </p:sp>
      <p:sp>
        <p:nvSpPr>
          <p:cNvPr id="4" name="Slide Number Placeholder 3"/>
          <p:cNvSpPr>
            <a:spLocks noGrp="1"/>
          </p:cNvSpPr>
          <p:nvPr>
            <p:ph type="sldNum" sz="quarter" idx="10"/>
          </p:nvPr>
        </p:nvSpPr>
        <p:spPr/>
        <p:txBody>
          <a:bodyPr/>
          <a:lstStyle/>
          <a:p>
            <a:fld id="{F88C48D4-8910-FB44-9F88-3907E2286F2C}" type="slidenum">
              <a:rPr lang="en-US" smtClean="0"/>
              <a:t>60</a:t>
            </a:fld>
            <a:endParaRPr lang="en-US"/>
          </a:p>
        </p:txBody>
      </p:sp>
    </p:spTree>
    <p:extLst>
      <p:ext uri="{BB962C8B-B14F-4D97-AF65-F5344CB8AC3E}">
        <p14:creationId xmlns:p14="http://schemas.microsoft.com/office/powerpoint/2010/main" val="5628490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multi-object UV spectroscopy.</a:t>
            </a:r>
            <a:r>
              <a:rPr lang="en-US" baseline="0" dirty="0" smtClean="0"/>
              <a:t>   </a:t>
            </a:r>
            <a:endParaRPr lang="en-US" b="1" dirty="0"/>
          </a:p>
        </p:txBody>
      </p:sp>
      <p:sp>
        <p:nvSpPr>
          <p:cNvPr id="4" name="Slide Number Placeholder 3"/>
          <p:cNvSpPr>
            <a:spLocks noGrp="1"/>
          </p:cNvSpPr>
          <p:nvPr>
            <p:ph type="sldNum" sz="quarter" idx="10"/>
          </p:nvPr>
        </p:nvSpPr>
        <p:spPr/>
        <p:txBody>
          <a:bodyPr/>
          <a:lstStyle/>
          <a:p>
            <a:fld id="{F88C48D4-8910-FB44-9F88-3907E2286F2C}" type="slidenum">
              <a:rPr lang="en-US" smtClean="0"/>
              <a:t>61</a:t>
            </a:fld>
            <a:endParaRPr lang="en-US"/>
          </a:p>
        </p:txBody>
      </p:sp>
    </p:spTree>
    <p:extLst>
      <p:ext uri="{BB962C8B-B14F-4D97-AF65-F5344CB8AC3E}">
        <p14:creationId xmlns:p14="http://schemas.microsoft.com/office/powerpoint/2010/main" val="34309016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a:buAutoNum type="arabicParenR"/>
            </a:pPr>
            <a:r>
              <a:rPr lang="en-US" b="1" dirty="0" smtClean="0"/>
              <a:t>Peering into gaps</a:t>
            </a:r>
            <a:r>
              <a:rPr lang="en-US" b="1" baseline="0" dirty="0" smtClean="0"/>
              <a:t> in the protoplanetary disks with high-contrast imaging  </a:t>
            </a:r>
          </a:p>
          <a:p>
            <a:pPr marL="241653" indent="-241653">
              <a:buAutoNum type="arabicParenR"/>
            </a:pPr>
            <a:endParaRPr lang="en-US" b="1" baseline="0" dirty="0" smtClean="0"/>
          </a:p>
          <a:p>
            <a:pPr marL="241653" indent="-241653">
              <a:buAutoNum type="arabicParenR"/>
            </a:pPr>
            <a:r>
              <a:rPr lang="en-US" b="1" baseline="0" dirty="0" smtClean="0"/>
              <a:t>NOTE that neither ALMA nor JWST will have the resolution to carry out this experiment (5 – 10 AU resolution, and ALMA is dominated by cool gas and dust)  LUVOIR will observe the scattered light profiles directly.   </a:t>
            </a:r>
            <a:endParaRPr lang="en-US" b="1" dirty="0" smtClean="0"/>
          </a:p>
        </p:txBody>
      </p:sp>
      <p:sp>
        <p:nvSpPr>
          <p:cNvPr id="4" name="Slide Number Placeholder 3"/>
          <p:cNvSpPr>
            <a:spLocks noGrp="1"/>
          </p:cNvSpPr>
          <p:nvPr>
            <p:ph type="sldNum" sz="quarter" idx="10"/>
          </p:nvPr>
        </p:nvSpPr>
        <p:spPr/>
        <p:txBody>
          <a:bodyPr/>
          <a:lstStyle/>
          <a:p>
            <a:fld id="{F88C48D4-8910-FB44-9F88-3907E2286F2C}" type="slidenum">
              <a:rPr lang="en-US" smtClean="0"/>
              <a:t>62</a:t>
            </a:fld>
            <a:endParaRPr lang="en-US"/>
          </a:p>
        </p:txBody>
      </p:sp>
    </p:spTree>
    <p:extLst>
      <p:ext uri="{BB962C8B-B14F-4D97-AF65-F5344CB8AC3E}">
        <p14:creationId xmlns:p14="http://schemas.microsoft.com/office/powerpoint/2010/main" val="29766870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 only had a UV spectrograph that could do all that!  Happily, we took a look at this</a:t>
            </a:r>
            <a:r>
              <a:rPr lang="en-US" baseline="0" dirty="0" smtClean="0"/>
              <a:t> problem in response to the call for papers in the JATIS special issue on LUVOIR.   (published this summer and presented at SPIE in Edinburgh)</a:t>
            </a:r>
            <a:endParaRPr lang="en-US" dirty="0" smtClean="0"/>
          </a:p>
          <a:p>
            <a:endParaRPr lang="en-US" dirty="0" smtClean="0"/>
          </a:p>
          <a:p>
            <a:r>
              <a:rPr lang="en-US" dirty="0" smtClean="0"/>
              <a:t>Image at left is from</a:t>
            </a:r>
            <a:r>
              <a:rPr lang="en-US" baseline="0" dirty="0" smtClean="0"/>
              <a:t> 2015 ATLAST study led by GSFC</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63</a:t>
            </a:fld>
            <a:endParaRPr lang="en-US" dirty="0"/>
          </a:p>
        </p:txBody>
      </p:sp>
    </p:spTree>
    <p:extLst>
      <p:ext uri="{BB962C8B-B14F-4D97-AF65-F5344CB8AC3E}">
        <p14:creationId xmlns:p14="http://schemas.microsoft.com/office/powerpoint/2010/main" val="135453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Revealed by “missing” near/mid-IR flux relative to primordial disks.  </a:t>
            </a:r>
            <a:r>
              <a:rPr lang="en-US" b="1" dirty="0" smtClean="0"/>
              <a:t>Mainly Spitzer &amp; WISE photometry</a:t>
            </a:r>
            <a:r>
              <a:rPr lang="en-US" dirty="0" smtClean="0"/>
              <a:t>.   Some spectroscopy with the Spitzer-IRS.  </a:t>
            </a:r>
          </a:p>
          <a:p>
            <a:r>
              <a:rPr lang="en-US" b="1" dirty="0" smtClean="0"/>
              <a:t>WHAT DRIVES THIS “TRANSITION”?</a:t>
            </a:r>
            <a:endParaRPr lang="en-US" b="1" dirty="0"/>
          </a:p>
        </p:txBody>
      </p:sp>
    </p:spTree>
    <p:extLst>
      <p:ext uri="{BB962C8B-B14F-4D97-AF65-F5344CB8AC3E}">
        <p14:creationId xmlns:p14="http://schemas.microsoft.com/office/powerpoint/2010/main" val="29534853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64</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endParaRPr lang="en-US" b="1" dirty="0" smtClean="0"/>
          </a:p>
        </p:txBody>
      </p:sp>
    </p:spTree>
    <p:extLst>
      <p:ext uri="{BB962C8B-B14F-4D97-AF65-F5344CB8AC3E}">
        <p14:creationId xmlns:p14="http://schemas.microsoft.com/office/powerpoint/2010/main" val="40123889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65</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endParaRPr lang="en-US" b="1" dirty="0" smtClean="0"/>
          </a:p>
        </p:txBody>
      </p:sp>
    </p:spTree>
    <p:extLst>
      <p:ext uri="{BB962C8B-B14F-4D97-AF65-F5344CB8AC3E}">
        <p14:creationId xmlns:p14="http://schemas.microsoft.com/office/powerpoint/2010/main" val="7551437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66</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aseline="0" dirty="0" smtClean="0"/>
              <a:t>I am going to walk through the layout of the two channels, </a:t>
            </a:r>
          </a:p>
          <a:p>
            <a:pPr marL="228600" indent="-228600">
              <a:buAutoNum type="arabicParenR"/>
            </a:pPr>
            <a:r>
              <a:rPr lang="en-US" baseline="0" dirty="0" smtClean="0"/>
              <a:t>then present some performance estimates,  </a:t>
            </a:r>
          </a:p>
          <a:p>
            <a:pPr marL="228600" indent="-228600">
              <a:buAutoNum type="arabicParenR"/>
            </a:pPr>
            <a:r>
              <a:rPr lang="en-US" b="1" baseline="0" dirty="0" smtClean="0"/>
              <a:t>Talk about the science capabilities and </a:t>
            </a:r>
          </a:p>
          <a:p>
            <a:pPr marL="228600" indent="-228600">
              <a:buAutoNum type="arabicParenR"/>
            </a:pPr>
            <a:r>
              <a:rPr lang="en-US" b="1" baseline="0" dirty="0" smtClean="0"/>
              <a:t>The technical challenges that need to be overcome to realize such an instrument  </a:t>
            </a:r>
            <a:endParaRPr lang="en-US" b="1" dirty="0" smtClean="0"/>
          </a:p>
        </p:txBody>
      </p:sp>
    </p:spTree>
    <p:extLst>
      <p:ext uri="{BB962C8B-B14F-4D97-AF65-F5344CB8AC3E}">
        <p14:creationId xmlns:p14="http://schemas.microsoft.com/office/powerpoint/2010/main" val="3743579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67</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aseline="0" dirty="0" smtClean="0"/>
              <a:t>*need to mention the crappiness of current echelle technology.  No significant improvement in more than 30 years.  </a:t>
            </a:r>
            <a:endParaRPr lang="en-US" b="1" dirty="0" smtClean="0"/>
          </a:p>
        </p:txBody>
      </p:sp>
    </p:spTree>
    <p:extLst>
      <p:ext uri="{BB962C8B-B14F-4D97-AF65-F5344CB8AC3E}">
        <p14:creationId xmlns:p14="http://schemas.microsoft.com/office/powerpoint/2010/main" val="14385902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68</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aseline="0" dirty="0" smtClean="0"/>
              <a:t>Walk through </a:t>
            </a:r>
            <a:r>
              <a:rPr lang="en-US" baseline="0" dirty="0" err="1" smtClean="0"/>
              <a:t>raytrace</a:t>
            </a:r>
            <a:endParaRPr lang="en-US" baseline="0" dirty="0" smtClean="0"/>
          </a:p>
          <a:p>
            <a:pPr marL="228600" indent="-228600">
              <a:buAutoNum type="arabicParenR"/>
            </a:pPr>
            <a:endParaRPr lang="en-US" b="1" baseline="0" dirty="0" smtClean="0"/>
          </a:p>
          <a:p>
            <a:pPr marL="228600" indent="-228600">
              <a:buAutoNum type="arabicParenR"/>
            </a:pPr>
            <a:r>
              <a:rPr lang="en-US" b="1" baseline="0" dirty="0" smtClean="0"/>
              <a:t>Note medium (25 – 40 K) and low-res (&gt; 14 K) modes</a:t>
            </a:r>
          </a:p>
          <a:p>
            <a:pPr marL="228600" indent="-228600">
              <a:buAutoNum type="arabicParenR"/>
            </a:pPr>
            <a:endParaRPr lang="en-US" b="1" baseline="0" dirty="0" smtClean="0"/>
          </a:p>
          <a:p>
            <a:pPr marL="228600" indent="-228600">
              <a:buAutoNum type="arabicParenR"/>
            </a:pPr>
            <a:r>
              <a:rPr lang="en-US" b="1" baseline="0" dirty="0" smtClean="0"/>
              <a:t>Imaging &lt; 50 mas at med-res across 1100 – 1500 </a:t>
            </a:r>
            <a:r>
              <a:rPr lang="en-US" b="1" baseline="0" dirty="0" err="1" smtClean="0"/>
              <a:t>Ang</a:t>
            </a:r>
            <a:r>
              <a:rPr lang="en-US" b="1" baseline="0" dirty="0" smtClean="0"/>
              <a:t>, &lt; 30 mas across most of FUV in low-res mode</a:t>
            </a:r>
            <a:endParaRPr lang="en-US" b="1" dirty="0" smtClean="0"/>
          </a:p>
        </p:txBody>
      </p:sp>
    </p:spTree>
    <p:extLst>
      <p:ext uri="{BB962C8B-B14F-4D97-AF65-F5344CB8AC3E}">
        <p14:creationId xmlns:p14="http://schemas.microsoft.com/office/powerpoint/2010/main" val="10227909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69</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aseline="0" dirty="0" smtClean="0"/>
              <a:t>Assumes 12m </a:t>
            </a:r>
            <a:r>
              <a:rPr lang="en-US" baseline="0" dirty="0" err="1" smtClean="0"/>
              <a:t>Cassegrain</a:t>
            </a:r>
            <a:r>
              <a:rPr lang="en-US" baseline="0" dirty="0" smtClean="0"/>
              <a:t> telescopes as the primary fore-optic.  </a:t>
            </a:r>
          </a:p>
          <a:p>
            <a:pPr marL="228600" indent="-228600">
              <a:buAutoNum type="arabicParenR"/>
            </a:pPr>
            <a:endParaRPr lang="en-US" b="1" baseline="0" dirty="0" smtClean="0"/>
          </a:p>
          <a:p>
            <a:pPr marL="228600" indent="-228600">
              <a:buAutoNum type="arabicParenR"/>
            </a:pPr>
            <a:r>
              <a:rPr lang="en-US" b="1" baseline="0" dirty="0" smtClean="0"/>
              <a:t>Note that these peak </a:t>
            </a:r>
            <a:r>
              <a:rPr lang="en-US" b="1" baseline="0" dirty="0" err="1" smtClean="0"/>
              <a:t>A_effs</a:t>
            </a:r>
            <a:r>
              <a:rPr lang="en-US" b="1" baseline="0" dirty="0" smtClean="0"/>
              <a:t> are 200 to 300 times greater than the high-res (E140H) modes on HST-STIS.  (wow!)</a:t>
            </a:r>
          </a:p>
          <a:p>
            <a:pPr marL="228600" indent="-228600">
              <a:buAutoNum type="arabicParenR"/>
            </a:pPr>
            <a:endParaRPr lang="en-US" b="1" baseline="0" dirty="0" smtClean="0"/>
          </a:p>
          <a:p>
            <a:pPr marL="228600" indent="-228600">
              <a:buAutoNum type="arabicParenR"/>
            </a:pPr>
            <a:r>
              <a:rPr lang="en-US" b="1" baseline="0" dirty="0" smtClean="0"/>
              <a:t>The imaging spectroscopy peak </a:t>
            </a:r>
            <a:r>
              <a:rPr lang="en-US" b="1" baseline="0" dirty="0" err="1" smtClean="0"/>
              <a:t>A_effs</a:t>
            </a:r>
            <a:r>
              <a:rPr lang="en-US" b="1" baseline="0" dirty="0" smtClean="0"/>
              <a:t> are a factor of 40 higher than HST-COS!  (wow!)</a:t>
            </a:r>
            <a:endParaRPr lang="en-US" b="1" dirty="0" smtClean="0"/>
          </a:p>
        </p:txBody>
      </p:sp>
    </p:spTree>
    <p:extLst>
      <p:ext uri="{BB962C8B-B14F-4D97-AF65-F5344CB8AC3E}">
        <p14:creationId xmlns:p14="http://schemas.microsoft.com/office/powerpoint/2010/main" val="20795381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70</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1" u="sng" baseline="0" dirty="0" smtClean="0"/>
              <a:t>Whereas 10^-14 was the natural flux unit for STIS and 10^-15 was the natural flux unit for COS, 10^-16 and even 10^-17 will be the natural flux units for CHISL, at 3 x the resolution of COS.</a:t>
            </a:r>
          </a:p>
          <a:p>
            <a:pPr marL="228600" indent="-228600">
              <a:buAutoNum type="arabicParenR"/>
            </a:pPr>
            <a:endParaRPr lang="en-US" b="1" baseline="0" dirty="0" smtClean="0"/>
          </a:p>
          <a:p>
            <a:pPr marL="228600" indent="-228600">
              <a:buAutoNum type="arabicParenR"/>
            </a:pPr>
            <a:r>
              <a:rPr lang="en-US" b="1" baseline="0" dirty="0" smtClean="0"/>
              <a:t>But we also need multi-object spectroscopy!  </a:t>
            </a:r>
            <a:endParaRPr lang="en-US" b="1" dirty="0" smtClean="0"/>
          </a:p>
        </p:txBody>
      </p:sp>
    </p:spTree>
    <p:extLst>
      <p:ext uri="{BB962C8B-B14F-4D97-AF65-F5344CB8AC3E}">
        <p14:creationId xmlns:p14="http://schemas.microsoft.com/office/powerpoint/2010/main" val="31545095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71</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aseline="0" dirty="0" smtClean="0"/>
              <a:t>Here is a comparison with the current state-of –the art in medium resolution FUV imaging spectroscopy:  bandpass comes from big detectors, throughput comes from gratings and coatings, FOV comes from MSA and control of the grating surfaces</a:t>
            </a:r>
          </a:p>
          <a:p>
            <a:pPr marL="228600" indent="-228600">
              <a:buAutoNum type="arabicParenR"/>
            </a:pPr>
            <a:endParaRPr lang="en-US" baseline="0" dirty="0" smtClean="0"/>
          </a:p>
          <a:p>
            <a:pPr marL="228600" indent="-228600">
              <a:buAutoNum type="arabicParenR"/>
            </a:pPr>
            <a:r>
              <a:rPr lang="en-US" b="1" baseline="0" dirty="0" smtClean="0"/>
              <a:t>Note that these gains are on top of the factor of 25 increase in collecting area from the OTA</a:t>
            </a:r>
            <a:endParaRPr lang="en-US" b="1" dirty="0" smtClean="0"/>
          </a:p>
        </p:txBody>
      </p:sp>
    </p:spTree>
    <p:extLst>
      <p:ext uri="{BB962C8B-B14F-4D97-AF65-F5344CB8AC3E}">
        <p14:creationId xmlns:p14="http://schemas.microsoft.com/office/powerpoint/2010/main" val="9536366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72</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endParaRPr lang="en-US" b="1" dirty="0" smtClean="0"/>
          </a:p>
        </p:txBody>
      </p:sp>
    </p:spTree>
    <p:extLst>
      <p:ext uri="{BB962C8B-B14F-4D97-AF65-F5344CB8AC3E}">
        <p14:creationId xmlns:p14="http://schemas.microsoft.com/office/powerpoint/2010/main" val="1284273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73</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aseline="0" dirty="0" smtClean="0"/>
              <a:t>CHISL FOV, zoom in</a:t>
            </a:r>
            <a:endParaRPr lang="en-US" b="1" dirty="0" smtClean="0"/>
          </a:p>
        </p:txBody>
      </p:sp>
    </p:spTree>
    <p:extLst>
      <p:ext uri="{BB962C8B-B14F-4D97-AF65-F5344CB8AC3E}">
        <p14:creationId xmlns:p14="http://schemas.microsoft.com/office/powerpoint/2010/main" val="2121602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8</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dirty="0" smtClean="0"/>
              <a:t>So, it seems that there is an intermediate phase.  Do</a:t>
            </a:r>
            <a:r>
              <a:rPr lang="en-US" baseline="0" dirty="0" smtClean="0"/>
              <a:t> all disks go through this phase?  Is it gradual or fast process?  Does this dust picture hold for the gas</a:t>
            </a:r>
            <a:r>
              <a:rPr lang="en-US" baseline="0" dirty="0" smtClean="0"/>
              <a:t>?</a:t>
            </a:r>
          </a:p>
          <a:p>
            <a:endParaRPr lang="en-US" baseline="0" dirty="0" smtClean="0"/>
          </a:p>
          <a:p>
            <a:r>
              <a:rPr lang="en-US" baseline="0" dirty="0" smtClean="0"/>
              <a:t>Dong &amp; Dawson ‘16:  “</a:t>
            </a:r>
            <a:r>
              <a:rPr lang="en-US" dirty="0" smtClean="0"/>
              <a:t>we find systems of 3–6 giant planets are needed in order to open gaps with the observed depths and widths.”</a:t>
            </a:r>
            <a:r>
              <a:rPr lang="en-US" baseline="0" dirty="0" smtClean="0"/>
              <a:t>  </a:t>
            </a:r>
            <a:endParaRPr lang="en-US" baseline="0" dirty="0" smtClean="0"/>
          </a:p>
          <a:p>
            <a:endParaRPr lang="en-US" baseline="0" dirty="0" smtClean="0"/>
          </a:p>
        </p:txBody>
      </p:sp>
    </p:spTree>
    <p:extLst>
      <p:ext uri="{BB962C8B-B14F-4D97-AF65-F5344CB8AC3E}">
        <p14:creationId xmlns:p14="http://schemas.microsoft.com/office/powerpoint/2010/main" val="38841618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74</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1" dirty="0" smtClean="0"/>
              <a:t>Walk through</a:t>
            </a:r>
            <a:r>
              <a:rPr lang="en-US" b="1" baseline="0" dirty="0" smtClean="0"/>
              <a:t> the bullets here – all notional and should be optimized once the requirements for the OTA have been more firmly established.  </a:t>
            </a:r>
          </a:p>
          <a:p>
            <a:pPr marL="228600" indent="-228600">
              <a:buAutoNum type="arabicParenR"/>
            </a:pPr>
            <a:r>
              <a:rPr lang="en-US" b="1" baseline="0" dirty="0" smtClean="0"/>
              <a:t>Then say “suppose we wanted to understand the interaction of the IGM, CGM, and star-formation properties of this blue galaxy in the lower left-hand corner…</a:t>
            </a:r>
            <a:endParaRPr lang="en-US" b="1" dirty="0" smtClean="0"/>
          </a:p>
        </p:txBody>
      </p:sp>
    </p:spTree>
    <p:extLst>
      <p:ext uri="{BB962C8B-B14F-4D97-AF65-F5344CB8AC3E}">
        <p14:creationId xmlns:p14="http://schemas.microsoft.com/office/powerpoint/2010/main" val="8276348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75</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aseline="0" dirty="0" smtClean="0"/>
              <a:t>Simultaneously take spectra of the star-forming galaxy, background quasars, and the </a:t>
            </a:r>
            <a:r>
              <a:rPr lang="en-US" baseline="0" dirty="0" err="1" smtClean="0"/>
              <a:t>circumgalactic</a:t>
            </a:r>
            <a:r>
              <a:rPr lang="en-US" baseline="0" dirty="0" smtClean="0"/>
              <a:t> material </a:t>
            </a:r>
            <a:endParaRPr lang="en-US" b="1" dirty="0" smtClean="0"/>
          </a:p>
        </p:txBody>
      </p:sp>
    </p:spTree>
    <p:extLst>
      <p:ext uri="{BB962C8B-B14F-4D97-AF65-F5344CB8AC3E}">
        <p14:creationId xmlns:p14="http://schemas.microsoft.com/office/powerpoint/2010/main" val="15085251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76</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aseline="0" dirty="0" smtClean="0"/>
              <a:t>Composition, temperature, velocity flows, mass, </a:t>
            </a:r>
            <a:r>
              <a:rPr lang="en-US" baseline="0" dirty="0" err="1" smtClean="0"/>
              <a:t>etc</a:t>
            </a:r>
            <a:r>
              <a:rPr lang="en-US" baseline="0" dirty="0" smtClean="0"/>
              <a:t> for each of these components, SIMULTANEOUSLY.   </a:t>
            </a:r>
            <a:endParaRPr lang="en-US" baseline="0" dirty="0" smtClean="0"/>
          </a:p>
          <a:p>
            <a:pPr marL="228600" indent="-228600">
              <a:buAutoNum type="arabicParenR"/>
            </a:pPr>
            <a:endParaRPr lang="en-US" b="1" baseline="0" dirty="0" smtClean="0"/>
          </a:p>
          <a:p>
            <a:pPr marL="228600" indent="-228600">
              <a:buAutoNum type="arabicParenR"/>
            </a:pPr>
            <a:r>
              <a:rPr lang="en-US" b="1" baseline="0" dirty="0" smtClean="0"/>
              <a:t>I noted there are some technology needs to enable an instrument like CHISL:    So, how are we going to make an instrument like this a reality??  </a:t>
            </a:r>
            <a:endParaRPr lang="en-US" b="1" dirty="0" smtClean="0"/>
          </a:p>
        </p:txBody>
      </p:sp>
    </p:spTree>
    <p:extLst>
      <p:ext uri="{BB962C8B-B14F-4D97-AF65-F5344CB8AC3E}">
        <p14:creationId xmlns:p14="http://schemas.microsoft.com/office/powerpoint/2010/main" val="40558732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77</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1" dirty="0" smtClean="0"/>
              <a:t>But all of this will not be easy!  </a:t>
            </a:r>
          </a:p>
          <a:p>
            <a:pPr marL="228600" indent="-228600">
              <a:buAutoNum type="arabicParenR"/>
            </a:pPr>
            <a:r>
              <a:rPr lang="en-US" b="1" dirty="0" smtClean="0"/>
              <a:t>We need to be doing the precursor work today to mature</a:t>
            </a:r>
            <a:r>
              <a:rPr lang="en-US" b="1" baseline="0" dirty="0" smtClean="0"/>
              <a:t> the technologies and to identify what the tall poles are that require more effort, ingenuity, and/or money.   </a:t>
            </a:r>
          </a:p>
          <a:p>
            <a:pPr marL="228600" indent="-228600">
              <a:buAutoNum type="arabicParenR"/>
            </a:pPr>
            <a:r>
              <a:rPr lang="en-US" b="1" baseline="0" dirty="0" smtClean="0"/>
              <a:t>We are doing this as part of the suborbital rocket program at Colorado.   </a:t>
            </a:r>
            <a:endParaRPr lang="en-US" b="1" dirty="0" smtClean="0"/>
          </a:p>
        </p:txBody>
      </p:sp>
    </p:spTree>
    <p:extLst>
      <p:ext uri="{BB962C8B-B14F-4D97-AF65-F5344CB8AC3E}">
        <p14:creationId xmlns:p14="http://schemas.microsoft.com/office/powerpoint/2010/main" val="30081112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78</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16108885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4CBE9-0A0D-457A-B39E-9150C11BE997}"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26949877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C4CBE9-0A0D-457A-B39E-9150C11BE997}"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13797709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83</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1" dirty="0" smtClean="0"/>
              <a:t>CHESS: Pathfinder high-res </a:t>
            </a:r>
            <a:r>
              <a:rPr lang="en-US" b="1" dirty="0" err="1" smtClean="0"/>
              <a:t>spectgrograph</a:t>
            </a:r>
            <a:r>
              <a:rPr lang="en-US" b="1" dirty="0" smtClean="0"/>
              <a:t>, high-dynamic range MCP</a:t>
            </a:r>
            <a:r>
              <a:rPr lang="en-US" b="1" baseline="0" dirty="0" smtClean="0"/>
              <a:t> detector systems, low-ruling density grating R&amp;D (for echelle and cross-dispersing optics)</a:t>
            </a:r>
            <a:endParaRPr lang="en-US" b="1" dirty="0" smtClean="0"/>
          </a:p>
        </p:txBody>
      </p:sp>
    </p:spTree>
    <p:extLst>
      <p:ext uri="{BB962C8B-B14F-4D97-AF65-F5344CB8AC3E}">
        <p14:creationId xmlns:p14="http://schemas.microsoft.com/office/powerpoint/2010/main" val="28259821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85</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228600" indent="-228600">
              <a:buAutoNum type="arabicParenR"/>
            </a:pPr>
            <a:r>
              <a:rPr lang="en-US" b="1" dirty="0" smtClean="0"/>
              <a:t>SISTINE: Pathfinder imaging </a:t>
            </a:r>
            <a:r>
              <a:rPr lang="en-US" b="1" dirty="0" err="1" smtClean="0"/>
              <a:t>specctgrograph</a:t>
            </a:r>
            <a:r>
              <a:rPr lang="en-US" b="1" dirty="0" smtClean="0"/>
              <a:t>, large-format detectors, advanced coatings</a:t>
            </a:r>
          </a:p>
        </p:txBody>
      </p:sp>
    </p:spTree>
    <p:extLst>
      <p:ext uri="{BB962C8B-B14F-4D97-AF65-F5344CB8AC3E}">
        <p14:creationId xmlns:p14="http://schemas.microsoft.com/office/powerpoint/2010/main" val="40806201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86</a:t>
            </a:fld>
            <a:endParaRPr lang="en-US" dirty="0"/>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324960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9</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pPr marL="0" marR="0" indent="0" algn="l" defTabSz="449263" rtl="0" eaLnBrk="1" fontAlgn="auto" latinLnBrk="0" hangingPunct="1">
              <a:lnSpc>
                <a:spcPct val="100000"/>
              </a:lnSpc>
              <a:spcBef>
                <a:spcPts val="0"/>
              </a:spcBef>
              <a:spcAft>
                <a:spcPts val="0"/>
              </a:spcAft>
              <a:buClrTx/>
              <a:buSzTx/>
              <a:buFontTx/>
              <a:buNone/>
              <a:tabLst/>
              <a:defRPr/>
            </a:pPr>
            <a:r>
              <a:rPr lang="en-US" baseline="0" dirty="0" smtClean="0"/>
              <a:t>The timescale and the details of </a:t>
            </a:r>
            <a:r>
              <a:rPr lang="en-US" b="1" baseline="0" dirty="0" smtClean="0"/>
              <a:t>gas dissipation </a:t>
            </a:r>
            <a:r>
              <a:rPr lang="en-US" baseline="0" dirty="0" smtClean="0"/>
              <a:t>are </a:t>
            </a:r>
            <a:r>
              <a:rPr lang="en-US" baseline="0" dirty="0" smtClean="0"/>
              <a:t>important because they forms the boundary conditions for </a:t>
            </a:r>
            <a:r>
              <a:rPr lang="en-US" b="1" baseline="0" dirty="0" smtClean="0"/>
              <a:t>1) </a:t>
            </a:r>
            <a:r>
              <a:rPr lang="en-US" b="1" baseline="0" dirty="0" smtClean="0">
                <a:effectLst>
                  <a:outerShdw blurRad="38100" dist="38100" dir="2700000" algn="tl">
                    <a:srgbClr val="000000">
                      <a:alpha val="43137"/>
                    </a:srgbClr>
                  </a:outerShdw>
                </a:effectLst>
              </a:rPr>
              <a:t>gas giants to acquire their atmospheres </a:t>
            </a:r>
            <a:r>
              <a:rPr lang="en-US" baseline="0" dirty="0" smtClean="0"/>
              <a:t>and for both Type 1 and Type 2 </a:t>
            </a:r>
            <a:r>
              <a:rPr lang="en-US" b="1" baseline="0" dirty="0" smtClean="0"/>
              <a:t>2) </a:t>
            </a:r>
            <a:r>
              <a:rPr lang="en-US" b="1" baseline="0" dirty="0" smtClean="0">
                <a:effectLst>
                  <a:outerShdw blurRad="38100" dist="38100" dir="2700000" algn="tl">
                    <a:srgbClr val="000000">
                      <a:alpha val="43137"/>
                    </a:srgbClr>
                  </a:outerShdw>
                </a:effectLst>
              </a:rPr>
              <a:t>migration</a:t>
            </a:r>
            <a:r>
              <a:rPr lang="en-US" baseline="0" dirty="0" smtClean="0"/>
              <a:t>. </a:t>
            </a:r>
            <a:endParaRPr lang="en-US" dirty="0" smtClean="0"/>
          </a:p>
          <a:p>
            <a:endParaRPr lang="en-US" dirty="0"/>
          </a:p>
        </p:txBody>
      </p:sp>
    </p:spTree>
    <p:extLst>
      <p:ext uri="{BB962C8B-B14F-4D97-AF65-F5344CB8AC3E}">
        <p14:creationId xmlns:p14="http://schemas.microsoft.com/office/powerpoint/2010/main" val="3678707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87</a:t>
            </a:fld>
            <a:endParaRPr lang="en-US"/>
          </a:p>
        </p:txBody>
      </p:sp>
      <p:sp>
        <p:nvSpPr>
          <p:cNvPr id="40962"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40963"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18382806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90</a:t>
            </a:fld>
            <a:endParaRPr lang="en-US"/>
          </a:p>
        </p:txBody>
      </p:sp>
      <p:sp>
        <p:nvSpPr>
          <p:cNvPr id="40962"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40963"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22499736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91</a:t>
            </a:fld>
            <a:endParaRPr lang="en-US"/>
          </a:p>
        </p:txBody>
      </p:sp>
      <p:sp>
        <p:nvSpPr>
          <p:cNvPr id="40962"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40963"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33057793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B934D3-2A0C-4C94-AC36-89E6D89EDDE4}" type="slidenum">
              <a:rPr lang="en-US"/>
              <a:pPr/>
              <a:t>92</a:t>
            </a:fld>
            <a:endParaRPr lang="en-US"/>
          </a:p>
        </p:txBody>
      </p:sp>
      <p:sp>
        <p:nvSpPr>
          <p:cNvPr id="40962"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40963"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17352321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of super-Earth mass planets in the HZs</a:t>
            </a:r>
            <a:r>
              <a:rPr lang="en-US" baseline="0" dirty="0" smtClean="0"/>
              <a:t> around M stars within 10 pc today.  </a:t>
            </a:r>
          </a:p>
          <a:p>
            <a:endParaRPr lang="en-US" baseline="0" dirty="0" smtClean="0"/>
          </a:p>
          <a:p>
            <a:r>
              <a:rPr lang="en-US" baseline="0" dirty="0" smtClean="0"/>
              <a:t>To remedy our lack of observational data…we started MUSCLES!</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93</a:t>
            </a:fld>
            <a:endParaRPr lang="en-US"/>
          </a:p>
        </p:txBody>
      </p:sp>
    </p:spTree>
    <p:extLst>
      <p:ext uri="{BB962C8B-B14F-4D97-AF65-F5344CB8AC3E}">
        <p14:creationId xmlns:p14="http://schemas.microsoft.com/office/powerpoint/2010/main" val="3855725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been working to solve</a:t>
            </a:r>
            <a:r>
              <a:rPr lang="en-US" baseline="0" dirty="0" smtClean="0"/>
              <a:t> ALL of these issues with a large, panchromatic exoplanet host star characterization program --- </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95</a:t>
            </a:fld>
            <a:endParaRPr lang="en-US"/>
          </a:p>
        </p:txBody>
      </p:sp>
    </p:spTree>
    <p:extLst>
      <p:ext uri="{BB962C8B-B14F-4D97-AF65-F5344CB8AC3E}">
        <p14:creationId xmlns:p14="http://schemas.microsoft.com/office/powerpoint/2010/main" val="8386323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Optically inactive.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97</a:t>
            </a:fld>
            <a:endParaRPr lang="en-US"/>
          </a:p>
        </p:txBody>
      </p:sp>
    </p:spTree>
    <p:extLst>
      <p:ext uri="{BB962C8B-B14F-4D97-AF65-F5344CB8AC3E}">
        <p14:creationId xmlns:p14="http://schemas.microsoft.com/office/powerpoint/2010/main" val="17849732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Panchrom</a:t>
            </a:r>
            <a:r>
              <a:rPr lang="en-US" dirty="0" smtClean="0"/>
              <a:t> SED – 12/14/15</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101</a:t>
            </a:fld>
            <a:endParaRPr lang="en-US"/>
          </a:p>
        </p:txBody>
      </p:sp>
    </p:spTree>
    <p:extLst>
      <p:ext uri="{BB962C8B-B14F-4D97-AF65-F5344CB8AC3E}">
        <p14:creationId xmlns:p14="http://schemas.microsoft.com/office/powerpoint/2010/main" val="21917394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Panchrom</a:t>
            </a:r>
            <a:r>
              <a:rPr lang="en-US" dirty="0" smtClean="0"/>
              <a:t> SED – 12/14/15</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102</a:t>
            </a:fld>
            <a:endParaRPr lang="en-US"/>
          </a:p>
        </p:txBody>
      </p:sp>
    </p:spTree>
    <p:extLst>
      <p:ext uri="{BB962C8B-B14F-4D97-AF65-F5344CB8AC3E}">
        <p14:creationId xmlns:p14="http://schemas.microsoft.com/office/powerpoint/2010/main" val="28261317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Rad</a:t>
            </a:r>
            <a:r>
              <a:rPr lang="en-US" baseline="0" smtClean="0"/>
              <a:t> Field in HZ – 12/14/15</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105</a:t>
            </a:fld>
            <a:endParaRPr lang="en-US"/>
          </a:p>
        </p:txBody>
      </p:sp>
    </p:spTree>
    <p:extLst>
      <p:ext uri="{BB962C8B-B14F-4D97-AF65-F5344CB8AC3E}">
        <p14:creationId xmlns:p14="http://schemas.microsoft.com/office/powerpoint/2010/main" val="283954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10</a:t>
            </a:fld>
            <a:endParaRPr lang="en-US"/>
          </a:p>
        </p:txBody>
      </p:sp>
      <p:sp>
        <p:nvSpPr>
          <p:cNvPr id="19458" name="Rectangle 2"/>
          <p:cNvSpPr>
            <a:spLocks noGrp="1" noRot="1" noChangeAspect="1" noChangeArrowheads="1" noTextEdit="1"/>
          </p:cNvSpPr>
          <p:nvPr>
            <p:ph type="sldImg"/>
          </p:nvPr>
        </p:nvSpPr>
        <p:spPr>
          <a:xfrm>
            <a:off x="1462088" y="960438"/>
            <a:ext cx="4391025" cy="3292475"/>
          </a:xfrm>
          <a:solidFill>
            <a:srgbClr val="FFFFFF"/>
          </a:solidFill>
          <a:ln/>
        </p:spPr>
      </p:sp>
      <p:sp>
        <p:nvSpPr>
          <p:cNvPr id="19459" name="Rectangle 3"/>
          <p:cNvSpPr txBox="1">
            <a:spLocks noGrp="1" noChangeArrowheads="1"/>
          </p:cNvSpPr>
          <p:nvPr>
            <p:ph type="body" idx="1"/>
          </p:nvPr>
        </p:nvSpPr>
        <p:spPr>
          <a:xfrm>
            <a:off x="1115908" y="4570571"/>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r>
              <a:rPr lang="en-US" b="1" dirty="0" smtClean="0">
                <a:effectLst>
                  <a:outerShdw blurRad="38100" dist="38100" dir="2700000" algn="tl">
                    <a:srgbClr val="000000">
                      <a:alpha val="43137"/>
                    </a:srgbClr>
                  </a:outerShdw>
                </a:effectLst>
              </a:rPr>
              <a:t>Indirect</a:t>
            </a:r>
            <a:r>
              <a:rPr lang="en-US" baseline="0" dirty="0" smtClean="0"/>
              <a:t> evidence for gas disks.  </a:t>
            </a:r>
            <a:r>
              <a:rPr lang="en-US" b="1" baseline="0" dirty="0" smtClean="0"/>
              <a:t>Note </a:t>
            </a:r>
            <a:r>
              <a:rPr lang="en-US" b="1" baseline="0" dirty="0" err="1" smtClean="0"/>
              <a:t>protoplanets</a:t>
            </a:r>
            <a:r>
              <a:rPr lang="en-US" b="1" baseline="0" dirty="0" smtClean="0"/>
              <a:t> could funnel gas in, so accretion rate may not be an accurate representation of the inner disk gas content and does not tell you about its distribution. </a:t>
            </a:r>
            <a:r>
              <a:rPr lang="en-US" baseline="0" dirty="0" smtClean="0"/>
              <a:t> </a:t>
            </a:r>
            <a:r>
              <a:rPr lang="en-US" baseline="0" dirty="0" smtClean="0"/>
              <a:t>So, these indirect disk observations are likely not the whole story.</a:t>
            </a:r>
            <a:endParaRPr lang="en-US" baseline="0" dirty="0" smtClean="0"/>
          </a:p>
          <a:p>
            <a:endParaRPr lang="en-US" baseline="0" dirty="0" smtClean="0"/>
          </a:p>
          <a:p>
            <a:r>
              <a:rPr lang="en-US" baseline="0" dirty="0" smtClean="0"/>
              <a:t> </a:t>
            </a:r>
            <a:endParaRPr lang="en-US" dirty="0"/>
          </a:p>
        </p:txBody>
      </p:sp>
    </p:spTree>
    <p:extLst>
      <p:ext uri="{BB962C8B-B14F-4D97-AF65-F5344CB8AC3E}">
        <p14:creationId xmlns:p14="http://schemas.microsoft.com/office/powerpoint/2010/main" val="30436602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this tells</a:t>
            </a:r>
            <a:r>
              <a:rPr lang="en-US" baseline="0" dirty="0" smtClean="0"/>
              <a:t> a </a:t>
            </a:r>
            <a:r>
              <a:rPr lang="en-US" b="1" baseline="0" dirty="0" smtClean="0"/>
              <a:t>cautionary tale for interpreting biosignatures </a:t>
            </a:r>
            <a:r>
              <a:rPr lang="en-US" baseline="0" dirty="0" smtClean="0"/>
              <a:t>when they are detected in the next 10 – 20 years.  Either planets around mid/late M dwarfs with 30-m class telescopes or direct detection missions under development in the US (LUVOIR and </a:t>
            </a:r>
            <a:r>
              <a:rPr lang="en-US" baseline="0" dirty="0" err="1" smtClean="0"/>
              <a:t>HabEx</a:t>
            </a:r>
            <a:r>
              <a:rPr lang="en-US" baseline="0" dirty="0" smtClean="0"/>
              <a:t>).   </a:t>
            </a:r>
          </a:p>
          <a:p>
            <a:endParaRPr lang="en-US" baseline="0" dirty="0" smtClean="0"/>
          </a:p>
          <a:p>
            <a:r>
              <a:rPr lang="en-US" b="1" baseline="0" dirty="0" smtClean="0"/>
              <a:t>I would argue that the “Know the Star, Know the Planet” mantra is more important now than ever.  </a:t>
            </a:r>
            <a:endParaRPr lang="en-US" b="1" dirty="0"/>
          </a:p>
        </p:txBody>
      </p:sp>
      <p:sp>
        <p:nvSpPr>
          <p:cNvPr id="4" name="Slide Number Placeholder 3"/>
          <p:cNvSpPr>
            <a:spLocks noGrp="1"/>
          </p:cNvSpPr>
          <p:nvPr>
            <p:ph type="sldNum" sz="quarter" idx="10"/>
          </p:nvPr>
        </p:nvSpPr>
        <p:spPr/>
        <p:txBody>
          <a:bodyPr/>
          <a:lstStyle/>
          <a:p>
            <a:fld id="{3F8B834D-D832-4864-8251-43AD766C7BA8}" type="slidenum">
              <a:rPr lang="en-US" smtClean="0"/>
              <a:t>109</a:t>
            </a:fld>
            <a:endParaRPr lang="en-US"/>
          </a:p>
        </p:txBody>
      </p:sp>
    </p:spTree>
    <p:extLst>
      <p:ext uri="{BB962C8B-B14F-4D97-AF65-F5344CB8AC3E}">
        <p14:creationId xmlns:p14="http://schemas.microsoft.com/office/powerpoint/2010/main" val="11578789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dT</a:t>
            </a:r>
            <a:r>
              <a:rPr lang="en-US" dirty="0" smtClean="0"/>
              <a:t> = 3.5s.  </a:t>
            </a:r>
            <a:r>
              <a:rPr lang="en-US" dirty="0" err="1" smtClean="0"/>
              <a:t>V_blue</a:t>
            </a:r>
            <a:r>
              <a:rPr lang="en-US" dirty="0" smtClean="0"/>
              <a:t> = -60 km/s.  </a:t>
            </a:r>
            <a:r>
              <a:rPr lang="en-US" dirty="0" err="1" smtClean="0"/>
              <a:t>V_red</a:t>
            </a:r>
            <a:r>
              <a:rPr lang="en-US" dirty="0" smtClean="0"/>
              <a:t> = +90 km/s.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ISM in that direction (GJ832) is -11.3 km/s.  </a:t>
            </a:r>
            <a:r>
              <a:rPr lang="en-US" baseline="0" dirty="0" err="1" smtClean="0"/>
              <a:t>v_rad</a:t>
            </a:r>
            <a:r>
              <a:rPr lang="en-US" baseline="0" dirty="0" smtClean="0"/>
              <a:t>(GJ832) = 4.3 km/s.  </a:t>
            </a:r>
            <a:endParaRPr lang="en-US" dirty="0" smtClean="0"/>
          </a:p>
          <a:p>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111</a:t>
            </a:fld>
            <a:endParaRPr lang="en-US"/>
          </a:p>
        </p:txBody>
      </p:sp>
    </p:spTree>
    <p:extLst>
      <p:ext uri="{BB962C8B-B14F-4D97-AF65-F5344CB8AC3E}">
        <p14:creationId xmlns:p14="http://schemas.microsoft.com/office/powerpoint/2010/main" val="1435546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on Fractional UV luminosity</a:t>
            </a:r>
            <a:r>
              <a:rPr lang="en-US" baseline="0" dirty="0" smtClean="0"/>
              <a:t> in </a:t>
            </a:r>
            <a:r>
              <a:rPr lang="en-US" baseline="0" dirty="0" err="1" smtClean="0"/>
              <a:t>SiIV</a:t>
            </a:r>
            <a:r>
              <a:rPr lang="en-US" baseline="0" dirty="0" smtClean="0"/>
              <a:t>:   00.11% of total FUV+EUV (300 – 1700A), from Fontenla model 3338, 08/13/15</a:t>
            </a:r>
          </a:p>
          <a:p>
            <a:endParaRPr lang="en-US" baseline="0" dirty="0" smtClean="0"/>
          </a:p>
          <a:p>
            <a:r>
              <a:rPr lang="en-US" baseline="0" dirty="0" smtClean="0"/>
              <a:t>If total amount of emissivity produced in 40kK – 70kK gas is ~10%, then the total FUV+EUV energy is (TOT/</a:t>
            </a:r>
            <a:r>
              <a:rPr lang="en-US" baseline="0" dirty="0" err="1" smtClean="0"/>
              <a:t>SiIV</a:t>
            </a:r>
            <a:r>
              <a:rPr lang="en-US" baseline="0" dirty="0" smtClean="0"/>
              <a:t>)*10%</a:t>
            </a:r>
          </a:p>
          <a:p>
            <a:r>
              <a:rPr lang="en-US" baseline="0" dirty="0" smtClean="0"/>
              <a:t>then potential total energy per large flare is  E_UV = ~10^31 erg, or roughly 10% </a:t>
            </a:r>
            <a:r>
              <a:rPr lang="en-US" baseline="0" dirty="0" err="1" smtClean="0"/>
              <a:t>L_star</a:t>
            </a:r>
            <a:r>
              <a:rPr lang="en-US" baseline="0" dirty="0" smtClean="0"/>
              <a:t> (which are all around 10^32 erg/s).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slope [in these units] is very similar to both solar flares , from SDO/EVE catalog, in comparable transition region emission lines (C III 977) and AD Leo!  A 0</a:t>
            </a:r>
            <a:r>
              <a:rPr lang="en-US" baseline="30000" dirty="0" smtClean="0"/>
              <a:t>th</a:t>
            </a:r>
            <a:r>
              <a:rPr lang="en-US" baseline="0" dirty="0" smtClean="0"/>
              <a:t> order analysis says that the 50,000  - 100,000 K flares are about 100 x times more frequent on the MUSCLES stars, with AD Leo having frequencies a factor of a few larger than the MUSCLES stars. . </a:t>
            </a:r>
            <a:r>
              <a:rPr lang="en-US" b="1" baseline="0" dirty="0" smtClean="0"/>
              <a:t>THE TAKE HOME MESSAGE </a:t>
            </a:r>
            <a:r>
              <a:rPr lang="en-US" baseline="0" dirty="0" smtClean="0"/>
              <a:t>is that the total flare energy deposition is comparable on ‘inactive’ M stars as on AD Leo and many times larger then the Sun.</a:t>
            </a:r>
            <a:endParaRPr lang="en-US" dirty="0" smtClean="0"/>
          </a:p>
          <a:p>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112</a:t>
            </a:fld>
            <a:endParaRPr lang="en-US"/>
          </a:p>
        </p:txBody>
      </p:sp>
    </p:spTree>
    <p:extLst>
      <p:ext uri="{BB962C8B-B14F-4D97-AF65-F5344CB8AC3E}">
        <p14:creationId xmlns:p14="http://schemas.microsoft.com/office/powerpoint/2010/main" val="35740380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Apollo 16 FUV camera. Note this camera</a:t>
            </a:r>
            <a:r>
              <a:rPr lang="en-US" baseline="0" dirty="0" smtClean="0"/>
              <a:t> had a </a:t>
            </a:r>
            <a:r>
              <a:rPr lang="en-US" baseline="0" dirty="0" err="1" smtClean="0"/>
              <a:t>LyA</a:t>
            </a:r>
            <a:r>
              <a:rPr lang="en-US" baseline="0" dirty="0" smtClean="0"/>
              <a:t> blocking filter (probably CaF2, but not sure) so this is almost </a:t>
            </a:r>
            <a:r>
              <a:rPr lang="en-US" b="1" baseline="0" dirty="0" smtClean="0"/>
              <a:t>entirely neutral oxygen emission. </a:t>
            </a:r>
            <a:endParaRPr lang="en-US" b="1" dirty="0"/>
          </a:p>
        </p:txBody>
      </p:sp>
      <p:sp>
        <p:nvSpPr>
          <p:cNvPr id="4" name="Slide Number Placeholder 3"/>
          <p:cNvSpPr>
            <a:spLocks noGrp="1"/>
          </p:cNvSpPr>
          <p:nvPr>
            <p:ph type="sldNum" sz="quarter" idx="10"/>
          </p:nvPr>
        </p:nvSpPr>
        <p:spPr/>
        <p:txBody>
          <a:bodyPr/>
          <a:lstStyle/>
          <a:p>
            <a:fld id="{CA9D9940-1CC7-483D-9A8C-7285E3122395}" type="slidenum">
              <a:rPr lang="en-US" smtClean="0"/>
              <a:t>113</a:t>
            </a:fld>
            <a:endParaRPr lang="en-US"/>
          </a:p>
        </p:txBody>
      </p:sp>
    </p:spTree>
    <p:extLst>
      <p:ext uri="{BB962C8B-B14F-4D97-AF65-F5344CB8AC3E}">
        <p14:creationId xmlns:p14="http://schemas.microsoft.com/office/powerpoint/2010/main" val="42111759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this is the most ambitious application for UV exoplanet science:   </a:t>
            </a:r>
          </a:p>
          <a:p>
            <a:endParaRPr lang="en-US" dirty="0" smtClean="0"/>
          </a:p>
          <a:p>
            <a:r>
              <a:rPr lang="en-US" dirty="0" smtClean="0"/>
              <a:t>Probably around F and A stars.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A9D9940-1CC7-483D-9A8C-7285E3122395}" type="slidenum">
              <a:rPr lang="en-US" smtClean="0"/>
              <a:t>114</a:t>
            </a:fld>
            <a:endParaRPr lang="en-US"/>
          </a:p>
        </p:txBody>
      </p:sp>
    </p:spTree>
    <p:extLst>
      <p:ext uri="{BB962C8B-B14F-4D97-AF65-F5344CB8AC3E}">
        <p14:creationId xmlns:p14="http://schemas.microsoft.com/office/powerpoint/2010/main" val="16279023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115</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38611298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116</a:t>
            </a:fld>
            <a:endParaRPr lang="en-US"/>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a:p>
        </p:txBody>
      </p:sp>
    </p:spTree>
    <p:extLst>
      <p:ext uri="{BB962C8B-B14F-4D97-AF65-F5344CB8AC3E}">
        <p14:creationId xmlns:p14="http://schemas.microsoft.com/office/powerpoint/2010/main" val="12097243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C4CBE9-0A0D-457A-B39E-9150C11BE997}" type="slidenum">
              <a:rPr lang="en-US"/>
              <a:pPr/>
              <a:t>117</a:t>
            </a:fld>
            <a:endParaRPr lang="en-US" dirty="0"/>
          </a:p>
        </p:txBody>
      </p:sp>
      <p:sp>
        <p:nvSpPr>
          <p:cNvPr id="19458" name="Rectangle 2"/>
          <p:cNvSpPr>
            <a:spLocks noGrp="1" noRot="1" noChangeAspect="1" noChangeArrowheads="1" noTextEdit="1"/>
          </p:cNvSpPr>
          <p:nvPr>
            <p:ph type="sldImg"/>
          </p:nvPr>
        </p:nvSpPr>
        <p:spPr>
          <a:xfrm>
            <a:off x="1463675" y="960438"/>
            <a:ext cx="4387850" cy="3290887"/>
          </a:xfrm>
          <a:solidFill>
            <a:srgbClr val="FFFFFF"/>
          </a:solidFill>
          <a:ln/>
        </p:spPr>
      </p:sp>
      <p:sp>
        <p:nvSpPr>
          <p:cNvPr id="19459" name="Rectangle 3"/>
          <p:cNvSpPr txBox="1">
            <a:spLocks noGrp="1" noChangeArrowheads="1"/>
          </p:cNvSpPr>
          <p:nvPr>
            <p:ph type="body" idx="1"/>
          </p:nvPr>
        </p:nvSpPr>
        <p:spPr>
          <a:xfrm>
            <a:off x="1115909" y="4570572"/>
            <a:ext cx="5088466" cy="3653790"/>
          </a:xfrm>
          <a:ln/>
        </p:spPr>
        <p:txBody>
          <a:bodyPr wrap="none" anchor="ctr"/>
          <a:lstStyle>
            <a:lvl1pPr defTabSz="449263">
              <a:defRPr sz="1200">
                <a:solidFill>
                  <a:schemeClr val="tx1"/>
                </a:solidFill>
                <a:latin typeface="Arial" charset="0"/>
              </a:defRPr>
            </a:lvl1pPr>
            <a:lvl2pPr marL="742950" indent="-285750" defTabSz="449263">
              <a:defRPr sz="1200">
                <a:solidFill>
                  <a:schemeClr val="tx1"/>
                </a:solidFill>
                <a:latin typeface="Arial" charset="0"/>
              </a:defRPr>
            </a:lvl2pPr>
            <a:lvl3pPr marL="1143000" indent="-228600" defTabSz="449263">
              <a:defRPr sz="1200">
                <a:solidFill>
                  <a:schemeClr val="tx1"/>
                </a:solidFill>
                <a:latin typeface="Arial" charset="0"/>
              </a:defRPr>
            </a:lvl3pPr>
            <a:lvl4pPr marL="1600200" indent="-228600" defTabSz="449263">
              <a:defRPr sz="1200">
                <a:solidFill>
                  <a:schemeClr val="tx1"/>
                </a:solidFill>
                <a:latin typeface="Arial" charset="0"/>
              </a:defRPr>
            </a:lvl4pPr>
            <a:lvl5pPr marL="2057400" indent="-228600" defTabSz="449263">
              <a:defRPr sz="1200">
                <a:solidFill>
                  <a:schemeClr val="tx1"/>
                </a:solidFill>
                <a:latin typeface="Arial" charset="0"/>
              </a:defRPr>
            </a:lvl5pPr>
            <a:lvl6pPr marL="2514600" indent="-228600" defTabSz="449263" fontAlgn="base">
              <a:spcBef>
                <a:spcPct val="30000"/>
              </a:spcBef>
              <a:spcAft>
                <a:spcPct val="0"/>
              </a:spcAft>
              <a:defRPr sz="1200">
                <a:solidFill>
                  <a:schemeClr val="tx1"/>
                </a:solidFill>
                <a:latin typeface="Arial" charset="0"/>
              </a:defRPr>
            </a:lvl6pPr>
            <a:lvl7pPr marL="2971800" indent="-228600" defTabSz="449263" fontAlgn="base">
              <a:spcBef>
                <a:spcPct val="30000"/>
              </a:spcBef>
              <a:spcAft>
                <a:spcPct val="0"/>
              </a:spcAft>
              <a:defRPr sz="1200">
                <a:solidFill>
                  <a:schemeClr val="tx1"/>
                </a:solidFill>
                <a:latin typeface="Arial" charset="0"/>
              </a:defRPr>
            </a:lvl7pPr>
            <a:lvl8pPr marL="3429000" indent="-228600" defTabSz="449263" fontAlgn="base">
              <a:spcBef>
                <a:spcPct val="30000"/>
              </a:spcBef>
              <a:spcAft>
                <a:spcPct val="0"/>
              </a:spcAft>
              <a:defRPr sz="1200">
                <a:solidFill>
                  <a:schemeClr val="tx1"/>
                </a:solidFill>
                <a:latin typeface="Arial" charset="0"/>
              </a:defRPr>
            </a:lvl8pPr>
            <a:lvl9pPr marL="3886200" indent="-228600" defTabSz="449263" fontAlgn="base">
              <a:spcBef>
                <a:spcPct val="30000"/>
              </a:spcBef>
              <a:spcAft>
                <a:spcPct val="0"/>
              </a:spcAft>
              <a:defRPr sz="1200">
                <a:solidFill>
                  <a:schemeClr val="tx1"/>
                </a:solidFill>
                <a:latin typeface="Arial" charset="0"/>
              </a:defRPr>
            </a:lvl9pPr>
          </a:lstStyle>
          <a:p>
            <a:endParaRPr lang="en-US" dirty="0"/>
          </a:p>
        </p:txBody>
      </p:sp>
    </p:spTree>
    <p:extLst>
      <p:ext uri="{BB962C8B-B14F-4D97-AF65-F5344CB8AC3E}">
        <p14:creationId xmlns:p14="http://schemas.microsoft.com/office/powerpoint/2010/main" val="33490410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HD 85512</a:t>
            </a:r>
            <a:r>
              <a:rPr lang="en-US" baseline="0" dirty="0" smtClean="0"/>
              <a:t> observations started about…25 minutes ago.  XMM and HST will do variability monitoring observations tomorrow night.   (03/13/15 JPL talk)</a:t>
            </a:r>
          </a:p>
          <a:p>
            <a:endParaRPr lang="en-US" baseline="0" dirty="0" smtClean="0"/>
          </a:p>
          <a:p>
            <a:r>
              <a:rPr lang="en-US" baseline="0" dirty="0" smtClean="0"/>
              <a:t>About 40% complete as of today</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118</a:t>
            </a:fld>
            <a:endParaRPr lang="en-US"/>
          </a:p>
        </p:txBody>
      </p:sp>
    </p:spTree>
    <p:extLst>
      <p:ext uri="{BB962C8B-B14F-4D97-AF65-F5344CB8AC3E}">
        <p14:creationId xmlns:p14="http://schemas.microsoft.com/office/powerpoint/2010/main" val="20421845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Rad</a:t>
            </a:r>
            <a:r>
              <a:rPr lang="en-US" baseline="0" smtClean="0"/>
              <a:t> Field in HZ – 12/14/15</a:t>
            </a:r>
            <a:endParaRPr lang="en-US" dirty="0"/>
          </a:p>
        </p:txBody>
      </p:sp>
      <p:sp>
        <p:nvSpPr>
          <p:cNvPr id="4" name="Slide Number Placeholder 3"/>
          <p:cNvSpPr>
            <a:spLocks noGrp="1"/>
          </p:cNvSpPr>
          <p:nvPr>
            <p:ph type="sldNum" sz="quarter" idx="10"/>
          </p:nvPr>
        </p:nvSpPr>
        <p:spPr/>
        <p:txBody>
          <a:bodyPr/>
          <a:lstStyle/>
          <a:p>
            <a:fld id="{3F8B834D-D832-4864-8251-43AD766C7BA8}" type="slidenum">
              <a:rPr lang="en-US" smtClean="0"/>
              <a:t>120</a:t>
            </a:fld>
            <a:endParaRPr lang="en-US"/>
          </a:p>
        </p:txBody>
      </p:sp>
    </p:spTree>
    <p:extLst>
      <p:ext uri="{BB962C8B-B14F-4D97-AF65-F5344CB8AC3E}">
        <p14:creationId xmlns:p14="http://schemas.microsoft.com/office/powerpoint/2010/main" val="311269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29930048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3885931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3594338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093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195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230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411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802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87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345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886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3326471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946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769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7232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551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208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884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441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771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924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352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821435-A46E-4035-982A-AE3FC35612D8}" type="datetimeFigureOut">
              <a:rPr lang="en-US" smtClean="0"/>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3889152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843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531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747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48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6157DB2-8A9A-4FD8-8DA7-EBBED3A8078E}"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3979330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800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351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866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014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970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821435-A46E-4035-982A-AE3FC35612D8}"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2544413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157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094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010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45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121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A51806-29D3-4832-818D-36D5FFA7ED4D}" type="datetimeFigureOut">
              <a:rPr lang="en-US">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CFF2D9-116E-4A78-97EA-6450AE4C48B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74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821435-A46E-4035-982A-AE3FC35612D8}" type="datetimeFigureOut">
              <a:rPr lang="en-US" smtClean="0"/>
              <a:t>8/10/2016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2198382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821435-A46E-4035-982A-AE3FC35612D8}" type="datetimeFigureOut">
              <a:rPr lang="en-US" smtClean="0"/>
              <a:t>8/10/2016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2154329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21435-A46E-4035-982A-AE3FC35612D8}" type="datetimeFigureOut">
              <a:rPr lang="en-US" smtClean="0"/>
              <a:t>8/10/2016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2087054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21435-A46E-4035-982A-AE3FC35612D8}"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1508485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821435-A46E-4035-982A-AE3FC35612D8}" type="datetimeFigureOut">
              <a:rPr lang="en-US" smtClean="0"/>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584B1-FC40-4B0B-A322-2B36628ABFE3}" type="slidenum">
              <a:rPr lang="en-US" smtClean="0"/>
              <a:t>‹#›</a:t>
            </a:fld>
            <a:endParaRPr lang="en-US"/>
          </a:p>
        </p:txBody>
      </p:sp>
    </p:spTree>
    <p:extLst>
      <p:ext uri="{BB962C8B-B14F-4D97-AF65-F5344CB8AC3E}">
        <p14:creationId xmlns:p14="http://schemas.microsoft.com/office/powerpoint/2010/main" val="1295291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21435-A46E-4035-982A-AE3FC35612D8}" type="datetimeFigureOut">
              <a:rPr lang="en-US" smtClean="0"/>
              <a:t>8/10/2016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584B1-FC40-4B0B-A322-2B36628ABFE3}" type="slidenum">
              <a:rPr lang="en-US" smtClean="0"/>
              <a:t>‹#›</a:t>
            </a:fld>
            <a:endParaRPr lang="en-US"/>
          </a:p>
        </p:txBody>
      </p:sp>
    </p:spTree>
    <p:extLst>
      <p:ext uri="{BB962C8B-B14F-4D97-AF65-F5344CB8AC3E}">
        <p14:creationId xmlns:p14="http://schemas.microsoft.com/office/powerpoint/2010/main" val="63796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6FF"/>
            </a:gs>
            <a:gs pos="39999">
              <a:srgbClr val="85C2FF"/>
            </a:gs>
            <a:gs pos="70000">
              <a:srgbClr val="C4D6EB"/>
            </a:gs>
            <a:gs pos="100000">
              <a:srgbClr val="FFEBFA"/>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21435-A46E-4035-982A-AE3FC35612D8}"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584B1-FC40-4B0B-A322-2B36628ABF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39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FB8EA-BE49-4D75-A076-E79D9584173F}" type="datetimeFigureOut">
              <a:rPr lang="en-US" smtClean="0">
                <a:solidFill>
                  <a:prstClr val="black">
                    <a:tint val="75000"/>
                  </a:prstClr>
                </a:solidFill>
              </a:rPr>
              <a:pPr/>
              <a:t>8/10/2016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BD6BD-BA19-427A-94E0-13ED3E781B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583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A51806-29D3-4832-818D-36D5FFA7ED4D}" type="datetimeFigureOut">
              <a:rPr lang="en-US" smtClean="0">
                <a:solidFill>
                  <a:prstClr val="black">
                    <a:tint val="75000"/>
                  </a:prstClr>
                </a:solidFill>
              </a:rPr>
              <a:pPr/>
              <a:t>8/10/2016</a:t>
            </a:fld>
            <a:endParaRPr lang="en-US" smtClean="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CFF2D9-116E-4A78-97EA-6450AE4C48BF}"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20641437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9.png"/><Relationship Id="rId4" Type="http://schemas.openxmlformats.org/officeDocument/2006/relationships/notesSlide" Target="../notesSlides/notesSlide9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12.gif"/></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2.xml"/><Relationship Id="rId1" Type="http://schemas.openxmlformats.org/officeDocument/2006/relationships/slideLayout" Target="../slideLayouts/slideLayout4.xml"/><Relationship Id="rId5" Type="http://schemas.openxmlformats.org/officeDocument/2006/relationships/image" Target="../media/image133.png"/><Relationship Id="rId4" Type="http://schemas.openxmlformats.org/officeDocument/2006/relationships/image" Target="../media/image132.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5.xml"/><Relationship Id="rId1" Type="http://schemas.openxmlformats.org/officeDocument/2006/relationships/slideLayout" Target="../slideLayouts/slideLayout4.xml"/><Relationship Id="rId5" Type="http://schemas.openxmlformats.org/officeDocument/2006/relationships/image" Target="../media/image137.png"/><Relationship Id="rId4" Type="http://schemas.openxmlformats.org/officeDocument/2006/relationships/image" Target="../media/image136.png"/></Relationships>
</file>

<file path=ppt/slides/_rels/slide1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138.png"/></Relationships>
</file>

<file path=ppt/slides/_rels/slide1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jpe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141.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54.png"/><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5.png"/><Relationship Id="rId4" Type="http://schemas.openxmlformats.org/officeDocument/2006/relationships/image" Target="../media/image94.jpeg"/></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v"/><Relationship Id="rId1" Type="http://schemas.openxmlformats.org/officeDocument/2006/relationships/video" Target="NULL" TargetMode="External"/><Relationship Id="rId5" Type="http://schemas.openxmlformats.org/officeDocument/2006/relationships/image" Target="../media/image98.png"/><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 r="4330" b="1302"/>
          <a:stretch/>
        </p:blipFill>
        <p:spPr>
          <a:xfrm rot="5400000">
            <a:off x="6188752" y="-41398"/>
            <a:ext cx="2880638" cy="2971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6" y="3882118"/>
            <a:ext cx="4465568" cy="297588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935" b="7709"/>
          <a:stretch/>
        </p:blipFill>
        <p:spPr>
          <a:xfrm rot="17586337">
            <a:off x="3770539" y="2354421"/>
            <a:ext cx="2448071" cy="1883290"/>
          </a:xfrm>
          <a:prstGeom prst="rect">
            <a:avLst/>
          </a:prstGeom>
        </p:spPr>
      </p:pic>
      <p:sp>
        <p:nvSpPr>
          <p:cNvPr id="9" name="TextBox 8"/>
          <p:cNvSpPr txBox="1"/>
          <p:nvPr/>
        </p:nvSpPr>
        <p:spPr>
          <a:xfrm>
            <a:off x="106601" y="467639"/>
            <a:ext cx="5684599" cy="1569660"/>
          </a:xfrm>
          <a:prstGeom prst="rect">
            <a:avLst/>
          </a:prstGeom>
          <a:noFill/>
        </p:spPr>
        <p:txBody>
          <a:bodyPr wrap="square" rtlCol="0">
            <a:spAutoFit/>
          </a:bodyPr>
          <a:lstStyle/>
          <a:p>
            <a:pPr algn="ctr"/>
            <a:r>
              <a:rPr lang="en-US" sz="3200" dirty="0" smtClean="0">
                <a:solidFill>
                  <a:srgbClr val="FFFF00"/>
                </a:solidFill>
                <a:effectLst>
                  <a:outerShdw blurRad="38100" dist="38100" dir="2700000" algn="tl">
                    <a:srgbClr val="000000">
                      <a:alpha val="43137"/>
                    </a:srgbClr>
                  </a:outerShdw>
                </a:effectLst>
                <a:latin typeface="Arial Rounded MT Bold" panose="020F0704030504030204" pitchFamily="34" charset="0"/>
              </a:rPr>
              <a:t>The Ultraviolet </a:t>
            </a:r>
            <a:r>
              <a:rPr lang="en-US" sz="3200" dirty="0">
                <a:solidFill>
                  <a:srgbClr val="FFFF00"/>
                </a:solidFill>
                <a:effectLst>
                  <a:outerShdw blurRad="38100" dist="38100" dir="2700000" algn="tl">
                    <a:srgbClr val="000000">
                      <a:alpha val="43137"/>
                    </a:srgbClr>
                  </a:outerShdw>
                </a:effectLst>
                <a:latin typeface="Arial Rounded MT Bold" panose="020F0704030504030204" pitchFamily="34" charset="0"/>
              </a:rPr>
              <a:t>View of </a:t>
            </a:r>
          </a:p>
          <a:p>
            <a:pPr algn="ctr"/>
            <a:r>
              <a:rPr lang="en-US" sz="3200" dirty="0">
                <a:solidFill>
                  <a:srgbClr val="FFFF00"/>
                </a:solidFill>
                <a:effectLst>
                  <a:outerShdw blurRad="38100" dist="38100" dir="2700000" algn="tl">
                    <a:srgbClr val="000000">
                      <a:alpha val="43137"/>
                    </a:srgbClr>
                  </a:outerShdw>
                </a:effectLst>
                <a:latin typeface="Arial Rounded MT Bold" panose="020F0704030504030204" pitchFamily="34" charset="0"/>
              </a:rPr>
              <a:t>Protoplanetary </a:t>
            </a:r>
            <a:r>
              <a:rPr lang="en-US" sz="3200" dirty="0" smtClean="0">
                <a:solidFill>
                  <a:srgbClr val="FFFF00"/>
                </a:solidFill>
                <a:effectLst>
                  <a:outerShdw blurRad="38100" dist="38100" dir="2700000" algn="tl">
                    <a:srgbClr val="000000">
                      <a:alpha val="43137"/>
                    </a:srgbClr>
                  </a:outerShdw>
                </a:effectLst>
                <a:latin typeface="Arial Rounded MT Bold" panose="020F0704030504030204" pitchFamily="34" charset="0"/>
              </a:rPr>
              <a:t>Disks: </a:t>
            </a:r>
          </a:p>
          <a:p>
            <a:pPr algn="ctr"/>
            <a:r>
              <a:rPr lang="en-US" sz="3200" dirty="0" smtClean="0">
                <a:solidFill>
                  <a:srgbClr val="FFFF00"/>
                </a:solidFill>
                <a:effectLst>
                  <a:outerShdw blurRad="38100" dist="38100" dir="2700000" algn="tl">
                    <a:srgbClr val="000000">
                      <a:alpha val="43137"/>
                    </a:srgbClr>
                  </a:outerShdw>
                </a:effectLst>
                <a:latin typeface="Arial Rounded MT Bold" panose="020F0704030504030204" pitchFamily="34" charset="0"/>
              </a:rPr>
              <a:t>from Hubble To LUVOIR</a:t>
            </a:r>
            <a:endParaRPr lang="en-US" sz="3200" dirty="0">
              <a:solidFill>
                <a:srgbClr val="FFFF00"/>
              </a:solidFill>
              <a:effectLst>
                <a:outerShdw blurRad="38100" dist="38100" dir="2700000" algn="tl">
                  <a:srgbClr val="000000">
                    <a:alpha val="43137"/>
                  </a:srgbClr>
                </a:outerShdw>
              </a:effectLst>
              <a:latin typeface="Arial Rounded MT Bold" panose="020F0704030504030204" pitchFamily="34"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2400" y="6065461"/>
            <a:ext cx="1507165" cy="689787"/>
          </a:xfrm>
          <a:prstGeom prst="rect">
            <a:avLst/>
          </a:prstGeom>
        </p:spPr>
      </p:pic>
      <p:sp>
        <p:nvSpPr>
          <p:cNvPr id="12" name="Rectangle 11"/>
          <p:cNvSpPr/>
          <p:nvPr/>
        </p:nvSpPr>
        <p:spPr>
          <a:xfrm>
            <a:off x="5117635" y="3799919"/>
            <a:ext cx="4356495" cy="1200329"/>
          </a:xfrm>
          <a:prstGeom prst="rect">
            <a:avLst/>
          </a:prstGeom>
        </p:spPr>
        <p:txBody>
          <a:bodyPr wrap="square">
            <a:spAutoFit/>
          </a:bodyPr>
          <a:lstStyle/>
          <a:p>
            <a:pPr algn="ctr"/>
            <a:r>
              <a:rPr lang="en-US" sz="3200" dirty="0">
                <a:solidFill>
                  <a:srgbClr val="FFFF00"/>
                </a:solidFill>
              </a:rPr>
              <a:t>Kevin France </a:t>
            </a:r>
          </a:p>
          <a:p>
            <a:pPr algn="ctr"/>
            <a:r>
              <a:rPr lang="en-US" sz="2400" dirty="0">
                <a:solidFill>
                  <a:srgbClr val="FFFF00"/>
                </a:solidFill>
              </a:rPr>
              <a:t>University of </a:t>
            </a:r>
            <a:r>
              <a:rPr lang="en-US" sz="2400" dirty="0" smtClean="0">
                <a:solidFill>
                  <a:srgbClr val="FFFF00"/>
                </a:solidFill>
              </a:rPr>
              <a:t>Colorado</a:t>
            </a:r>
            <a:endParaRPr lang="en-US" sz="2400" dirty="0">
              <a:solidFill>
                <a:srgbClr val="FFFF00"/>
              </a:solidFill>
            </a:endParaRPr>
          </a:p>
          <a:p>
            <a:pPr algn="ctr"/>
            <a:r>
              <a:rPr lang="en-US" sz="1600" dirty="0" smtClean="0">
                <a:solidFill>
                  <a:srgbClr val="FFFF00"/>
                </a:solidFill>
              </a:rPr>
              <a:t>LUVOIR Web Seminar </a:t>
            </a:r>
            <a:r>
              <a:rPr lang="en-US" sz="1600" smtClean="0">
                <a:solidFill>
                  <a:srgbClr val="FFFF00"/>
                </a:solidFill>
              </a:rPr>
              <a:t>– August 10</a:t>
            </a:r>
            <a:r>
              <a:rPr lang="en-US" sz="1600" baseline="30000" smtClean="0">
                <a:solidFill>
                  <a:srgbClr val="FFFF00"/>
                </a:solidFill>
              </a:rPr>
              <a:t>th</a:t>
            </a:r>
            <a:r>
              <a:rPr lang="en-US" sz="1600" smtClean="0">
                <a:solidFill>
                  <a:srgbClr val="FFFF00"/>
                </a:solidFill>
              </a:rPr>
              <a:t> </a:t>
            </a:r>
            <a:r>
              <a:rPr lang="en-US" sz="1600" dirty="0" smtClean="0">
                <a:solidFill>
                  <a:srgbClr val="FFFF00"/>
                </a:solidFill>
              </a:rPr>
              <a:t>2016</a:t>
            </a:r>
            <a:endParaRPr lang="en-US" sz="2400" dirty="0">
              <a:solidFill>
                <a:srgbClr val="FFFF00"/>
              </a:solidFill>
            </a:endParaRPr>
          </a:p>
        </p:txBody>
      </p:sp>
    </p:spTree>
    <p:extLst>
      <p:ext uri="{BB962C8B-B14F-4D97-AF65-F5344CB8AC3E}">
        <p14:creationId xmlns:p14="http://schemas.microsoft.com/office/powerpoint/2010/main" val="1434044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72" y="977556"/>
            <a:ext cx="4197532" cy="3657600"/>
          </a:xfrm>
          <a:prstGeom prst="rect">
            <a:avLst/>
          </a:prstGeom>
        </p:spPr>
      </p:pic>
      <p:sp>
        <p:nvSpPr>
          <p:cNvPr id="18440" name="Text Box 8"/>
          <p:cNvSpPr txBox="1">
            <a:spLocks noChangeArrowheads="1"/>
          </p:cNvSpPr>
          <p:nvPr/>
        </p:nvSpPr>
        <p:spPr bwMode="auto">
          <a:xfrm>
            <a:off x="443843" y="4635156"/>
            <a:ext cx="1405028"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dirty="0" err="1" smtClean="0">
                <a:solidFill>
                  <a:schemeClr val="hlink"/>
                </a:solidFill>
                <a:latin typeface="Arial Rounded MT Bold" pitchFamily="34" charset="0"/>
              </a:rPr>
              <a:t>Fedele</a:t>
            </a:r>
            <a:r>
              <a:rPr lang="en-US" sz="1500" dirty="0" smtClean="0">
                <a:solidFill>
                  <a:schemeClr val="hlink"/>
                </a:solidFill>
                <a:latin typeface="Arial Rounded MT Bold" pitchFamily="34" charset="0"/>
              </a:rPr>
              <a:t>+, 2010</a:t>
            </a:r>
            <a:endParaRPr lang="en-US" sz="1500" dirty="0">
              <a:solidFill>
                <a:schemeClr val="hlink"/>
              </a:solidFill>
              <a:latin typeface="Arial Rounded MT Bold" pitchFamily="34" charset="0"/>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Indirect Gas Observations at </a:t>
            </a:r>
            <a:r>
              <a:rPr lang="en-US" i="1" dirty="0"/>
              <a:t>r</a:t>
            </a:r>
            <a:r>
              <a:rPr lang="en-US" dirty="0" smtClean="0"/>
              <a:t> &lt; 10 AU</a:t>
            </a:r>
            <a:endParaRPr lang="en-US" dirty="0"/>
          </a:p>
        </p:txBody>
      </p:sp>
      <p:sp>
        <p:nvSpPr>
          <p:cNvPr id="11" name="Text Box 17"/>
          <p:cNvSpPr txBox="1">
            <a:spLocks noChangeArrowheads="1"/>
          </p:cNvSpPr>
          <p:nvPr/>
        </p:nvSpPr>
        <p:spPr bwMode="auto">
          <a:xfrm>
            <a:off x="4419600" y="1035193"/>
            <a:ext cx="4897505" cy="500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800" dirty="0" smtClean="0">
                <a:latin typeface="+mn-lt"/>
              </a:rPr>
              <a:t>Accretion indicates that gas depletes on comparable time-scales:  ~ 2.5 </a:t>
            </a:r>
            <a:r>
              <a:rPr lang="en-US" sz="2800" dirty="0" err="1" smtClean="0">
                <a:latin typeface="+mn-lt"/>
              </a:rPr>
              <a:t>Myr</a:t>
            </a:r>
            <a:r>
              <a:rPr lang="en-US" sz="2800" baseline="30000" dirty="0" smtClean="0">
                <a:latin typeface="+mn-lt"/>
              </a:rPr>
              <a:t>*</a:t>
            </a:r>
            <a:endParaRPr lang="en-US" sz="2800" dirty="0" smtClean="0">
              <a:latin typeface="+mn-lt"/>
            </a:endParaRPr>
          </a:p>
          <a:p>
            <a:pPr eaLnBrk="1" hangingPunct="1"/>
            <a:endParaRPr lang="en-US" sz="2800" dirty="0" smtClean="0">
              <a:latin typeface="+mn-lt"/>
            </a:endParaRPr>
          </a:p>
          <a:p>
            <a:pPr eaLnBrk="1" hangingPunct="1"/>
            <a:endParaRPr lang="en-US" sz="2800" dirty="0" smtClean="0">
              <a:latin typeface="+mn-lt"/>
            </a:endParaRPr>
          </a:p>
          <a:p>
            <a:pPr eaLnBrk="1" hangingPunct="1"/>
            <a:endParaRPr lang="en-US" sz="2800" dirty="0">
              <a:latin typeface="+mn-lt"/>
            </a:endParaRPr>
          </a:p>
          <a:p>
            <a:pPr eaLnBrk="1" hangingPunct="1"/>
            <a:endParaRPr lang="en-US" sz="2800" dirty="0" smtClean="0">
              <a:latin typeface="+mn-lt"/>
            </a:endParaRPr>
          </a:p>
          <a:p>
            <a:pPr eaLnBrk="1" hangingPunct="1"/>
            <a:endParaRPr lang="en-US" sz="2800" dirty="0">
              <a:latin typeface="+mn-lt"/>
            </a:endParaRPr>
          </a:p>
          <a:p>
            <a:pPr eaLnBrk="1" hangingPunct="1"/>
            <a:r>
              <a:rPr lang="en-US" sz="2800" dirty="0" smtClean="0">
                <a:latin typeface="+mn-lt"/>
              </a:rPr>
              <a:t>       </a:t>
            </a:r>
            <a:endParaRPr lang="en-US" sz="2000" dirty="0" smtClean="0">
              <a:solidFill>
                <a:schemeClr val="bg2"/>
              </a:solidFill>
              <a:latin typeface="Arial Rounded MT Bold" pitchFamily="34" charset="0"/>
            </a:endParaRPr>
          </a:p>
          <a:p>
            <a:pPr eaLnBrk="1" hangingPunct="1"/>
            <a:endParaRPr lang="en-US" sz="2400" dirty="0">
              <a:solidFill>
                <a:schemeClr val="accent1">
                  <a:lumMod val="50000"/>
                </a:schemeClr>
              </a:solidFill>
              <a:latin typeface="Aharoni" pitchFamily="2" charset="-79"/>
              <a:cs typeface="Aharoni" pitchFamily="2" charset="-79"/>
              <a:sym typeface="Symbol"/>
            </a:endParaRPr>
          </a:p>
          <a:p>
            <a:pPr eaLnBrk="1" hangingPunct="1"/>
            <a:endParaRPr lang="en-US" sz="24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p:txBody>
      </p:sp>
      <p:sp>
        <p:nvSpPr>
          <p:cNvPr id="8" name="Text Box 8"/>
          <p:cNvSpPr txBox="1">
            <a:spLocks noChangeArrowheads="1"/>
          </p:cNvSpPr>
          <p:nvPr/>
        </p:nvSpPr>
        <p:spPr bwMode="auto">
          <a:xfrm>
            <a:off x="248392" y="5639467"/>
            <a:ext cx="6299009" cy="63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b="1" dirty="0" smtClean="0">
                <a:solidFill>
                  <a:schemeClr val="tx2">
                    <a:lumMod val="75000"/>
                  </a:schemeClr>
                </a:solidFill>
                <a:latin typeface="Arial Rounded MT Bold" pitchFamily="34" charset="0"/>
              </a:rPr>
              <a:t>*</a:t>
            </a:r>
            <a:r>
              <a:rPr lang="el-GR" sz="3600" b="1" dirty="0" smtClean="0">
                <a:solidFill>
                  <a:schemeClr val="tx2">
                    <a:lumMod val="75000"/>
                  </a:schemeClr>
                </a:solidFill>
                <a:latin typeface="Times New Roman"/>
                <a:cs typeface="Times New Roman"/>
              </a:rPr>
              <a:t>τ</a:t>
            </a:r>
            <a:r>
              <a:rPr lang="en-US" b="1" baseline="-25000" dirty="0" smtClean="0">
                <a:solidFill>
                  <a:schemeClr val="tx2">
                    <a:lumMod val="75000"/>
                  </a:schemeClr>
                </a:solidFill>
                <a:latin typeface="Arial Rounded MT Bold" pitchFamily="34" charset="0"/>
              </a:rPr>
              <a:t>dust</a:t>
            </a:r>
            <a:r>
              <a:rPr lang="en-US" b="1" dirty="0" smtClean="0">
                <a:solidFill>
                  <a:schemeClr val="tx2">
                    <a:lumMod val="75000"/>
                  </a:schemeClr>
                </a:solidFill>
                <a:latin typeface="Arial Rounded MT Bold" pitchFamily="34" charset="0"/>
              </a:rPr>
              <a:t> ~ 4 – 6 Myr @ 24 </a:t>
            </a:r>
            <a:r>
              <a:rPr lang="el-GR" b="1" dirty="0" smtClean="0">
                <a:solidFill>
                  <a:schemeClr val="tx2">
                    <a:lumMod val="75000"/>
                  </a:schemeClr>
                </a:solidFill>
                <a:latin typeface="Times New Roman"/>
                <a:cs typeface="Times New Roman"/>
              </a:rPr>
              <a:t>μ</a:t>
            </a:r>
            <a:r>
              <a:rPr lang="en-US" b="1" dirty="0" smtClean="0">
                <a:solidFill>
                  <a:schemeClr val="tx2">
                    <a:lumMod val="75000"/>
                  </a:schemeClr>
                </a:solidFill>
                <a:latin typeface="Times New Roman"/>
                <a:cs typeface="Times New Roman"/>
              </a:rPr>
              <a:t>m ; </a:t>
            </a:r>
            <a:r>
              <a:rPr lang="en-US" b="1" dirty="0" err="1" smtClean="0">
                <a:solidFill>
                  <a:schemeClr val="tx2">
                    <a:lumMod val="75000"/>
                  </a:schemeClr>
                </a:solidFill>
                <a:latin typeface="Times New Roman"/>
                <a:cs typeface="Times New Roman"/>
              </a:rPr>
              <a:t>Ribas</a:t>
            </a:r>
            <a:r>
              <a:rPr lang="en-US" b="1" dirty="0" smtClean="0">
                <a:solidFill>
                  <a:schemeClr val="tx2">
                    <a:lumMod val="75000"/>
                  </a:schemeClr>
                </a:solidFill>
                <a:latin typeface="Times New Roman"/>
                <a:cs typeface="Times New Roman"/>
              </a:rPr>
              <a:t> et al. (2014)</a:t>
            </a:r>
            <a:endParaRPr lang="en-US" b="1" dirty="0" smtClean="0">
              <a:solidFill>
                <a:schemeClr val="tx2">
                  <a:lumMod val="75000"/>
                </a:schemeClr>
              </a:solidFill>
              <a:latin typeface="Arial Rounded MT Bold" pitchFamily="34" charset="0"/>
            </a:endParaRPr>
          </a:p>
        </p:txBody>
      </p:sp>
    </p:spTree>
    <p:extLst>
      <p:ext uri="{BB962C8B-B14F-4D97-AF65-F5344CB8AC3E}">
        <p14:creationId xmlns:p14="http://schemas.microsoft.com/office/powerpoint/2010/main" val="2809873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3074" y="174625"/>
            <a:ext cx="8366125" cy="1143000"/>
          </a:xfrm>
        </p:spPr>
        <p:txBody>
          <a:bodyPr>
            <a:normAutofit/>
          </a:bodyPr>
          <a:lstStyle/>
          <a:p>
            <a:r>
              <a:rPr lang="en-US" sz="4000" dirty="0" smtClean="0">
                <a:latin typeface="Arial Rounded MT Bold" pitchFamily="34" charset="0"/>
              </a:rPr>
              <a:t>EUV Estimates: F(EUV) / F(Ly</a:t>
            </a:r>
            <a:r>
              <a:rPr lang="en-US" sz="4000" dirty="0" smtClean="0">
                <a:latin typeface="Arial Rounded MT Bold" pitchFamily="34" charset="0"/>
                <a:sym typeface="Symbol"/>
              </a:rPr>
              <a:t>)</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0" name="Text Box 3"/>
          <p:cNvSpPr txBox="1">
            <a:spLocks noChangeArrowheads="1"/>
          </p:cNvSpPr>
          <p:nvPr/>
        </p:nvSpPr>
        <p:spPr bwMode="auto">
          <a:xfrm>
            <a:off x="6477000" y="5814039"/>
            <a:ext cx="2529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smtClean="0">
                <a:solidFill>
                  <a:srgbClr val="FF0000"/>
                </a:solidFill>
              </a:rPr>
              <a:t>f(Ly</a:t>
            </a:r>
            <a:r>
              <a:rPr lang="en-US" sz="2000" dirty="0" smtClean="0">
                <a:solidFill>
                  <a:srgbClr val="FF0000"/>
                </a:solidFill>
                <a:sym typeface="Symbol"/>
              </a:rPr>
              <a:t>)  37 – 75 %</a:t>
            </a:r>
            <a:endParaRPr lang="en-US" sz="1600" dirty="0">
              <a:solidFill>
                <a:srgbClr val="FF0000"/>
              </a:solidFill>
            </a:endParaRPr>
          </a:p>
        </p:txBody>
      </p:sp>
      <p:sp>
        <p:nvSpPr>
          <p:cNvPr id="8" name="Text Box 3"/>
          <p:cNvSpPr txBox="1">
            <a:spLocks noChangeArrowheads="1"/>
          </p:cNvSpPr>
          <p:nvPr/>
        </p:nvSpPr>
        <p:spPr bwMode="auto">
          <a:xfrm>
            <a:off x="253482" y="6214149"/>
            <a:ext cx="25659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Youngblood et al. 2016 </a:t>
            </a:r>
            <a:endParaRPr lang="en-US" sz="1600" dirty="0">
              <a:solidFill>
                <a:srgbClr val="002060"/>
              </a:solidFill>
            </a:endParaRPr>
          </a:p>
          <a:p>
            <a:r>
              <a:rPr lang="en-US" sz="1600" dirty="0" smtClean="0">
                <a:solidFill>
                  <a:srgbClr val="002060"/>
                </a:solidFill>
              </a:rPr>
              <a:t>Linsky et al. 2014  </a:t>
            </a:r>
            <a:endParaRPr lang="en-US" sz="1600" dirty="0">
              <a:solidFill>
                <a:srgbClr val="00206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101139"/>
            <a:ext cx="7257585" cy="5029200"/>
          </a:xfrm>
          <a:prstGeom prst="rect">
            <a:avLst/>
          </a:prstGeom>
        </p:spPr>
      </p:pic>
    </p:spTree>
    <p:extLst>
      <p:ext uri="{BB962C8B-B14F-4D97-AF65-F5344CB8AC3E}">
        <p14:creationId xmlns:p14="http://schemas.microsoft.com/office/powerpoint/2010/main" val="1723730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28" y="950913"/>
            <a:ext cx="7742857" cy="5076190"/>
          </a:xfrm>
          <a:prstGeom prst="rect">
            <a:avLst/>
          </a:prstGeom>
        </p:spPr>
      </p:pic>
      <p:sp>
        <p:nvSpPr>
          <p:cNvPr id="5" name="Rectangle 2"/>
          <p:cNvSpPr>
            <a:spLocks noGrp="1" noChangeArrowheads="1"/>
          </p:cNvSpPr>
          <p:nvPr>
            <p:ph type="title"/>
          </p:nvPr>
        </p:nvSpPr>
        <p:spPr>
          <a:xfrm>
            <a:off x="494846" y="-34714"/>
            <a:ext cx="8366125" cy="1143000"/>
          </a:xfrm>
        </p:spPr>
        <p:txBody>
          <a:bodyPr>
            <a:normAutofit fontScale="90000"/>
          </a:bodyPr>
          <a:lstStyle/>
          <a:p>
            <a:r>
              <a:rPr lang="en-US" sz="4000" b="1" i="1" dirty="0">
                <a:solidFill>
                  <a:schemeClr val="tx2">
                    <a:lumMod val="75000"/>
                  </a:schemeClr>
                </a:solidFill>
              </a:rPr>
              <a:t>5 Å – 5 µm Spectral </a:t>
            </a:r>
            <a:r>
              <a:rPr lang="en-US" sz="4000" b="1" i="1" dirty="0" smtClean="0">
                <a:solidFill>
                  <a:schemeClr val="tx2">
                    <a:lumMod val="75000"/>
                  </a:schemeClr>
                </a:solidFill>
              </a:rPr>
              <a:t>Irradiance </a:t>
            </a:r>
            <a:r>
              <a:rPr lang="en-US" sz="4000" b="1" i="1" dirty="0">
                <a:solidFill>
                  <a:schemeClr val="tx2">
                    <a:lumMod val="75000"/>
                  </a:schemeClr>
                </a:solidFill>
              </a:rPr>
              <a:t>Database</a:t>
            </a:r>
          </a:p>
        </p:txBody>
      </p:sp>
      <p:sp>
        <p:nvSpPr>
          <p:cNvPr id="7" name="Text Box 3"/>
          <p:cNvSpPr txBox="1">
            <a:spLocks noChangeArrowheads="1"/>
          </p:cNvSpPr>
          <p:nvPr/>
        </p:nvSpPr>
        <p:spPr bwMode="auto">
          <a:xfrm>
            <a:off x="5638800" y="6027053"/>
            <a:ext cx="37196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France et al. (ApJ-2016 )</a:t>
            </a:r>
          </a:p>
          <a:p>
            <a:r>
              <a:rPr lang="en-US" sz="1600" dirty="0" smtClean="0">
                <a:solidFill>
                  <a:srgbClr val="002060"/>
                </a:solidFill>
              </a:rPr>
              <a:t>Loyd et al. (ApJ-2016 submitted)</a:t>
            </a:r>
          </a:p>
          <a:p>
            <a:r>
              <a:rPr lang="en-US" sz="1600" dirty="0" smtClean="0">
                <a:solidFill>
                  <a:srgbClr val="002060"/>
                </a:solidFill>
              </a:rPr>
              <a:t>Youngblood et al. (ApJ-2016 astro-</a:t>
            </a:r>
            <a:r>
              <a:rPr lang="en-US" sz="1600" dirty="0" err="1" smtClean="0">
                <a:solidFill>
                  <a:srgbClr val="002060"/>
                </a:solidFill>
              </a:rPr>
              <a:t>ph</a:t>
            </a:r>
            <a:r>
              <a:rPr lang="en-US" sz="1600" dirty="0" smtClean="0">
                <a:solidFill>
                  <a:srgbClr val="002060"/>
                </a:solidFill>
              </a:rPr>
              <a:t>)  </a:t>
            </a:r>
            <a:endParaRPr lang="en-US" sz="1600" dirty="0">
              <a:solidFill>
                <a:srgbClr val="002060"/>
              </a:solidFill>
            </a:endParaRPr>
          </a:p>
        </p:txBody>
      </p:sp>
    </p:spTree>
    <p:extLst>
      <p:ext uri="{BB962C8B-B14F-4D97-AF65-F5344CB8AC3E}">
        <p14:creationId xmlns:p14="http://schemas.microsoft.com/office/powerpoint/2010/main" val="3989919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950913"/>
            <a:ext cx="6784855" cy="5844604"/>
          </a:xfrm>
          <a:prstGeom prst="rect">
            <a:avLst/>
          </a:prstGeom>
        </p:spPr>
      </p:pic>
      <p:sp>
        <p:nvSpPr>
          <p:cNvPr id="5" name="Rectangle 2"/>
          <p:cNvSpPr>
            <a:spLocks noGrp="1" noChangeArrowheads="1"/>
          </p:cNvSpPr>
          <p:nvPr>
            <p:ph type="title"/>
          </p:nvPr>
        </p:nvSpPr>
        <p:spPr>
          <a:xfrm>
            <a:off x="494846" y="-34714"/>
            <a:ext cx="8366125" cy="1143000"/>
          </a:xfrm>
        </p:spPr>
        <p:txBody>
          <a:bodyPr>
            <a:normAutofit fontScale="90000"/>
          </a:bodyPr>
          <a:lstStyle/>
          <a:p>
            <a:r>
              <a:rPr lang="en-US" sz="4000" u="sng" dirty="0"/>
              <a:t>https://archive.stsci.edu/prepds/muscles/</a:t>
            </a:r>
            <a:endParaRPr lang="en-US" sz="4000" dirty="0">
              <a:effectLst/>
              <a:latin typeface="Arial Rounded MT Bold" pitchFamily="34" charset="0"/>
            </a:endParaRPr>
          </a:p>
        </p:txBody>
      </p:sp>
    </p:spTree>
    <p:extLst>
      <p:ext uri="{BB962C8B-B14F-4D97-AF65-F5344CB8AC3E}">
        <p14:creationId xmlns:p14="http://schemas.microsoft.com/office/powerpoint/2010/main" val="3286438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3074" y="174625"/>
            <a:ext cx="8366125" cy="1143000"/>
          </a:xfrm>
        </p:spPr>
        <p:txBody>
          <a:bodyPr>
            <a:normAutofit/>
          </a:bodyPr>
          <a:lstStyle/>
          <a:p>
            <a:r>
              <a:rPr lang="en-US" sz="4000" dirty="0" smtClean="0">
                <a:effectLst/>
                <a:latin typeface="Arial Rounded MT Bold" pitchFamily="34" charset="0"/>
              </a:rPr>
              <a:t>M dwarf FUV and NUV vs. Solar</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 name="Text Box 4"/>
          <p:cNvSpPr txBox="1">
            <a:spLocks noChangeArrowheads="1"/>
          </p:cNvSpPr>
          <p:nvPr/>
        </p:nvSpPr>
        <p:spPr bwMode="auto">
          <a:xfrm>
            <a:off x="381000" y="1134269"/>
            <a:ext cx="822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3200" dirty="0" smtClean="0">
                <a:solidFill>
                  <a:schemeClr val="tx2">
                    <a:lumMod val="75000"/>
                  </a:schemeClr>
                </a:solidFill>
              </a:rPr>
              <a:t>Project MUSCLES:  GJ 832, UV Spectrum</a:t>
            </a:r>
          </a:p>
          <a:p>
            <a:pPr>
              <a:buFontTx/>
              <a:buChar char="•"/>
            </a:pPr>
            <a:endParaRPr lang="en-US" sz="3200" dirty="0">
              <a:solidFill>
                <a:schemeClr val="tx2">
                  <a:lumMod val="7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828800"/>
            <a:ext cx="6396888" cy="4227370"/>
          </a:xfrm>
          <a:prstGeom prst="rect">
            <a:avLst/>
          </a:prstGeom>
        </p:spPr>
      </p:pic>
      <p:sp>
        <p:nvSpPr>
          <p:cNvPr id="7" name="Text Box 3"/>
          <p:cNvSpPr txBox="1">
            <a:spLocks noChangeArrowheads="1"/>
          </p:cNvSpPr>
          <p:nvPr/>
        </p:nvSpPr>
        <p:spPr bwMode="auto">
          <a:xfrm>
            <a:off x="5181600" y="6349583"/>
            <a:ext cx="37629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France et al. (ApJL-2012c, ApJ-2016)  </a:t>
            </a:r>
            <a:endParaRPr lang="en-US" sz="1600" dirty="0">
              <a:solidFill>
                <a:srgbClr val="002060"/>
              </a:solidFill>
            </a:endParaRPr>
          </a:p>
        </p:txBody>
      </p:sp>
    </p:spTree>
    <p:extLst>
      <p:ext uri="{BB962C8B-B14F-4D97-AF65-F5344CB8AC3E}">
        <p14:creationId xmlns:p14="http://schemas.microsoft.com/office/powerpoint/2010/main" val="3692829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828800"/>
            <a:ext cx="6396888" cy="4227370"/>
          </a:xfrm>
          <a:prstGeom prst="rect">
            <a:avLst/>
          </a:prstGeom>
        </p:spPr>
      </p:pic>
      <p:sp>
        <p:nvSpPr>
          <p:cNvPr id="51202" name="Rectangle 2"/>
          <p:cNvSpPr>
            <a:spLocks noGrp="1" noChangeArrowheads="1"/>
          </p:cNvSpPr>
          <p:nvPr>
            <p:ph type="title"/>
          </p:nvPr>
        </p:nvSpPr>
        <p:spPr>
          <a:xfrm>
            <a:off x="473074" y="174625"/>
            <a:ext cx="8366125" cy="1143000"/>
          </a:xfrm>
        </p:spPr>
        <p:txBody>
          <a:bodyPr>
            <a:normAutofit/>
          </a:bodyPr>
          <a:lstStyle/>
          <a:p>
            <a:r>
              <a:rPr lang="en-US" sz="4000" dirty="0" smtClean="0">
                <a:effectLst/>
                <a:latin typeface="Arial Rounded MT Bold" pitchFamily="34" charset="0"/>
              </a:rPr>
              <a:t>FUV/NUV ratio</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 name="Rectangle 2"/>
          <p:cNvSpPr/>
          <p:nvPr/>
        </p:nvSpPr>
        <p:spPr>
          <a:xfrm>
            <a:off x="4017819" y="1975102"/>
            <a:ext cx="1167693" cy="3429000"/>
          </a:xfrm>
          <a:prstGeom prst="rect">
            <a:avLst/>
          </a:prstGeom>
          <a:solidFill>
            <a:srgbClr val="40E05B">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62600" y="2057400"/>
            <a:ext cx="1752600" cy="3429000"/>
          </a:xfrm>
          <a:prstGeom prst="rect">
            <a:avLst/>
          </a:prstGeom>
          <a:solidFill>
            <a:srgbClr val="FF9999">
              <a:alpha val="4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4499712" y="2209800"/>
            <a:ext cx="609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smtClean="0"/>
              <a:t>FUV</a:t>
            </a:r>
            <a:endParaRPr lang="en-US" sz="1400" b="1" dirty="0"/>
          </a:p>
        </p:txBody>
      </p:sp>
      <p:sp>
        <p:nvSpPr>
          <p:cNvPr id="11" name="Text Box 3"/>
          <p:cNvSpPr txBox="1">
            <a:spLocks noChangeArrowheads="1"/>
          </p:cNvSpPr>
          <p:nvPr/>
        </p:nvSpPr>
        <p:spPr bwMode="auto">
          <a:xfrm>
            <a:off x="5715000" y="2209800"/>
            <a:ext cx="723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b="1" dirty="0"/>
              <a:t>N</a:t>
            </a:r>
            <a:r>
              <a:rPr lang="en-US" b="1" dirty="0" smtClean="0"/>
              <a:t>UV</a:t>
            </a:r>
            <a:endParaRPr lang="en-US" sz="1400" b="1" dirty="0"/>
          </a:p>
        </p:txBody>
      </p:sp>
      <p:sp>
        <p:nvSpPr>
          <p:cNvPr id="9" name="Text Box 8"/>
          <p:cNvSpPr txBox="1">
            <a:spLocks noChangeArrowheads="1"/>
          </p:cNvSpPr>
          <p:nvPr/>
        </p:nvSpPr>
        <p:spPr bwMode="auto">
          <a:xfrm>
            <a:off x="4800600" y="6061579"/>
            <a:ext cx="4180468" cy="77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dirty="0" smtClean="0">
                <a:solidFill>
                  <a:schemeClr val="hlink"/>
                </a:solidFill>
                <a:latin typeface="Arial Rounded MT Bold" pitchFamily="34" charset="0"/>
              </a:rPr>
              <a:t>FUV/NUV – Atmospheric Oxygen Chemistry</a:t>
            </a:r>
          </a:p>
          <a:p>
            <a:pPr eaLnBrk="1" hangingPunct="1"/>
            <a:r>
              <a:rPr lang="en-US" sz="1500" dirty="0">
                <a:solidFill>
                  <a:schemeClr val="hlink"/>
                </a:solidFill>
                <a:latin typeface="Arial Rounded MT Bold" pitchFamily="34" charset="0"/>
              </a:rPr>
              <a:t>	</a:t>
            </a:r>
            <a:r>
              <a:rPr lang="en-US" sz="1500" dirty="0" smtClean="0">
                <a:solidFill>
                  <a:schemeClr val="hlink"/>
                </a:solidFill>
                <a:latin typeface="Arial Rounded MT Bold" pitchFamily="34" charset="0"/>
              </a:rPr>
              <a:t>	Segura+, </a:t>
            </a:r>
            <a:r>
              <a:rPr lang="en-US" sz="1500" dirty="0" err="1" smtClean="0">
                <a:solidFill>
                  <a:schemeClr val="hlink"/>
                </a:solidFill>
                <a:latin typeface="Arial Rounded MT Bold" pitchFamily="34" charset="0"/>
              </a:rPr>
              <a:t>AsBio</a:t>
            </a:r>
            <a:r>
              <a:rPr lang="en-US" sz="1500" dirty="0" smtClean="0">
                <a:solidFill>
                  <a:schemeClr val="hlink"/>
                </a:solidFill>
                <a:latin typeface="Arial Rounded MT Bold" pitchFamily="34" charset="0"/>
              </a:rPr>
              <a:t>, 2010</a:t>
            </a:r>
          </a:p>
          <a:p>
            <a:pPr eaLnBrk="1" hangingPunct="1"/>
            <a:r>
              <a:rPr lang="en-US" sz="1500" dirty="0">
                <a:solidFill>
                  <a:schemeClr val="hlink"/>
                </a:solidFill>
                <a:latin typeface="Arial Rounded MT Bold" pitchFamily="34" charset="0"/>
              </a:rPr>
              <a:t>	</a:t>
            </a:r>
            <a:r>
              <a:rPr lang="en-US" sz="1500" dirty="0" smtClean="0">
                <a:solidFill>
                  <a:schemeClr val="hlink"/>
                </a:solidFill>
                <a:latin typeface="Arial Rounded MT Bold" pitchFamily="34" charset="0"/>
              </a:rPr>
              <a:t>	Tian+, E&amp;PSL, 2014</a:t>
            </a:r>
            <a:endParaRPr lang="en-US" sz="1500" dirty="0">
              <a:solidFill>
                <a:schemeClr val="hlink"/>
              </a:solidFill>
              <a:latin typeface="Arial Rounded MT Bold" pitchFamily="34" charset="0"/>
            </a:endParaRPr>
          </a:p>
        </p:txBody>
      </p:sp>
    </p:spTree>
    <p:extLst>
      <p:ext uri="{BB962C8B-B14F-4D97-AF65-F5344CB8AC3E}">
        <p14:creationId xmlns:p14="http://schemas.microsoft.com/office/powerpoint/2010/main" val="380521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0" name="Text Box 3"/>
          <p:cNvSpPr txBox="1">
            <a:spLocks noChangeArrowheads="1"/>
          </p:cNvSpPr>
          <p:nvPr/>
        </p:nvSpPr>
        <p:spPr bwMode="auto">
          <a:xfrm>
            <a:off x="5393957" y="4500037"/>
            <a:ext cx="30707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smtClean="0"/>
              <a:t>F(FUV), F(XUV) in HZ </a:t>
            </a:r>
          </a:p>
          <a:p>
            <a:pPr algn="ctr"/>
            <a:r>
              <a:rPr lang="en-US" sz="2400" b="1" dirty="0" smtClean="0">
                <a:sym typeface="Symbol"/>
              </a:rPr>
              <a:t> 10 – 70 erg cm</a:t>
            </a:r>
            <a:r>
              <a:rPr lang="en-US" sz="2400" b="1" baseline="30000" dirty="0" smtClean="0">
                <a:sym typeface="Symbol"/>
              </a:rPr>
              <a:t>-2</a:t>
            </a:r>
            <a:r>
              <a:rPr lang="en-US" sz="2400" b="1" dirty="0" smtClean="0">
                <a:sym typeface="Symbol"/>
              </a:rPr>
              <a:t> s</a:t>
            </a:r>
            <a:r>
              <a:rPr lang="en-US" sz="2400" b="1" baseline="30000" dirty="0" smtClean="0">
                <a:sym typeface="Symbol"/>
              </a:rPr>
              <a:t>-1</a:t>
            </a:r>
            <a:endParaRPr lang="en-US" b="1" dirty="0"/>
          </a:p>
        </p:txBody>
      </p:sp>
      <p:sp>
        <p:nvSpPr>
          <p:cNvPr id="8" name="Text Box 3"/>
          <p:cNvSpPr txBox="1">
            <a:spLocks noChangeArrowheads="1"/>
          </p:cNvSpPr>
          <p:nvPr/>
        </p:nvSpPr>
        <p:spPr bwMode="auto">
          <a:xfrm>
            <a:off x="231552" y="6519446"/>
            <a:ext cx="312124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solidFill>
                  <a:srgbClr val="002060"/>
                </a:solidFill>
              </a:rPr>
              <a:t>France et al. (ApJ-2016 )</a:t>
            </a:r>
          </a:p>
        </p:txBody>
      </p:sp>
      <p:sp>
        <p:nvSpPr>
          <p:cNvPr id="11" name="Text Box 3"/>
          <p:cNvSpPr txBox="1">
            <a:spLocks noChangeArrowheads="1"/>
          </p:cNvSpPr>
          <p:nvPr/>
        </p:nvSpPr>
        <p:spPr bwMode="auto">
          <a:xfrm>
            <a:off x="4986209" y="512444"/>
            <a:ext cx="3886200" cy="1384995"/>
          </a:xfrm>
          <a:prstGeom prst="rect">
            <a:avLst/>
          </a:prstGeom>
          <a:ln/>
          <a:ex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800" b="1" dirty="0" smtClean="0">
                <a:solidFill>
                  <a:schemeClr val="tx1"/>
                </a:solidFill>
              </a:rPr>
              <a:t>M -- FUV/NUV ~ 0.2 - 1</a:t>
            </a:r>
          </a:p>
          <a:p>
            <a:pPr algn="ctr"/>
            <a:endParaRPr lang="en-US" sz="2800" b="1" dirty="0">
              <a:solidFill>
                <a:schemeClr val="tx1"/>
              </a:solidFill>
            </a:endParaRPr>
          </a:p>
          <a:p>
            <a:pPr algn="ctr"/>
            <a:r>
              <a:rPr lang="en-US" sz="2800" b="1" dirty="0" smtClean="0">
                <a:solidFill>
                  <a:schemeClr val="tx1"/>
                </a:solidFill>
              </a:rPr>
              <a:t>Sun -- FUV/NUV ~ 10 </a:t>
            </a:r>
            <a:r>
              <a:rPr lang="en-US" sz="2800" b="1" baseline="30000" dirty="0" smtClean="0">
                <a:solidFill>
                  <a:schemeClr val="tx1"/>
                </a:solidFill>
              </a:rPr>
              <a:t>-3</a:t>
            </a:r>
            <a:endParaRPr lang="en-US" sz="2000" b="1" dirty="0">
              <a:solidFill>
                <a:schemeClr val="tx1"/>
              </a:solidFill>
            </a:endParaRPr>
          </a:p>
        </p:txBody>
      </p:sp>
      <p:sp>
        <p:nvSpPr>
          <p:cNvPr id="12" name="Text Box 4"/>
          <p:cNvSpPr txBox="1">
            <a:spLocks noChangeArrowheads="1"/>
          </p:cNvSpPr>
          <p:nvPr/>
        </p:nvSpPr>
        <p:spPr bwMode="auto">
          <a:xfrm>
            <a:off x="5007384" y="2860324"/>
            <a:ext cx="40768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400" b="1" dirty="0" smtClean="0">
                <a:solidFill>
                  <a:schemeClr val="tx2">
                    <a:lumMod val="75000"/>
                  </a:schemeClr>
                </a:solidFill>
              </a:rPr>
              <a:t>Potential abiotic production of O</a:t>
            </a:r>
            <a:r>
              <a:rPr lang="en-US" sz="2400" b="1" baseline="-25000" dirty="0" smtClean="0">
                <a:solidFill>
                  <a:schemeClr val="tx2">
                    <a:lumMod val="75000"/>
                  </a:schemeClr>
                </a:solidFill>
              </a:rPr>
              <a:t>2</a:t>
            </a:r>
            <a:r>
              <a:rPr lang="en-US" sz="2400" b="1" dirty="0" smtClean="0">
                <a:solidFill>
                  <a:schemeClr val="tx2">
                    <a:lumMod val="75000"/>
                  </a:schemeClr>
                </a:solidFill>
              </a:rPr>
              <a:t> and O</a:t>
            </a:r>
            <a:r>
              <a:rPr lang="en-US" sz="2400" b="1" baseline="-25000" dirty="0" smtClean="0">
                <a:solidFill>
                  <a:schemeClr val="tx2">
                    <a:lumMod val="75000"/>
                  </a:schemeClr>
                </a:solidFill>
              </a:rPr>
              <a:t>3</a:t>
            </a:r>
            <a:r>
              <a:rPr lang="en-US" sz="2400" b="1" dirty="0" smtClean="0">
                <a:solidFill>
                  <a:schemeClr val="tx2">
                    <a:lumMod val="75000"/>
                  </a:schemeClr>
                </a:solidFill>
              </a:rPr>
              <a:t> leading to “biosignatures imposters”</a:t>
            </a:r>
            <a:endParaRPr lang="en-US" sz="2000" dirty="0" smtClean="0">
              <a:solidFill>
                <a:schemeClr val="tx2">
                  <a:lumMod val="75000"/>
                </a:schemeClr>
              </a:solidFill>
            </a:endParaRPr>
          </a:p>
        </p:txBody>
      </p:sp>
      <p:sp>
        <p:nvSpPr>
          <p:cNvPr id="13" name="Text Box 8"/>
          <p:cNvSpPr txBox="1">
            <a:spLocks noChangeArrowheads="1"/>
          </p:cNvSpPr>
          <p:nvPr/>
        </p:nvSpPr>
        <p:spPr bwMode="auto">
          <a:xfrm>
            <a:off x="4714618" y="5777676"/>
            <a:ext cx="4429382" cy="100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dirty="0" smtClean="0">
                <a:solidFill>
                  <a:schemeClr val="hlink"/>
                </a:solidFill>
                <a:latin typeface="Arial Rounded MT Bold" pitchFamily="34" charset="0"/>
              </a:rPr>
              <a:t> False Positive </a:t>
            </a:r>
            <a:r>
              <a:rPr lang="en-US" sz="1500" dirty="0" err="1" smtClean="0">
                <a:solidFill>
                  <a:schemeClr val="hlink"/>
                </a:solidFill>
                <a:latin typeface="Arial Rounded MT Bold" pitchFamily="34" charset="0"/>
              </a:rPr>
              <a:t>Biosignatures</a:t>
            </a:r>
            <a:r>
              <a:rPr lang="en-US" sz="1500" dirty="0" smtClean="0">
                <a:solidFill>
                  <a:schemeClr val="hlink"/>
                </a:solidFill>
                <a:latin typeface="Arial Rounded MT Bold" pitchFamily="34" charset="0"/>
              </a:rPr>
              <a:t> around M dwarfs</a:t>
            </a:r>
          </a:p>
          <a:p>
            <a:pPr eaLnBrk="1" hangingPunct="1"/>
            <a:r>
              <a:rPr lang="en-US" sz="1500" dirty="0">
                <a:solidFill>
                  <a:schemeClr val="hlink"/>
                </a:solidFill>
                <a:latin typeface="Arial Rounded MT Bold" pitchFamily="34" charset="0"/>
              </a:rPr>
              <a:t> </a:t>
            </a:r>
            <a:r>
              <a:rPr lang="en-US" sz="1500" dirty="0" smtClean="0">
                <a:solidFill>
                  <a:schemeClr val="hlink"/>
                </a:solidFill>
                <a:latin typeface="Arial Rounded MT Bold" pitchFamily="34" charset="0"/>
              </a:rPr>
              <a:t>   Segura+, </a:t>
            </a:r>
            <a:r>
              <a:rPr lang="en-US" sz="1500" dirty="0" err="1" smtClean="0">
                <a:solidFill>
                  <a:schemeClr val="hlink"/>
                </a:solidFill>
                <a:latin typeface="Arial Rounded MT Bold" pitchFamily="34" charset="0"/>
              </a:rPr>
              <a:t>AsBio</a:t>
            </a:r>
            <a:r>
              <a:rPr lang="en-US" sz="1500" dirty="0" smtClean="0">
                <a:solidFill>
                  <a:schemeClr val="hlink"/>
                </a:solidFill>
                <a:latin typeface="Arial Rounded MT Bold" pitchFamily="34" charset="0"/>
              </a:rPr>
              <a:t>, 2005; Hu et al. 2012</a:t>
            </a:r>
          </a:p>
          <a:p>
            <a:pPr eaLnBrk="1" hangingPunct="1"/>
            <a:r>
              <a:rPr lang="en-US" sz="1500" dirty="0" smtClean="0">
                <a:solidFill>
                  <a:schemeClr val="hlink"/>
                </a:solidFill>
                <a:latin typeface="Arial Rounded MT Bold" pitchFamily="34" charset="0"/>
              </a:rPr>
              <a:t>    Tian+, E&amp;PSL, 2014; Gao et al. 2015</a:t>
            </a:r>
          </a:p>
          <a:p>
            <a:pPr eaLnBrk="1" hangingPunct="1"/>
            <a:r>
              <a:rPr lang="en-US" sz="1500" dirty="0" smtClean="0">
                <a:solidFill>
                  <a:schemeClr val="hlink"/>
                </a:solidFill>
                <a:latin typeface="Arial Rounded MT Bold" pitchFamily="34" charset="0"/>
              </a:rPr>
              <a:t>    </a:t>
            </a:r>
            <a:r>
              <a:rPr lang="en-US" sz="1500" dirty="0" err="1" smtClean="0">
                <a:solidFill>
                  <a:schemeClr val="hlink"/>
                </a:solidFill>
                <a:latin typeface="Arial Rounded MT Bold" pitchFamily="34" charset="0"/>
              </a:rPr>
              <a:t>Domagal-Goldman</a:t>
            </a:r>
            <a:r>
              <a:rPr lang="en-US" sz="1500" dirty="0" smtClean="0">
                <a:solidFill>
                  <a:schemeClr val="hlink"/>
                </a:solidFill>
                <a:latin typeface="Arial Rounded MT Bold" pitchFamily="34" charset="0"/>
              </a:rPr>
              <a:t>+ 2014, Harman+ 2015</a:t>
            </a:r>
            <a:endParaRPr lang="en-US" sz="1500" dirty="0">
              <a:solidFill>
                <a:schemeClr val="hlink"/>
              </a:solidFill>
              <a:latin typeface="Arial Rounded MT Bol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45" y="317203"/>
            <a:ext cx="3178881" cy="6235500"/>
          </a:xfrm>
          <a:prstGeom prst="rect">
            <a:avLst/>
          </a:prstGeom>
        </p:spPr>
      </p:pic>
    </p:spTree>
    <p:extLst>
      <p:ext uri="{BB962C8B-B14F-4D97-AF65-F5344CB8AC3E}">
        <p14:creationId xmlns:p14="http://schemas.microsoft.com/office/powerpoint/2010/main" val="2480313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3074" y="174625"/>
            <a:ext cx="8366125" cy="1143000"/>
          </a:xfrm>
        </p:spPr>
        <p:txBody>
          <a:bodyPr>
            <a:normAutofit/>
          </a:bodyPr>
          <a:lstStyle/>
          <a:p>
            <a:r>
              <a:rPr lang="en-US" sz="3200" dirty="0" smtClean="0">
                <a:effectLst/>
                <a:latin typeface="Arial Rounded MT Bold" pitchFamily="34" charset="0"/>
              </a:rPr>
              <a:t>Potential Biomarkers on </a:t>
            </a:r>
            <a:r>
              <a:rPr lang="en-US" sz="3200" dirty="0" err="1" smtClean="0">
                <a:effectLst/>
                <a:latin typeface="Arial Rounded MT Bold" pitchFamily="34" charset="0"/>
              </a:rPr>
              <a:t>Exo</a:t>
            </a:r>
            <a:r>
              <a:rPr lang="en-US" sz="3200" dirty="0" smtClean="0">
                <a:effectLst/>
                <a:latin typeface="Arial Rounded MT Bold" pitchFamily="34" charset="0"/>
              </a:rPr>
              <a:t>-</a:t>
            </a:r>
            <a:r>
              <a:rPr lang="en-US" sz="3200" dirty="0" smtClean="0">
                <a:latin typeface="Arial Rounded MT Bold" pitchFamily="34" charset="0"/>
              </a:rPr>
              <a:t>Earths</a:t>
            </a:r>
            <a:endParaRPr lang="en-US" sz="32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 name="Text Box 4"/>
          <p:cNvSpPr txBox="1">
            <a:spLocks noChangeArrowheads="1"/>
          </p:cNvSpPr>
          <p:nvPr/>
        </p:nvSpPr>
        <p:spPr bwMode="auto">
          <a:xfrm>
            <a:off x="381000" y="1134269"/>
            <a:ext cx="822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3200" dirty="0" smtClean="0">
                <a:solidFill>
                  <a:schemeClr val="tx2">
                    <a:lumMod val="75000"/>
                  </a:schemeClr>
                </a:solidFill>
              </a:rPr>
              <a:t>Project MUSCLES:  Initial Modeling Results, 			“Inactive” M dwarf GJ 876</a:t>
            </a:r>
          </a:p>
          <a:p>
            <a:pPr>
              <a:buFontTx/>
              <a:buChar char="•"/>
            </a:pPr>
            <a:endParaRPr lang="en-US" sz="3200" dirty="0">
              <a:solidFill>
                <a:schemeClr val="tx2">
                  <a:lumMod val="75000"/>
                </a:schemeClr>
              </a:solidFill>
            </a:endParaRPr>
          </a:p>
        </p:txBody>
      </p:sp>
      <p:sp>
        <p:nvSpPr>
          <p:cNvPr id="6" name="Text Box 3"/>
          <p:cNvSpPr txBox="1">
            <a:spLocks noChangeArrowheads="1"/>
          </p:cNvSpPr>
          <p:nvPr/>
        </p:nvSpPr>
        <p:spPr bwMode="auto">
          <a:xfrm>
            <a:off x="237590" y="5854428"/>
            <a:ext cx="32295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Rivera et al. 2010</a:t>
            </a:r>
          </a:p>
          <a:p>
            <a:r>
              <a:rPr lang="en-US" sz="1600" dirty="0" smtClean="0">
                <a:solidFill>
                  <a:srgbClr val="002060"/>
                </a:solidFill>
              </a:rPr>
              <a:t>Tian et al. 2014</a:t>
            </a:r>
          </a:p>
          <a:p>
            <a:r>
              <a:rPr lang="en-US" sz="1600" dirty="0" smtClean="0">
                <a:solidFill>
                  <a:srgbClr val="002060"/>
                </a:solidFill>
              </a:rPr>
              <a:t>Harman et al. 2015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645" y="2133600"/>
            <a:ext cx="5212532" cy="3513125"/>
          </a:xfrm>
          <a:prstGeom prst="rect">
            <a:avLst/>
          </a:prstGeom>
        </p:spPr>
      </p:pic>
      <p:sp>
        <p:nvSpPr>
          <p:cNvPr id="4" name="Oval 3"/>
          <p:cNvSpPr/>
          <p:nvPr/>
        </p:nvSpPr>
        <p:spPr>
          <a:xfrm>
            <a:off x="3467100" y="2899562"/>
            <a:ext cx="2057400" cy="2053438"/>
          </a:xfrm>
          <a:prstGeom prst="ellipse">
            <a:avLst/>
          </a:prstGeom>
          <a:noFill/>
          <a:ln w="57150">
            <a:solidFill>
              <a:srgbClr val="00B050"/>
            </a:solidFill>
            <a:prstDash val="dash"/>
          </a:ln>
          <a:effectLst>
            <a:glow rad="406400">
              <a:srgbClr val="92D050">
                <a:alpha val="83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971800" y="2899562"/>
            <a:ext cx="685800" cy="37703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371600" y="1981200"/>
            <a:ext cx="1524000" cy="1219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dirty="0" smtClean="0"/>
              <a:t>Habitable </a:t>
            </a:r>
          </a:p>
          <a:p>
            <a:pPr algn="ctr"/>
            <a:r>
              <a:rPr lang="en-US" sz="2400" dirty="0" smtClean="0"/>
              <a:t>Zone</a:t>
            </a:r>
            <a:endParaRPr lang="en-US" sz="2400" dirty="0"/>
          </a:p>
        </p:txBody>
      </p:sp>
      <p:sp>
        <p:nvSpPr>
          <p:cNvPr id="10" name="Rectangle 9"/>
          <p:cNvSpPr/>
          <p:nvPr/>
        </p:nvSpPr>
        <p:spPr>
          <a:xfrm>
            <a:off x="5502777" y="4869533"/>
            <a:ext cx="1676400" cy="76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M4V, </a:t>
            </a:r>
          </a:p>
          <a:p>
            <a:pPr algn="ctr"/>
            <a:r>
              <a:rPr lang="en-US" dirty="0" smtClean="0"/>
              <a:t>Age ~ 1 – 5 </a:t>
            </a:r>
            <a:r>
              <a:rPr lang="en-US" dirty="0" err="1" smtClean="0"/>
              <a:t>Gyr</a:t>
            </a:r>
            <a:endParaRPr lang="en-US" dirty="0"/>
          </a:p>
        </p:txBody>
      </p:sp>
      <p:sp>
        <p:nvSpPr>
          <p:cNvPr id="11" name="Text Box 3"/>
          <p:cNvSpPr txBox="1">
            <a:spLocks noChangeArrowheads="1"/>
          </p:cNvSpPr>
          <p:nvPr/>
        </p:nvSpPr>
        <p:spPr bwMode="auto">
          <a:xfrm>
            <a:off x="5715000" y="2252246"/>
            <a:ext cx="32295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Tian et al. 2014</a:t>
            </a:r>
            <a:endParaRPr lang="en-US" sz="1200" dirty="0">
              <a:solidFill>
                <a:srgbClr val="002060"/>
              </a:solidFill>
            </a:endParaRPr>
          </a:p>
        </p:txBody>
      </p:sp>
    </p:spTree>
    <p:extLst>
      <p:ext uri="{BB962C8B-B14F-4D97-AF65-F5344CB8AC3E}">
        <p14:creationId xmlns:p14="http://schemas.microsoft.com/office/powerpoint/2010/main" val="5612541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836" y="1748227"/>
            <a:ext cx="6483928" cy="4754880"/>
          </a:xfrm>
          <a:prstGeom prst="rect">
            <a:avLst/>
          </a:prstGeom>
        </p:spPr>
      </p:pic>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4" name="Rectangle 13"/>
          <p:cNvSpPr/>
          <p:nvPr/>
        </p:nvSpPr>
        <p:spPr>
          <a:xfrm>
            <a:off x="2438400" y="6300443"/>
            <a:ext cx="4422032"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Abundance [n(x)/n(total)]</a:t>
            </a:r>
            <a:endParaRPr lang="en-US" sz="2800" dirty="0"/>
          </a:p>
        </p:txBody>
      </p:sp>
      <p:sp>
        <p:nvSpPr>
          <p:cNvPr id="17" name="Right Arrow 16"/>
          <p:cNvSpPr/>
          <p:nvPr/>
        </p:nvSpPr>
        <p:spPr>
          <a:xfrm rot="1963373">
            <a:off x="5440972" y="2031737"/>
            <a:ext cx="1130808" cy="762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O</a:t>
            </a:r>
            <a:r>
              <a:rPr lang="en-US" sz="2400" baseline="-25000" dirty="0" smtClean="0"/>
              <a:t>2</a:t>
            </a:r>
            <a:endParaRPr lang="en-US" sz="2400" dirty="0"/>
          </a:p>
        </p:txBody>
      </p:sp>
      <p:sp>
        <p:nvSpPr>
          <p:cNvPr id="21" name="Right Arrow 20"/>
          <p:cNvSpPr/>
          <p:nvPr/>
        </p:nvSpPr>
        <p:spPr>
          <a:xfrm rot="1963373">
            <a:off x="4459627" y="2197968"/>
            <a:ext cx="1130808" cy="762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O</a:t>
            </a:r>
            <a:r>
              <a:rPr lang="en-US" sz="2400" baseline="-25000" dirty="0"/>
              <a:t>3</a:t>
            </a:r>
            <a:endParaRPr lang="en-US" sz="2400" dirty="0"/>
          </a:p>
        </p:txBody>
      </p:sp>
      <p:sp>
        <p:nvSpPr>
          <p:cNvPr id="13" name="Right Arrow 12"/>
          <p:cNvSpPr/>
          <p:nvPr/>
        </p:nvSpPr>
        <p:spPr>
          <a:xfrm rot="1963373">
            <a:off x="1723686" y="2350368"/>
            <a:ext cx="1130808" cy="7620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O</a:t>
            </a:r>
            <a:r>
              <a:rPr lang="en-US" sz="2400" baseline="-25000" dirty="0" smtClean="0"/>
              <a:t>2</a:t>
            </a:r>
            <a:endParaRPr lang="en-US" sz="2400" dirty="0"/>
          </a:p>
        </p:txBody>
      </p:sp>
      <p:sp>
        <p:nvSpPr>
          <p:cNvPr id="16" name="Right Arrow 15"/>
          <p:cNvSpPr/>
          <p:nvPr/>
        </p:nvSpPr>
        <p:spPr>
          <a:xfrm rot="1963373">
            <a:off x="1011213" y="2448785"/>
            <a:ext cx="1130808" cy="7620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O</a:t>
            </a:r>
            <a:r>
              <a:rPr lang="en-US" sz="2400" baseline="-25000" dirty="0"/>
              <a:t>3</a:t>
            </a:r>
            <a:endParaRPr lang="en-US" sz="2400" dirty="0"/>
          </a:p>
        </p:txBody>
      </p:sp>
      <p:sp>
        <p:nvSpPr>
          <p:cNvPr id="2" name="Rectangle 1"/>
          <p:cNvSpPr/>
          <p:nvPr/>
        </p:nvSpPr>
        <p:spPr>
          <a:xfrm>
            <a:off x="4495800" y="2057400"/>
            <a:ext cx="3169658" cy="41910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6200000">
            <a:off x="578758" y="3828527"/>
            <a:ext cx="15240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Alt (km)</a:t>
            </a:r>
            <a:endParaRPr lang="en-US" sz="2800" dirty="0"/>
          </a:p>
        </p:txBody>
      </p:sp>
      <p:sp>
        <p:nvSpPr>
          <p:cNvPr id="3" name="Title 2"/>
          <p:cNvSpPr>
            <a:spLocks noGrp="1"/>
          </p:cNvSpPr>
          <p:nvPr>
            <p:ph type="title"/>
          </p:nvPr>
        </p:nvSpPr>
        <p:spPr/>
        <p:txBody>
          <a:bodyPr/>
          <a:lstStyle/>
          <a:p>
            <a:endParaRPr lang="en-US"/>
          </a:p>
        </p:txBody>
      </p:sp>
      <p:sp>
        <p:nvSpPr>
          <p:cNvPr id="19" name="Rectangle 2"/>
          <p:cNvSpPr txBox="1">
            <a:spLocks noChangeArrowheads="1"/>
          </p:cNvSpPr>
          <p:nvPr/>
        </p:nvSpPr>
        <p:spPr>
          <a:xfrm>
            <a:off x="473074" y="174625"/>
            <a:ext cx="83661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latin typeface="Arial Rounded MT Bold" pitchFamily="34" charset="0"/>
              </a:rPr>
              <a:t>Potential Biomarkers on Exo-Earths</a:t>
            </a:r>
            <a:endParaRPr lang="en-US" sz="3200" dirty="0">
              <a:latin typeface="Arial Rounded MT Bold" pitchFamily="34" charset="0"/>
            </a:endParaRPr>
          </a:p>
        </p:txBody>
      </p:sp>
      <p:sp>
        <p:nvSpPr>
          <p:cNvPr id="20" name="Text Box 3"/>
          <p:cNvSpPr txBox="1">
            <a:spLocks noChangeArrowheads="1"/>
          </p:cNvSpPr>
          <p:nvPr/>
        </p:nvSpPr>
        <p:spPr bwMode="auto">
          <a:xfrm rot="16200000">
            <a:off x="6559128" y="3833279"/>
            <a:ext cx="30933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Tian, France et al. – 2014 </a:t>
            </a:r>
            <a:endParaRPr lang="en-US" sz="1600" dirty="0">
              <a:solidFill>
                <a:srgbClr val="002060"/>
              </a:solidFill>
            </a:endParaRPr>
          </a:p>
          <a:p>
            <a:r>
              <a:rPr lang="en-US" sz="1600" dirty="0" err="1" smtClean="0">
                <a:solidFill>
                  <a:srgbClr val="002060"/>
                </a:solidFill>
              </a:rPr>
              <a:t>Domagal</a:t>
            </a:r>
            <a:r>
              <a:rPr lang="en-US" sz="1600" dirty="0" smtClean="0">
                <a:solidFill>
                  <a:srgbClr val="002060"/>
                </a:solidFill>
              </a:rPr>
              <a:t>-Goldman et al. 2014</a:t>
            </a:r>
            <a:endParaRPr lang="en-US" sz="1200" dirty="0">
              <a:solidFill>
                <a:srgbClr val="002060"/>
              </a:solidFill>
            </a:endParaRPr>
          </a:p>
        </p:txBody>
      </p:sp>
      <p:sp>
        <p:nvSpPr>
          <p:cNvPr id="22" name="Text Box 3"/>
          <p:cNvSpPr txBox="1">
            <a:spLocks noChangeArrowheads="1"/>
          </p:cNvSpPr>
          <p:nvPr/>
        </p:nvSpPr>
        <p:spPr bwMode="auto">
          <a:xfrm rot="16200000">
            <a:off x="7736533" y="3987751"/>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smtClean="0">
                <a:solidFill>
                  <a:srgbClr val="002060"/>
                </a:solidFill>
              </a:rPr>
              <a:t>(</a:t>
            </a:r>
            <a:r>
              <a:rPr lang="en-US" sz="1200" dirty="0" err="1" smtClean="0">
                <a:solidFill>
                  <a:srgbClr val="002060"/>
                </a:solidFill>
              </a:rPr>
              <a:t>Kasting</a:t>
            </a:r>
            <a:r>
              <a:rPr lang="en-US" sz="1200" dirty="0" smtClean="0">
                <a:solidFill>
                  <a:srgbClr val="002060"/>
                </a:solidFill>
              </a:rPr>
              <a:t> &amp; </a:t>
            </a:r>
            <a:r>
              <a:rPr lang="en-US" sz="1200" dirty="0" err="1" smtClean="0">
                <a:solidFill>
                  <a:srgbClr val="002060"/>
                </a:solidFill>
              </a:rPr>
              <a:t>Catling</a:t>
            </a:r>
            <a:r>
              <a:rPr lang="en-US" sz="1200" dirty="0" smtClean="0">
                <a:solidFill>
                  <a:srgbClr val="002060"/>
                </a:solidFill>
              </a:rPr>
              <a:t> 2003; Segura et al. 2007) </a:t>
            </a:r>
            <a:endParaRPr lang="en-US" sz="1050" dirty="0">
              <a:solidFill>
                <a:srgbClr val="002060"/>
              </a:solidFill>
            </a:endParaRPr>
          </a:p>
        </p:txBody>
      </p:sp>
    </p:spTree>
    <p:extLst>
      <p:ext uri="{BB962C8B-B14F-4D97-AF65-F5344CB8AC3E}">
        <p14:creationId xmlns:p14="http://schemas.microsoft.com/office/powerpoint/2010/main" val="2480462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836" y="1748227"/>
            <a:ext cx="6483928" cy="4754880"/>
          </a:xfrm>
          <a:prstGeom prst="rect">
            <a:avLst/>
          </a:prstGeom>
        </p:spPr>
      </p:pic>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 name="Text Box 3"/>
          <p:cNvSpPr txBox="1">
            <a:spLocks noChangeArrowheads="1"/>
          </p:cNvSpPr>
          <p:nvPr/>
        </p:nvSpPr>
        <p:spPr bwMode="auto">
          <a:xfrm rot="16200000">
            <a:off x="6559128" y="3833279"/>
            <a:ext cx="30933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Tian, France et al. – 2014 </a:t>
            </a:r>
            <a:endParaRPr lang="en-US" sz="1600" dirty="0">
              <a:solidFill>
                <a:srgbClr val="002060"/>
              </a:solidFill>
            </a:endParaRPr>
          </a:p>
          <a:p>
            <a:r>
              <a:rPr lang="en-US" sz="1600" dirty="0" err="1" smtClean="0">
                <a:solidFill>
                  <a:srgbClr val="002060"/>
                </a:solidFill>
              </a:rPr>
              <a:t>Domagal</a:t>
            </a:r>
            <a:r>
              <a:rPr lang="en-US" sz="1600" dirty="0" smtClean="0">
                <a:solidFill>
                  <a:srgbClr val="002060"/>
                </a:solidFill>
              </a:rPr>
              <a:t>-Goldman et al. 2014</a:t>
            </a:r>
            <a:endParaRPr lang="en-US" sz="1200" dirty="0">
              <a:solidFill>
                <a:srgbClr val="002060"/>
              </a:solidFill>
            </a:endParaRPr>
          </a:p>
        </p:txBody>
      </p:sp>
      <p:sp>
        <p:nvSpPr>
          <p:cNvPr id="12" name="Text Box 4"/>
          <p:cNvSpPr txBox="1">
            <a:spLocks noChangeArrowheads="1"/>
          </p:cNvSpPr>
          <p:nvPr/>
        </p:nvSpPr>
        <p:spPr bwMode="auto">
          <a:xfrm>
            <a:off x="4879232" y="943438"/>
            <a:ext cx="396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smtClean="0">
                <a:solidFill>
                  <a:schemeClr val="tx2">
                    <a:lumMod val="75000"/>
                  </a:schemeClr>
                </a:solidFill>
              </a:rPr>
              <a:t>Detectable Levels of O</a:t>
            </a:r>
            <a:r>
              <a:rPr lang="en-US" sz="2400" baseline="-25000" dirty="0" smtClean="0">
                <a:solidFill>
                  <a:schemeClr val="tx2">
                    <a:lumMod val="75000"/>
                  </a:schemeClr>
                </a:solidFill>
              </a:rPr>
              <a:t>2</a:t>
            </a:r>
            <a:r>
              <a:rPr lang="en-US" sz="2400" dirty="0" smtClean="0">
                <a:solidFill>
                  <a:schemeClr val="tx2">
                    <a:lumMod val="75000"/>
                  </a:schemeClr>
                </a:solidFill>
              </a:rPr>
              <a:t> and O</a:t>
            </a:r>
            <a:r>
              <a:rPr lang="en-US" sz="2400" baseline="-25000" dirty="0" smtClean="0">
                <a:solidFill>
                  <a:schemeClr val="tx2">
                    <a:lumMod val="75000"/>
                  </a:schemeClr>
                </a:solidFill>
              </a:rPr>
              <a:t>3</a:t>
            </a:r>
            <a:r>
              <a:rPr lang="en-US" sz="2400" dirty="0" smtClean="0">
                <a:solidFill>
                  <a:schemeClr val="tx2">
                    <a:lumMod val="75000"/>
                  </a:schemeClr>
                </a:solidFill>
              </a:rPr>
              <a:t> </a:t>
            </a:r>
          </a:p>
          <a:p>
            <a:r>
              <a:rPr lang="en-US" sz="2400" i="1" dirty="0" smtClean="0">
                <a:solidFill>
                  <a:schemeClr val="tx2">
                    <a:lumMod val="75000"/>
                  </a:schemeClr>
                </a:solidFill>
              </a:rPr>
              <a:t>without an active biosphere</a:t>
            </a:r>
            <a:endParaRPr lang="en-US" sz="2400" dirty="0">
              <a:solidFill>
                <a:schemeClr val="tx2">
                  <a:lumMod val="75000"/>
                </a:schemeClr>
              </a:solidFill>
            </a:endParaRPr>
          </a:p>
        </p:txBody>
      </p:sp>
      <p:sp>
        <p:nvSpPr>
          <p:cNvPr id="8" name="Rectangle 7"/>
          <p:cNvSpPr/>
          <p:nvPr/>
        </p:nvSpPr>
        <p:spPr>
          <a:xfrm rot="16200000">
            <a:off x="491836" y="3794040"/>
            <a:ext cx="15240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Alt (km)</a:t>
            </a:r>
            <a:endParaRPr lang="en-US" sz="2800" dirty="0"/>
          </a:p>
        </p:txBody>
      </p:sp>
      <p:sp>
        <p:nvSpPr>
          <p:cNvPr id="14" name="Rectangle 13"/>
          <p:cNvSpPr/>
          <p:nvPr/>
        </p:nvSpPr>
        <p:spPr>
          <a:xfrm>
            <a:off x="2438400" y="6300443"/>
            <a:ext cx="4422032"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t>Abundance [n(x)/n(total)]</a:t>
            </a:r>
            <a:endParaRPr lang="en-US" sz="2800" dirty="0"/>
          </a:p>
        </p:txBody>
      </p:sp>
      <p:sp>
        <p:nvSpPr>
          <p:cNvPr id="15" name="Text Box 3"/>
          <p:cNvSpPr txBox="1">
            <a:spLocks noChangeArrowheads="1"/>
          </p:cNvSpPr>
          <p:nvPr/>
        </p:nvSpPr>
        <p:spPr bwMode="auto">
          <a:xfrm rot="16200000">
            <a:off x="7736533" y="3987751"/>
            <a:ext cx="190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dirty="0" smtClean="0">
                <a:solidFill>
                  <a:srgbClr val="002060"/>
                </a:solidFill>
              </a:rPr>
              <a:t>(</a:t>
            </a:r>
            <a:r>
              <a:rPr lang="en-US" sz="1200" dirty="0" err="1" smtClean="0">
                <a:solidFill>
                  <a:srgbClr val="002060"/>
                </a:solidFill>
              </a:rPr>
              <a:t>Kasting</a:t>
            </a:r>
            <a:r>
              <a:rPr lang="en-US" sz="1200" dirty="0" smtClean="0">
                <a:solidFill>
                  <a:srgbClr val="002060"/>
                </a:solidFill>
              </a:rPr>
              <a:t> &amp; </a:t>
            </a:r>
            <a:r>
              <a:rPr lang="en-US" sz="1200" dirty="0" err="1" smtClean="0">
                <a:solidFill>
                  <a:srgbClr val="002060"/>
                </a:solidFill>
              </a:rPr>
              <a:t>Catling</a:t>
            </a:r>
            <a:r>
              <a:rPr lang="en-US" sz="1200" dirty="0" smtClean="0">
                <a:solidFill>
                  <a:srgbClr val="002060"/>
                </a:solidFill>
              </a:rPr>
              <a:t> 2003; Segura et al. 2007) </a:t>
            </a:r>
            <a:endParaRPr lang="en-US" sz="1050" dirty="0">
              <a:solidFill>
                <a:srgbClr val="002060"/>
              </a:solidFill>
            </a:endParaRPr>
          </a:p>
        </p:txBody>
      </p:sp>
      <p:sp>
        <p:nvSpPr>
          <p:cNvPr id="17" name="Right Arrow 16"/>
          <p:cNvSpPr/>
          <p:nvPr/>
        </p:nvSpPr>
        <p:spPr>
          <a:xfrm rot="1963373">
            <a:off x="5440972" y="2031737"/>
            <a:ext cx="1130808" cy="762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O</a:t>
            </a:r>
            <a:r>
              <a:rPr lang="en-US" sz="2400" baseline="-25000" dirty="0" smtClean="0"/>
              <a:t>2</a:t>
            </a:r>
            <a:endParaRPr lang="en-US" sz="2400" dirty="0"/>
          </a:p>
        </p:txBody>
      </p:sp>
      <p:sp>
        <p:nvSpPr>
          <p:cNvPr id="21" name="Right Arrow 20"/>
          <p:cNvSpPr/>
          <p:nvPr/>
        </p:nvSpPr>
        <p:spPr>
          <a:xfrm rot="1963373">
            <a:off x="4459627" y="2197968"/>
            <a:ext cx="1130808" cy="762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t>O</a:t>
            </a:r>
            <a:r>
              <a:rPr lang="en-US" sz="2400" baseline="-25000" dirty="0"/>
              <a:t>3</a:t>
            </a:r>
            <a:endParaRPr lang="en-US" sz="2400" dirty="0"/>
          </a:p>
        </p:txBody>
      </p:sp>
      <p:sp>
        <p:nvSpPr>
          <p:cNvPr id="13" name="Right Arrow 12"/>
          <p:cNvSpPr/>
          <p:nvPr/>
        </p:nvSpPr>
        <p:spPr>
          <a:xfrm rot="1963373">
            <a:off x="1723686" y="2350368"/>
            <a:ext cx="1130808" cy="7620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O</a:t>
            </a:r>
            <a:r>
              <a:rPr lang="en-US" sz="2400" baseline="-25000" dirty="0" smtClean="0"/>
              <a:t>2</a:t>
            </a:r>
            <a:endParaRPr lang="en-US" sz="2400" dirty="0"/>
          </a:p>
        </p:txBody>
      </p:sp>
      <p:sp>
        <p:nvSpPr>
          <p:cNvPr id="16" name="Right Arrow 15"/>
          <p:cNvSpPr/>
          <p:nvPr/>
        </p:nvSpPr>
        <p:spPr>
          <a:xfrm rot="1963373">
            <a:off x="1011213" y="2448785"/>
            <a:ext cx="1130808" cy="7620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O</a:t>
            </a:r>
            <a:r>
              <a:rPr lang="en-US" sz="2400" baseline="-25000" dirty="0"/>
              <a:t>3</a:t>
            </a:r>
            <a:endParaRPr lang="en-US" sz="2400" dirty="0"/>
          </a:p>
        </p:txBody>
      </p:sp>
      <p:sp>
        <p:nvSpPr>
          <p:cNvPr id="2" name="Title 1"/>
          <p:cNvSpPr>
            <a:spLocks noGrp="1"/>
          </p:cNvSpPr>
          <p:nvPr>
            <p:ph type="title"/>
          </p:nvPr>
        </p:nvSpPr>
        <p:spPr/>
        <p:txBody>
          <a:bodyPr/>
          <a:lstStyle/>
          <a:p>
            <a:endParaRPr lang="en-US"/>
          </a:p>
        </p:txBody>
      </p:sp>
      <p:sp>
        <p:nvSpPr>
          <p:cNvPr id="18" name="Rectangle 2"/>
          <p:cNvSpPr txBox="1">
            <a:spLocks noChangeArrowheads="1"/>
          </p:cNvSpPr>
          <p:nvPr/>
        </p:nvSpPr>
        <p:spPr>
          <a:xfrm>
            <a:off x="473074" y="174625"/>
            <a:ext cx="836612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smtClean="0">
                <a:latin typeface="Arial Rounded MT Bold" pitchFamily="34" charset="0"/>
              </a:rPr>
              <a:t>Potential Biomarkers on Exo-Earths</a:t>
            </a:r>
            <a:endParaRPr lang="en-US" sz="3200" dirty="0">
              <a:latin typeface="Arial Rounded MT Bold" pitchFamily="34" charset="0"/>
            </a:endParaRPr>
          </a:p>
        </p:txBody>
      </p:sp>
    </p:spTree>
    <p:extLst>
      <p:ext uri="{BB962C8B-B14F-4D97-AF65-F5344CB8AC3E}">
        <p14:creationId xmlns:p14="http://schemas.microsoft.com/office/powerpoint/2010/main" val="15215837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 y="0"/>
            <a:ext cx="8991600" cy="1143000"/>
          </a:xfrm>
        </p:spPr>
        <p:txBody>
          <a:bodyPr>
            <a:normAutofit/>
          </a:bodyPr>
          <a:lstStyle/>
          <a:p>
            <a:r>
              <a:rPr lang="en-US" sz="3000" dirty="0" smtClean="0">
                <a:effectLst/>
                <a:latin typeface="Arial Rounded MT Bold" pitchFamily="34" charset="0"/>
              </a:rPr>
              <a:t>Atmospheric Impacts and Potential Biomarkers</a:t>
            </a:r>
            <a:endParaRPr lang="en-US" sz="3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4" name="Text Box 4"/>
          <p:cNvSpPr txBox="1">
            <a:spLocks noChangeArrowheads="1"/>
          </p:cNvSpPr>
          <p:nvPr/>
        </p:nvSpPr>
        <p:spPr bwMode="auto">
          <a:xfrm>
            <a:off x="325541" y="902126"/>
            <a:ext cx="867092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400" dirty="0" smtClean="0">
                <a:solidFill>
                  <a:schemeClr val="tx2">
                    <a:lumMod val="75000"/>
                  </a:schemeClr>
                </a:solidFill>
              </a:rPr>
              <a:t>Older work: Segura et al. 2005, 2010; Hu et al. 2012</a:t>
            </a:r>
          </a:p>
          <a:p>
            <a:pPr>
              <a:buFontTx/>
              <a:buChar char="•"/>
            </a:pPr>
            <a:endParaRPr lang="en-US" sz="2400" dirty="0" smtClean="0">
              <a:solidFill>
                <a:schemeClr val="tx2">
                  <a:lumMod val="75000"/>
                </a:schemeClr>
              </a:solidFill>
            </a:endParaRPr>
          </a:p>
          <a:p>
            <a:pPr>
              <a:buFontTx/>
              <a:buChar char="•"/>
            </a:pPr>
            <a:r>
              <a:rPr lang="en-US" sz="2400" dirty="0" err="1" smtClean="0">
                <a:solidFill>
                  <a:schemeClr val="tx2">
                    <a:lumMod val="75000"/>
                  </a:schemeClr>
                </a:solidFill>
              </a:rPr>
              <a:t>Domagal-Goldman</a:t>
            </a:r>
            <a:r>
              <a:rPr lang="en-US" sz="2400" dirty="0" smtClean="0">
                <a:solidFill>
                  <a:schemeClr val="tx2">
                    <a:lumMod val="75000"/>
                  </a:schemeClr>
                </a:solidFill>
              </a:rPr>
              <a:t> et al. (2014); possible abiotic O</a:t>
            </a:r>
            <a:r>
              <a:rPr lang="en-US" sz="2400" baseline="-25000" dirty="0" smtClean="0">
                <a:solidFill>
                  <a:schemeClr val="tx2">
                    <a:lumMod val="75000"/>
                  </a:schemeClr>
                </a:solidFill>
              </a:rPr>
              <a:t>3</a:t>
            </a:r>
            <a:endParaRPr lang="en-US" sz="2400" dirty="0">
              <a:solidFill>
                <a:schemeClr val="tx2">
                  <a:lumMod val="75000"/>
                </a:schemeClr>
              </a:solidFill>
            </a:endParaRPr>
          </a:p>
          <a:p>
            <a:pPr>
              <a:buFontTx/>
              <a:buChar char="•"/>
            </a:pPr>
            <a:r>
              <a:rPr lang="en-US" sz="2400" dirty="0" smtClean="0">
                <a:solidFill>
                  <a:schemeClr val="tx2">
                    <a:lumMod val="75000"/>
                  </a:schemeClr>
                </a:solidFill>
              </a:rPr>
              <a:t>Rugheimer et al. (2015);  FUV/ NUV irradiances from active/inactive stars vs. stellar models and Earth-like planet spectra</a:t>
            </a:r>
          </a:p>
          <a:p>
            <a:pPr>
              <a:buFontTx/>
              <a:buChar char="•"/>
            </a:pPr>
            <a:endParaRPr lang="en-US" sz="2400" dirty="0">
              <a:solidFill>
                <a:schemeClr val="tx2">
                  <a:lumMod val="75000"/>
                </a:schemeClr>
              </a:solidFill>
            </a:endParaRPr>
          </a:p>
          <a:p>
            <a:pPr>
              <a:buFontTx/>
              <a:buChar char="•"/>
            </a:pPr>
            <a:r>
              <a:rPr lang="en-US" sz="2400" dirty="0" smtClean="0">
                <a:solidFill>
                  <a:schemeClr val="tx2">
                    <a:lumMod val="75000"/>
                  </a:schemeClr>
                </a:solidFill>
              </a:rPr>
              <a:t>Harman et al. (2015); </a:t>
            </a:r>
          </a:p>
          <a:p>
            <a:r>
              <a:rPr lang="en-US" sz="2400" dirty="0">
                <a:solidFill>
                  <a:schemeClr val="tx2">
                    <a:lumMod val="75000"/>
                  </a:schemeClr>
                </a:solidFill>
              </a:rPr>
              <a:t> </a:t>
            </a:r>
            <a:r>
              <a:rPr lang="en-US" sz="2400" dirty="0" smtClean="0">
                <a:solidFill>
                  <a:schemeClr val="tx2">
                    <a:lumMod val="75000"/>
                  </a:schemeClr>
                </a:solidFill>
              </a:rPr>
              <a:t> prediction of abiotic </a:t>
            </a:r>
          </a:p>
          <a:p>
            <a:r>
              <a:rPr lang="en-US" sz="2400" dirty="0">
                <a:solidFill>
                  <a:schemeClr val="tx2">
                    <a:lumMod val="75000"/>
                  </a:schemeClr>
                </a:solidFill>
              </a:rPr>
              <a:t> </a:t>
            </a:r>
            <a:r>
              <a:rPr lang="en-US" sz="2400" dirty="0" smtClean="0">
                <a:solidFill>
                  <a:schemeClr val="tx2">
                    <a:lumMod val="75000"/>
                  </a:schemeClr>
                </a:solidFill>
              </a:rPr>
              <a:t> O</a:t>
            </a:r>
            <a:r>
              <a:rPr lang="en-US" sz="2400" baseline="-25000" dirty="0" smtClean="0">
                <a:solidFill>
                  <a:schemeClr val="tx2">
                    <a:lumMod val="75000"/>
                  </a:schemeClr>
                </a:solidFill>
              </a:rPr>
              <a:t>2</a:t>
            </a:r>
            <a:r>
              <a:rPr lang="en-US" sz="2400" dirty="0" smtClean="0">
                <a:solidFill>
                  <a:schemeClr val="tx2">
                    <a:lumMod val="75000"/>
                  </a:schemeClr>
                </a:solidFill>
              </a:rPr>
              <a:t> and O</a:t>
            </a:r>
            <a:r>
              <a:rPr lang="en-US" sz="2400" baseline="-25000" dirty="0" smtClean="0">
                <a:solidFill>
                  <a:schemeClr val="tx2">
                    <a:lumMod val="75000"/>
                  </a:schemeClr>
                </a:solidFill>
              </a:rPr>
              <a:t>3</a:t>
            </a:r>
            <a:r>
              <a:rPr lang="en-US" sz="2400" dirty="0" smtClean="0">
                <a:solidFill>
                  <a:schemeClr val="tx2">
                    <a:lumMod val="75000"/>
                  </a:schemeClr>
                </a:solidFill>
              </a:rPr>
              <a:t> </a:t>
            </a:r>
          </a:p>
          <a:p>
            <a:endParaRPr lang="en-US" sz="2400" dirty="0">
              <a:solidFill>
                <a:schemeClr val="tx2">
                  <a:lumMod val="75000"/>
                </a:schemeClr>
              </a:solidFill>
            </a:endParaRPr>
          </a:p>
          <a:p>
            <a:r>
              <a:rPr lang="en-US" sz="2400" dirty="0" smtClean="0">
                <a:solidFill>
                  <a:schemeClr val="tx2">
                    <a:lumMod val="75000"/>
                  </a:schemeClr>
                </a:solidFill>
              </a:rPr>
              <a:t>More to come!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819400"/>
            <a:ext cx="4468724" cy="3584170"/>
          </a:xfrm>
          <a:prstGeom prst="rect">
            <a:avLst/>
          </a:prstGeom>
        </p:spPr>
      </p:pic>
      <p:cxnSp>
        <p:nvCxnSpPr>
          <p:cNvPr id="4" name="Straight Arrow Connector 3"/>
          <p:cNvCxnSpPr/>
          <p:nvPr/>
        </p:nvCxnSpPr>
        <p:spPr>
          <a:xfrm>
            <a:off x="2743200" y="4038600"/>
            <a:ext cx="4343400" cy="1524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876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Molecules at </a:t>
            </a:r>
            <a:r>
              <a:rPr lang="en-US" i="1" dirty="0"/>
              <a:t>r</a:t>
            </a:r>
            <a:r>
              <a:rPr lang="en-US" dirty="0" smtClean="0"/>
              <a:t> &lt; 10 AU</a:t>
            </a:r>
            <a:endParaRPr lang="en-US" dirty="0"/>
          </a:p>
        </p:txBody>
      </p:sp>
      <p:sp>
        <p:nvSpPr>
          <p:cNvPr id="9" name="Text Box 8"/>
          <p:cNvSpPr txBox="1">
            <a:spLocks noChangeArrowheads="1"/>
          </p:cNvSpPr>
          <p:nvPr/>
        </p:nvSpPr>
        <p:spPr bwMode="auto">
          <a:xfrm>
            <a:off x="533400" y="4780658"/>
            <a:ext cx="2846705" cy="4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Salyk et al. 2009, Brown et al. </a:t>
            </a:r>
            <a:r>
              <a:rPr lang="en-US" sz="1200" dirty="0" smtClean="0">
                <a:solidFill>
                  <a:schemeClr val="tx2">
                    <a:lumMod val="75000"/>
                  </a:schemeClr>
                </a:solidFill>
                <a:latin typeface="Arial Rounded MT Bold" pitchFamily="34" charset="0"/>
              </a:rPr>
              <a:t>2013, </a:t>
            </a:r>
          </a:p>
          <a:p>
            <a:pPr eaLnBrk="1" hangingPunct="1"/>
            <a:r>
              <a:rPr lang="en-US" sz="1200" dirty="0" smtClean="0">
                <a:solidFill>
                  <a:schemeClr val="tx2">
                    <a:lumMod val="75000"/>
                  </a:schemeClr>
                </a:solidFill>
                <a:latin typeface="Arial Rounded MT Bold" pitchFamily="34" charset="0"/>
              </a:rPr>
              <a:t>Banzatti &amp; Pontoppidan 2015 </a:t>
            </a:r>
            <a:endParaRPr lang="en-US" sz="1200" dirty="0">
              <a:solidFill>
                <a:schemeClr val="tx2">
                  <a:lumMod val="75000"/>
                </a:schemeClr>
              </a:solidFill>
              <a:latin typeface="Arial Rounded MT Bold"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4" y="935713"/>
            <a:ext cx="3065647" cy="38404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819" y="1132448"/>
            <a:ext cx="3755571" cy="3657600"/>
          </a:xfrm>
          <a:prstGeom prst="rect">
            <a:avLst/>
          </a:prstGeom>
        </p:spPr>
      </p:pic>
      <p:cxnSp>
        <p:nvCxnSpPr>
          <p:cNvPr id="6" name="Straight Arrow Connector 5"/>
          <p:cNvCxnSpPr/>
          <p:nvPr/>
        </p:nvCxnSpPr>
        <p:spPr>
          <a:xfrm flipH="1" flipV="1">
            <a:off x="3048002" y="1905001"/>
            <a:ext cx="3428998" cy="1056247"/>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 name="Text Box 11"/>
          <p:cNvSpPr txBox="1">
            <a:spLocks noChangeArrowheads="1"/>
          </p:cNvSpPr>
          <p:nvPr/>
        </p:nvSpPr>
        <p:spPr bwMode="auto">
          <a:xfrm>
            <a:off x="194604" y="5227042"/>
            <a:ext cx="4017034" cy="119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dirty="0" smtClean="0">
                <a:solidFill>
                  <a:srgbClr val="002060"/>
                </a:solidFill>
                <a:latin typeface="Arial Rounded MT Bold" pitchFamily="34" charset="0"/>
              </a:rPr>
              <a:t>Collisionally and photo-excited CO </a:t>
            </a:r>
          </a:p>
          <a:p>
            <a:pPr eaLnBrk="1" hangingPunct="1"/>
            <a:r>
              <a:rPr lang="en-US" dirty="0" smtClean="0">
                <a:solidFill>
                  <a:srgbClr val="002060"/>
                </a:solidFill>
                <a:latin typeface="Arial Rounded MT Bold" pitchFamily="34" charset="0"/>
              </a:rPr>
              <a:t>disks remain at </a:t>
            </a:r>
            <a:r>
              <a:rPr lang="en-US" b="1" i="1" dirty="0" smtClean="0">
                <a:solidFill>
                  <a:srgbClr val="002060"/>
                </a:solidFill>
                <a:latin typeface="Arial Rounded MT Bold" pitchFamily="34" charset="0"/>
              </a:rPr>
              <a:t>r </a:t>
            </a:r>
            <a:r>
              <a:rPr lang="en-US" b="1" i="1" dirty="0" smtClean="0">
                <a:solidFill>
                  <a:srgbClr val="002060"/>
                </a:solidFill>
                <a:latin typeface="Arial Rounded MT Bold" pitchFamily="34" charset="0"/>
                <a:sym typeface="Symbol"/>
              </a:rPr>
              <a:t> </a:t>
            </a:r>
            <a:r>
              <a:rPr lang="en-US" b="1" dirty="0" smtClean="0">
                <a:solidFill>
                  <a:srgbClr val="002060"/>
                </a:solidFill>
                <a:latin typeface="Arial Rounded MT Bold" pitchFamily="34" charset="0"/>
                <a:sym typeface="Symbol"/>
              </a:rPr>
              <a:t>1 AU* </a:t>
            </a:r>
            <a:r>
              <a:rPr lang="en-US" b="1" dirty="0" smtClean="0">
                <a:solidFill>
                  <a:srgbClr val="002060"/>
                </a:solidFill>
                <a:latin typeface="Arial Rounded MT Bold" pitchFamily="34" charset="0"/>
              </a:rPr>
              <a:t> </a:t>
            </a:r>
            <a:r>
              <a:rPr lang="en-US" dirty="0" smtClean="0">
                <a:solidFill>
                  <a:srgbClr val="002060"/>
                </a:solidFill>
                <a:latin typeface="Arial Rounded MT Bold" pitchFamily="34" charset="0"/>
              </a:rPr>
              <a:t>in systems older than 5 Myr with evolved inner dust disks </a:t>
            </a:r>
            <a:endParaRPr lang="en-US" b="0" dirty="0">
              <a:solidFill>
                <a:srgbClr val="002060"/>
              </a:solidFill>
              <a:latin typeface="Arial Rounded MT Bold" pitchFamily="34" charset="0"/>
            </a:endParaRPr>
          </a:p>
        </p:txBody>
      </p:sp>
      <p:sp>
        <p:nvSpPr>
          <p:cNvPr id="13" name="Text Box 10"/>
          <p:cNvSpPr txBox="1">
            <a:spLocks noChangeArrowheads="1"/>
          </p:cNvSpPr>
          <p:nvPr/>
        </p:nvSpPr>
        <p:spPr bwMode="auto">
          <a:xfrm>
            <a:off x="4491038" y="4802405"/>
            <a:ext cx="4724400" cy="54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0" dirty="0" smtClean="0">
                <a:latin typeface="Arial Rounded MT Bold" pitchFamily="34" charset="0"/>
              </a:rPr>
              <a:t>Muto et al. 2012,		</a:t>
            </a:r>
            <a:r>
              <a:rPr lang="en-US" sz="1500" b="1" dirty="0" err="1" smtClean="0">
                <a:latin typeface="Arial Rounded MT Bold" pitchFamily="34" charset="0"/>
              </a:rPr>
              <a:t>Garufi</a:t>
            </a:r>
            <a:r>
              <a:rPr lang="en-US" sz="1500" b="1" dirty="0" smtClean="0">
                <a:latin typeface="Arial Rounded MT Bold" pitchFamily="34" charset="0"/>
              </a:rPr>
              <a:t> et al. 2013 </a:t>
            </a:r>
          </a:p>
          <a:p>
            <a:pPr eaLnBrk="1" hangingPunct="1"/>
            <a:r>
              <a:rPr lang="en-US" sz="1500" dirty="0" smtClean="0">
                <a:latin typeface="Arial Rounded MT Bold" pitchFamily="34" charset="0"/>
              </a:rPr>
              <a:t>Subaru/</a:t>
            </a:r>
            <a:r>
              <a:rPr lang="en-US" sz="1500" dirty="0" err="1" smtClean="0">
                <a:latin typeface="Arial Rounded MT Bold" pitchFamily="34" charset="0"/>
              </a:rPr>
              <a:t>HiCIAO</a:t>
            </a:r>
            <a:r>
              <a:rPr lang="en-US" sz="1500" dirty="0" smtClean="0">
                <a:latin typeface="Arial Rounded MT Bold" pitchFamily="34" charset="0"/>
              </a:rPr>
              <a:t>		</a:t>
            </a:r>
            <a:r>
              <a:rPr lang="en-US" sz="1500" b="1" dirty="0" smtClean="0">
                <a:latin typeface="Arial Rounded MT Bold" pitchFamily="34" charset="0"/>
              </a:rPr>
              <a:t>VLT/NACO</a:t>
            </a:r>
            <a:endParaRPr lang="en-US" sz="1500" b="1" dirty="0">
              <a:latin typeface="Arial Rounded MT Bold" pitchFamily="34" charset="0"/>
            </a:endParaRPr>
          </a:p>
        </p:txBody>
      </p:sp>
      <p:sp>
        <p:nvSpPr>
          <p:cNvPr id="10" name="Text Box 10"/>
          <p:cNvSpPr txBox="1">
            <a:spLocks noChangeArrowheads="1"/>
          </p:cNvSpPr>
          <p:nvPr/>
        </p:nvSpPr>
        <p:spPr bwMode="auto">
          <a:xfrm>
            <a:off x="4558643" y="5647235"/>
            <a:ext cx="4034163" cy="63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i="1" dirty="0" smtClean="0">
                <a:latin typeface="Arial Rounded MT Bold" pitchFamily="34" charset="0"/>
              </a:rPr>
              <a:t>*</a:t>
            </a:r>
            <a:r>
              <a:rPr lang="en-US" dirty="0" smtClean="0">
                <a:latin typeface="Arial Rounded MT Bold" pitchFamily="34" charset="0"/>
              </a:rPr>
              <a:t>Spectral Line Widths</a:t>
            </a:r>
          </a:p>
          <a:p>
            <a:pPr eaLnBrk="1" hangingPunct="1"/>
            <a:r>
              <a:rPr lang="en-US" dirty="0" smtClean="0">
                <a:latin typeface="Arial Rounded MT Bold" pitchFamily="34" charset="0"/>
              </a:rPr>
              <a:t>*Rotational Line Distribution -&gt; </a:t>
            </a:r>
            <a:r>
              <a:rPr lang="en-US" dirty="0" err="1" smtClean="0">
                <a:latin typeface="Arial Rounded MT Bold" pitchFamily="34" charset="0"/>
              </a:rPr>
              <a:t>T</a:t>
            </a:r>
            <a:r>
              <a:rPr lang="en-US" baseline="-25000" dirty="0" err="1" smtClean="0">
                <a:latin typeface="Arial Rounded MT Bold" pitchFamily="34" charset="0"/>
              </a:rPr>
              <a:t>exc</a:t>
            </a:r>
            <a:endParaRPr lang="en-US" dirty="0" smtClean="0">
              <a:latin typeface="Arial Rounded MT Bold" pitchFamily="34" charset="0"/>
            </a:endParaRPr>
          </a:p>
        </p:txBody>
      </p:sp>
      <p:sp>
        <p:nvSpPr>
          <p:cNvPr id="11" name="Text Box 10"/>
          <p:cNvSpPr txBox="1">
            <a:spLocks noChangeArrowheads="1"/>
          </p:cNvSpPr>
          <p:nvPr/>
        </p:nvSpPr>
        <p:spPr bwMode="auto">
          <a:xfrm>
            <a:off x="4809476" y="4249364"/>
            <a:ext cx="2462181"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dirty="0" smtClean="0">
                <a:solidFill>
                  <a:schemeClr val="bg1"/>
                </a:solidFill>
                <a:latin typeface="Arial Rounded MT Bold" pitchFamily="34" charset="0"/>
              </a:rPr>
              <a:t>1 AU ≤ 10 mas* </a:t>
            </a:r>
            <a:endParaRPr lang="en-US" sz="2000" dirty="0">
              <a:solidFill>
                <a:schemeClr val="bg1"/>
              </a:solidFill>
              <a:latin typeface="Arial Rounded MT Bold" pitchFamily="34" charset="0"/>
            </a:endParaRPr>
          </a:p>
        </p:txBody>
      </p:sp>
    </p:spTree>
    <p:extLst>
      <p:ext uri="{BB962C8B-B14F-4D97-AF65-F5344CB8AC3E}">
        <p14:creationId xmlns:p14="http://schemas.microsoft.com/office/powerpoint/2010/main" val="497694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339" y="1675303"/>
            <a:ext cx="5864661" cy="4519238"/>
          </a:xfrm>
          <a:prstGeom prst="rect">
            <a:avLst/>
          </a:prstGeom>
        </p:spPr>
      </p:pic>
      <p:sp>
        <p:nvSpPr>
          <p:cNvPr id="7" name="Text Box 4"/>
          <p:cNvSpPr txBox="1">
            <a:spLocks noChangeArrowheads="1"/>
          </p:cNvSpPr>
          <p:nvPr/>
        </p:nvSpPr>
        <p:spPr bwMode="auto">
          <a:xfrm>
            <a:off x="228600" y="1305551"/>
            <a:ext cx="8229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400" dirty="0" smtClean="0">
                <a:solidFill>
                  <a:schemeClr val="tx2">
                    <a:lumMod val="75000"/>
                  </a:schemeClr>
                </a:solidFill>
              </a:rPr>
              <a:t>Optically Inactive dM4/5 GJ 876.</a:t>
            </a:r>
          </a:p>
          <a:p>
            <a:pPr>
              <a:buFontTx/>
              <a:buChar char="•"/>
            </a:pPr>
            <a:endParaRPr lang="en-US" sz="3200" dirty="0">
              <a:solidFill>
                <a:schemeClr val="tx2">
                  <a:lumMod val="75000"/>
                </a:schemeClr>
              </a:solidFill>
            </a:endParaRPr>
          </a:p>
        </p:txBody>
      </p:sp>
      <p:sp>
        <p:nvSpPr>
          <p:cNvPr id="10" name="Text Box 3"/>
          <p:cNvSpPr txBox="1">
            <a:spLocks noChangeArrowheads="1"/>
          </p:cNvSpPr>
          <p:nvPr/>
        </p:nvSpPr>
        <p:spPr bwMode="auto">
          <a:xfrm>
            <a:off x="5181600" y="6349583"/>
            <a:ext cx="37629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MUSCLES Treasury, July 07 2015</a:t>
            </a:r>
            <a:endParaRPr lang="en-US" sz="1600" dirty="0">
              <a:solidFill>
                <a:srgbClr val="002060"/>
              </a:solidFill>
            </a:endParaRPr>
          </a:p>
        </p:txBody>
      </p:sp>
      <p:sp>
        <p:nvSpPr>
          <p:cNvPr id="11" name="Rectangle 2"/>
          <p:cNvSpPr txBox="1">
            <a:spLocks noChangeArrowheads="1"/>
          </p:cNvSpPr>
          <p:nvPr/>
        </p:nvSpPr>
        <p:spPr>
          <a:xfrm>
            <a:off x="288926" y="174625"/>
            <a:ext cx="8550274"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Arial Rounded MT Bold" pitchFamily="34" charset="0"/>
              </a:rPr>
              <a:t>UV variability in “inactive” M dwarf exoplanet host stars</a:t>
            </a:r>
            <a:endParaRPr lang="en-US" sz="4000" dirty="0">
              <a:latin typeface="Arial Rounded MT Bold"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0" y="2609983"/>
            <a:ext cx="3395852" cy="2649575"/>
          </a:xfrm>
          <a:prstGeom prst="rect">
            <a:avLst/>
          </a:prstGeom>
        </p:spPr>
      </p:pic>
      <p:sp>
        <p:nvSpPr>
          <p:cNvPr id="8" name="Text Box 3"/>
          <p:cNvSpPr txBox="1">
            <a:spLocks noChangeArrowheads="1"/>
          </p:cNvSpPr>
          <p:nvPr/>
        </p:nvSpPr>
        <p:spPr bwMode="auto">
          <a:xfrm>
            <a:off x="178711" y="6273225"/>
            <a:ext cx="37196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a:solidFill>
                  <a:srgbClr val="002060"/>
                </a:solidFill>
              </a:rPr>
              <a:t>France et al. (ApJ-2016 )</a:t>
            </a:r>
          </a:p>
          <a:p>
            <a:r>
              <a:rPr lang="en-US" sz="1600" dirty="0" smtClean="0">
                <a:solidFill>
                  <a:srgbClr val="002060"/>
                </a:solidFill>
              </a:rPr>
              <a:t>Loyd et al. (ApJ-2016 submitted)</a:t>
            </a:r>
          </a:p>
        </p:txBody>
      </p:sp>
    </p:spTree>
    <p:extLst>
      <p:ext uri="{BB962C8B-B14F-4D97-AF65-F5344CB8AC3E}">
        <p14:creationId xmlns:p14="http://schemas.microsoft.com/office/powerpoint/2010/main" val="1183309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1" name="Rectangle 2"/>
          <p:cNvSpPr txBox="1">
            <a:spLocks noChangeArrowheads="1"/>
          </p:cNvSpPr>
          <p:nvPr/>
        </p:nvSpPr>
        <p:spPr>
          <a:xfrm>
            <a:off x="473074" y="174625"/>
            <a:ext cx="8442326"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Arial Rounded MT Bold" pitchFamily="34" charset="0"/>
              </a:rPr>
              <a:t>Velocity Profiles in M dwarf Flares</a:t>
            </a:r>
            <a:endParaRPr lang="en-US" sz="4000" dirty="0">
              <a:latin typeface="Arial Rounded MT Bold" pitchFamily="34" charset="0"/>
            </a:endParaRPr>
          </a:p>
        </p:txBody>
      </p:sp>
      <p:pic>
        <p:nvPicPr>
          <p:cNvPr id="2" name="mov_flare_spectrume_gj832_SiIV_blu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6637" y="1042075"/>
            <a:ext cx="7315200" cy="5486400"/>
          </a:xfrm>
          <a:prstGeom prst="rect">
            <a:avLst/>
          </a:prstGeom>
        </p:spPr>
      </p:pic>
      <p:sp>
        <p:nvSpPr>
          <p:cNvPr id="5" name="Text Box 3"/>
          <p:cNvSpPr txBox="1">
            <a:spLocks noChangeArrowheads="1"/>
          </p:cNvSpPr>
          <p:nvPr/>
        </p:nvSpPr>
        <p:spPr bwMode="auto">
          <a:xfrm>
            <a:off x="6470382" y="6486393"/>
            <a:ext cx="37629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smtClean="0"/>
              <a:t>Loyd </a:t>
            </a:r>
            <a:r>
              <a:rPr lang="en-US" dirty="0"/>
              <a:t>et al. (2016 – in prep)  </a:t>
            </a:r>
          </a:p>
        </p:txBody>
      </p:sp>
      <p:cxnSp>
        <p:nvCxnSpPr>
          <p:cNvPr id="4" name="Straight Connector 3"/>
          <p:cNvCxnSpPr/>
          <p:nvPr/>
        </p:nvCxnSpPr>
        <p:spPr>
          <a:xfrm>
            <a:off x="5867400" y="3124200"/>
            <a:ext cx="0" cy="10668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657600" y="3124200"/>
            <a:ext cx="0" cy="10668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474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4" name="Text Box 4"/>
          <p:cNvSpPr txBox="1">
            <a:spLocks noChangeArrowheads="1"/>
          </p:cNvSpPr>
          <p:nvPr/>
        </p:nvSpPr>
        <p:spPr bwMode="auto">
          <a:xfrm>
            <a:off x="228600" y="1077291"/>
            <a:ext cx="8229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400" dirty="0">
                <a:solidFill>
                  <a:schemeClr val="tx2">
                    <a:lumMod val="75000"/>
                  </a:schemeClr>
                </a:solidFill>
              </a:rPr>
              <a:t> </a:t>
            </a:r>
            <a:r>
              <a:rPr lang="en-US" sz="2400" dirty="0" err="1" smtClean="0">
                <a:solidFill>
                  <a:schemeClr val="tx2">
                    <a:lumMod val="75000"/>
                  </a:schemeClr>
                </a:solidFill>
              </a:rPr>
              <a:t>SiIV</a:t>
            </a:r>
            <a:r>
              <a:rPr lang="en-US" sz="2400" dirty="0" smtClean="0">
                <a:solidFill>
                  <a:schemeClr val="tx2">
                    <a:lumMod val="75000"/>
                  </a:schemeClr>
                </a:solidFill>
              </a:rPr>
              <a:t> (</a:t>
            </a:r>
            <a:r>
              <a:rPr lang="en-US" sz="2400" i="1" dirty="0" err="1" smtClean="0">
                <a:solidFill>
                  <a:schemeClr val="tx2">
                    <a:lumMod val="75000"/>
                  </a:schemeClr>
                </a:solidFill>
              </a:rPr>
              <a:t>T</a:t>
            </a:r>
            <a:r>
              <a:rPr lang="en-US" sz="2400" i="1" baseline="-25000" dirty="0" err="1" smtClean="0">
                <a:solidFill>
                  <a:schemeClr val="tx2">
                    <a:lumMod val="75000"/>
                  </a:schemeClr>
                </a:solidFill>
              </a:rPr>
              <a:t>form</a:t>
            </a:r>
            <a:r>
              <a:rPr lang="en-US" sz="2400" i="1" dirty="0" smtClean="0">
                <a:solidFill>
                  <a:schemeClr val="tx2">
                    <a:lumMod val="75000"/>
                  </a:schemeClr>
                </a:solidFill>
              </a:rPr>
              <a:t> ≈ 40,000 - 70,000 K)</a:t>
            </a:r>
            <a:r>
              <a:rPr lang="en-US" sz="2400" dirty="0" smtClean="0">
                <a:solidFill>
                  <a:schemeClr val="tx2">
                    <a:lumMod val="75000"/>
                  </a:schemeClr>
                </a:solidFill>
              </a:rPr>
              <a:t> Flare distribution </a:t>
            </a:r>
          </a:p>
          <a:p>
            <a:pPr>
              <a:buFontTx/>
              <a:buChar char="•"/>
            </a:pPr>
            <a:endParaRPr lang="en-US" sz="3200" dirty="0">
              <a:solidFill>
                <a:schemeClr val="tx2">
                  <a:lumMod val="75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30" t="5237" r="4451"/>
          <a:stretch/>
        </p:blipFill>
        <p:spPr>
          <a:xfrm>
            <a:off x="838200" y="1527720"/>
            <a:ext cx="7737333" cy="4699102"/>
          </a:xfrm>
          <a:prstGeom prst="rect">
            <a:avLst/>
          </a:prstGeom>
        </p:spPr>
      </p:pic>
      <p:sp>
        <p:nvSpPr>
          <p:cNvPr id="8" name="Text Box 3"/>
          <p:cNvSpPr txBox="1">
            <a:spLocks noChangeArrowheads="1"/>
          </p:cNvSpPr>
          <p:nvPr/>
        </p:nvSpPr>
        <p:spPr bwMode="auto">
          <a:xfrm>
            <a:off x="6477000" y="6226822"/>
            <a:ext cx="37629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Loyd &amp; France, </a:t>
            </a:r>
            <a:r>
              <a:rPr lang="en-US" sz="1600" dirty="0" err="1" smtClean="0">
                <a:solidFill>
                  <a:srgbClr val="002060"/>
                </a:solidFill>
              </a:rPr>
              <a:t>ApJS</a:t>
            </a:r>
            <a:r>
              <a:rPr lang="en-US" sz="1600" dirty="0" smtClean="0">
                <a:solidFill>
                  <a:srgbClr val="002060"/>
                </a:solidFill>
              </a:rPr>
              <a:t> 2014</a:t>
            </a:r>
          </a:p>
          <a:p>
            <a:r>
              <a:rPr lang="en-US" sz="1600" dirty="0" smtClean="0">
                <a:solidFill>
                  <a:srgbClr val="002060"/>
                </a:solidFill>
              </a:rPr>
              <a:t>Loyd et al. (2016 – in prep)  </a:t>
            </a:r>
            <a:endParaRPr lang="en-US" sz="1600" dirty="0">
              <a:solidFill>
                <a:srgbClr val="002060"/>
              </a:solidFill>
            </a:endParaRPr>
          </a:p>
        </p:txBody>
      </p:sp>
      <p:sp>
        <p:nvSpPr>
          <p:cNvPr id="10" name="Rectangle 2"/>
          <p:cNvSpPr txBox="1">
            <a:spLocks noChangeArrowheads="1"/>
          </p:cNvSpPr>
          <p:nvPr/>
        </p:nvSpPr>
        <p:spPr>
          <a:xfrm>
            <a:off x="473074" y="174625"/>
            <a:ext cx="8442326"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Arial Rounded MT Bold" pitchFamily="34" charset="0"/>
              </a:rPr>
              <a:t>UV flare energy/duration distribution</a:t>
            </a:r>
            <a:endParaRPr lang="en-US" sz="4000" dirty="0">
              <a:latin typeface="Arial Rounded MT Bold" pitchFamily="34" charset="0"/>
            </a:endParaRPr>
          </a:p>
        </p:txBody>
      </p:sp>
      <p:sp>
        <p:nvSpPr>
          <p:cNvPr id="3" name="Rounded Rectangle 2"/>
          <p:cNvSpPr/>
          <p:nvPr/>
        </p:nvSpPr>
        <p:spPr>
          <a:xfrm>
            <a:off x="5384800" y="1618892"/>
            <a:ext cx="3048000" cy="124520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E(400 - 1700Å) ~ 10</a:t>
            </a:r>
            <a:r>
              <a:rPr lang="en-US" sz="2000" baseline="30000" dirty="0" smtClean="0"/>
              <a:t>31 </a:t>
            </a:r>
            <a:r>
              <a:rPr lang="en-US" sz="2000" dirty="0" smtClean="0"/>
              <a:t>erg about once a day</a:t>
            </a:r>
            <a:endParaRPr lang="en-US" sz="2000" dirty="0"/>
          </a:p>
        </p:txBody>
      </p:sp>
    </p:spTree>
    <p:extLst>
      <p:ext uri="{BB962C8B-B14F-4D97-AF65-F5344CB8AC3E}">
        <p14:creationId xmlns:p14="http://schemas.microsoft.com/office/powerpoint/2010/main" val="34273399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821868" y="5791200"/>
            <a:ext cx="4191001" cy="990600"/>
          </a:xfrm>
          <a:solidFill>
            <a:srgbClr val="EEECE1">
              <a:alpha val="72157"/>
            </a:srgbClr>
          </a:solidFill>
        </p:spPr>
        <p:style>
          <a:lnRef idx="1">
            <a:schemeClr val="dk1"/>
          </a:lnRef>
          <a:fillRef idx="2">
            <a:schemeClr val="dk1"/>
          </a:fillRef>
          <a:effectRef idx="1">
            <a:schemeClr val="dk1"/>
          </a:effectRef>
          <a:fontRef idx="minor">
            <a:schemeClr val="dk1"/>
          </a:fontRef>
        </p:style>
        <p:txBody>
          <a:bodyPr>
            <a:normAutofit/>
          </a:bodyPr>
          <a:lstStyle/>
          <a:p>
            <a:r>
              <a:rPr lang="en-US" dirty="0" smtClean="0">
                <a:solidFill>
                  <a:schemeClr val="tx1">
                    <a:lumMod val="95000"/>
                  </a:schemeClr>
                </a:solidFill>
                <a:effectLst/>
              </a:rPr>
              <a:t>Kevin France </a:t>
            </a:r>
          </a:p>
          <a:p>
            <a:r>
              <a:rPr lang="en-US" sz="2000" dirty="0" smtClean="0">
                <a:solidFill>
                  <a:schemeClr val="tx1">
                    <a:lumMod val="95000"/>
                  </a:schemeClr>
                </a:solidFill>
              </a:rPr>
              <a:t>University of Colorado at Boulder</a:t>
            </a:r>
          </a:p>
        </p:txBody>
      </p:sp>
      <p:sp>
        <p:nvSpPr>
          <p:cNvPr id="2" name="TextBox 1"/>
          <p:cNvSpPr txBox="1"/>
          <p:nvPr/>
        </p:nvSpPr>
        <p:spPr>
          <a:xfrm>
            <a:off x="152401" y="-1193"/>
            <a:ext cx="8860468" cy="1384995"/>
          </a:xfrm>
          <a:prstGeom prst="rect">
            <a:avLst/>
          </a:prstGeom>
          <a:noFill/>
        </p:spPr>
        <p:txBody>
          <a:bodyPr wrap="square" rtlCol="0">
            <a:spAutoFit/>
          </a:bodyPr>
          <a:lstStyle/>
          <a:p>
            <a:pPr algn="ctr"/>
            <a:r>
              <a:rPr lang="en-US" sz="2800" dirty="0" smtClean="0">
                <a:solidFill>
                  <a:prstClr val="black"/>
                </a:solidFill>
                <a:effectLst>
                  <a:outerShdw blurRad="38100" dist="38100" dir="2700000" algn="tl">
                    <a:srgbClr val="000000">
                      <a:alpha val="43137"/>
                    </a:srgbClr>
                  </a:outerShdw>
                </a:effectLst>
                <a:latin typeface="Arial Rounded MT Bold"/>
              </a:rPr>
              <a:t>Earth-mass Planets around M and K dwarfs:  The Production of (and eventual detection of) “Biomarker” Gases</a:t>
            </a:r>
          </a:p>
        </p:txBody>
      </p:sp>
      <p:sp>
        <p:nvSpPr>
          <p:cNvPr id="6" name="Rounded Rectangle 5"/>
          <p:cNvSpPr/>
          <p:nvPr/>
        </p:nvSpPr>
        <p:spPr>
          <a:xfrm>
            <a:off x="139285" y="4761074"/>
            <a:ext cx="3899315" cy="1932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600" dirty="0" smtClean="0">
              <a:solidFill>
                <a:prstClr val="white"/>
              </a:solidFill>
            </a:endParaRPr>
          </a:p>
          <a:p>
            <a:pPr marL="285750" indent="-285750">
              <a:buFont typeface="Arial" panose="020B0604020202020204" pitchFamily="34" charset="0"/>
              <a:buChar char="•"/>
            </a:pPr>
            <a:r>
              <a:rPr lang="en-US" sz="1600" dirty="0" err="1" smtClean="0">
                <a:solidFill>
                  <a:prstClr val="white"/>
                </a:solidFill>
              </a:rPr>
              <a:t>Exo</a:t>
            </a:r>
            <a:r>
              <a:rPr lang="en-US" sz="1600" dirty="0" smtClean="0">
                <a:solidFill>
                  <a:prstClr val="white"/>
                </a:solidFill>
              </a:rPr>
              <a:t>-Earth transits: they have extended atomic atmospheres too…</a:t>
            </a:r>
          </a:p>
          <a:p>
            <a:pPr marL="285750" indent="-285750">
              <a:buFont typeface="Arial" panose="020B0604020202020204" pitchFamily="34" charset="0"/>
              <a:buChar char="•"/>
            </a:pPr>
            <a:endParaRPr lang="en-US" sz="1600" dirty="0">
              <a:solidFill>
                <a:prstClr val="white"/>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369054"/>
            <a:ext cx="4876800" cy="36576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406755"/>
            <a:ext cx="3075180" cy="2011680"/>
          </a:xfrm>
          <a:prstGeom prst="rect">
            <a:avLst/>
          </a:prstGeom>
        </p:spPr>
      </p:pic>
    </p:spTree>
    <p:extLst>
      <p:ext uri="{BB962C8B-B14F-4D97-AF65-F5344CB8AC3E}">
        <p14:creationId xmlns:p14="http://schemas.microsoft.com/office/powerpoint/2010/main" val="3279267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821868" y="5791200"/>
            <a:ext cx="4191001" cy="990600"/>
          </a:xfrm>
          <a:solidFill>
            <a:srgbClr val="EEECE1">
              <a:alpha val="72157"/>
            </a:srgbClr>
          </a:solidFill>
        </p:spPr>
        <p:style>
          <a:lnRef idx="1">
            <a:schemeClr val="dk1"/>
          </a:lnRef>
          <a:fillRef idx="2">
            <a:schemeClr val="dk1"/>
          </a:fillRef>
          <a:effectRef idx="1">
            <a:schemeClr val="dk1"/>
          </a:effectRef>
          <a:fontRef idx="minor">
            <a:schemeClr val="dk1"/>
          </a:fontRef>
        </p:style>
        <p:txBody>
          <a:bodyPr>
            <a:normAutofit/>
          </a:bodyPr>
          <a:lstStyle/>
          <a:p>
            <a:r>
              <a:rPr lang="en-US" dirty="0" smtClean="0">
                <a:solidFill>
                  <a:schemeClr val="tx1">
                    <a:lumMod val="95000"/>
                  </a:schemeClr>
                </a:solidFill>
                <a:effectLst/>
              </a:rPr>
              <a:t>Kevin France </a:t>
            </a:r>
          </a:p>
          <a:p>
            <a:r>
              <a:rPr lang="en-US" sz="2000" dirty="0" smtClean="0">
                <a:solidFill>
                  <a:schemeClr val="tx1">
                    <a:lumMod val="95000"/>
                  </a:schemeClr>
                </a:solidFill>
              </a:rPr>
              <a:t>University of Colorado at Boulder</a:t>
            </a:r>
          </a:p>
        </p:txBody>
      </p:sp>
      <p:sp>
        <p:nvSpPr>
          <p:cNvPr id="2" name="TextBox 1"/>
          <p:cNvSpPr txBox="1"/>
          <p:nvPr/>
        </p:nvSpPr>
        <p:spPr>
          <a:xfrm>
            <a:off x="152401" y="-1193"/>
            <a:ext cx="8860468" cy="1384995"/>
          </a:xfrm>
          <a:prstGeom prst="rect">
            <a:avLst/>
          </a:prstGeom>
          <a:noFill/>
        </p:spPr>
        <p:txBody>
          <a:bodyPr wrap="square" rtlCol="0">
            <a:spAutoFit/>
          </a:bodyPr>
          <a:lstStyle/>
          <a:p>
            <a:pPr algn="ctr"/>
            <a:r>
              <a:rPr lang="en-US" sz="2800" dirty="0" smtClean="0">
                <a:solidFill>
                  <a:prstClr val="black"/>
                </a:solidFill>
                <a:effectLst>
                  <a:outerShdw blurRad="38100" dist="38100" dir="2700000" algn="tl">
                    <a:srgbClr val="000000">
                      <a:alpha val="43137"/>
                    </a:srgbClr>
                  </a:outerShdw>
                </a:effectLst>
                <a:latin typeface="Arial Rounded MT Bold"/>
              </a:rPr>
              <a:t>Earth-mass Planets around M and K dwarfs:  The Production of (and eventual detection of) “Biomarker” Gases</a:t>
            </a:r>
          </a:p>
        </p:txBody>
      </p:sp>
      <p:grpSp>
        <p:nvGrpSpPr>
          <p:cNvPr id="3" name="Group 2"/>
          <p:cNvGrpSpPr>
            <a:grpSpLocks noChangeAspect="1"/>
          </p:cNvGrpSpPr>
          <p:nvPr/>
        </p:nvGrpSpPr>
        <p:grpSpPr>
          <a:xfrm>
            <a:off x="530885" y="1228813"/>
            <a:ext cx="2633472" cy="1984604"/>
            <a:chOff x="124692" y="1753133"/>
            <a:chExt cx="4389120" cy="3307674"/>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92" y="1768967"/>
              <a:ext cx="4389120" cy="329184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4742"/>
            <a:stretch/>
          </p:blipFill>
          <p:spPr>
            <a:xfrm>
              <a:off x="124692" y="1753133"/>
              <a:ext cx="1727854" cy="1645920"/>
            </a:xfrm>
            <a:prstGeom prst="rect">
              <a:avLst/>
            </a:prstGeom>
          </p:spPr>
        </p:pic>
      </p:grpSp>
      <p:sp>
        <p:nvSpPr>
          <p:cNvPr id="6" name="Rounded Rectangle 5"/>
          <p:cNvSpPr/>
          <p:nvPr/>
        </p:nvSpPr>
        <p:spPr>
          <a:xfrm>
            <a:off x="139285" y="3429000"/>
            <a:ext cx="3899315" cy="32643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smtClean="0">
                <a:solidFill>
                  <a:prstClr val="white"/>
                </a:solidFill>
              </a:rPr>
              <a:t>(</a:t>
            </a:r>
            <a:r>
              <a:rPr lang="en-US" sz="1600" dirty="0" err="1" smtClean="0">
                <a:solidFill>
                  <a:prstClr val="white"/>
                </a:solidFill>
              </a:rPr>
              <a:t>R</a:t>
            </a:r>
            <a:r>
              <a:rPr lang="en-US" sz="1600" baseline="-25000" dirty="0" err="1" smtClean="0">
                <a:solidFill>
                  <a:prstClr val="white"/>
                </a:solidFill>
              </a:rPr>
              <a:t>planet</a:t>
            </a:r>
            <a:r>
              <a:rPr lang="en-US" sz="1600" dirty="0" smtClean="0">
                <a:solidFill>
                  <a:prstClr val="white"/>
                </a:solidFill>
              </a:rPr>
              <a:t>/R</a:t>
            </a:r>
            <a:r>
              <a:rPr lang="en-US" sz="1600" baseline="-25000" dirty="0" smtClean="0">
                <a:solidFill>
                  <a:prstClr val="white"/>
                </a:solidFill>
              </a:rPr>
              <a:t>*</a:t>
            </a:r>
            <a:r>
              <a:rPr lang="en-US" sz="1600" dirty="0" smtClean="0">
                <a:solidFill>
                  <a:prstClr val="white"/>
                </a:solidFill>
              </a:rPr>
              <a:t>) for O</a:t>
            </a:r>
            <a:r>
              <a:rPr lang="en-US" sz="1600" baseline="-25000" dirty="0" smtClean="0">
                <a:solidFill>
                  <a:prstClr val="white"/>
                </a:solidFill>
              </a:rPr>
              <a:t>2</a:t>
            </a:r>
            <a:r>
              <a:rPr lang="en-US" sz="1600" dirty="0" smtClean="0">
                <a:solidFill>
                  <a:prstClr val="white"/>
                </a:solidFill>
              </a:rPr>
              <a:t>, O</a:t>
            </a:r>
            <a:r>
              <a:rPr lang="en-US" sz="1600" baseline="-25000" dirty="0" smtClean="0">
                <a:solidFill>
                  <a:prstClr val="white"/>
                </a:solidFill>
              </a:rPr>
              <a:t>3</a:t>
            </a:r>
            <a:r>
              <a:rPr lang="en-US" sz="1600" dirty="0" smtClean="0">
                <a:solidFill>
                  <a:prstClr val="white"/>
                </a:solidFill>
              </a:rPr>
              <a:t>, CO, CO</a:t>
            </a:r>
            <a:r>
              <a:rPr lang="en-US" sz="1600" baseline="-25000" dirty="0" smtClean="0">
                <a:solidFill>
                  <a:prstClr val="white"/>
                </a:solidFill>
              </a:rPr>
              <a:t>2,</a:t>
            </a:r>
            <a:r>
              <a:rPr lang="en-US" sz="1600" dirty="0" smtClean="0">
                <a:solidFill>
                  <a:prstClr val="white"/>
                </a:solidFill>
              </a:rPr>
              <a:t> H</a:t>
            </a:r>
            <a:r>
              <a:rPr lang="en-US" sz="1600" baseline="-25000" dirty="0" smtClean="0">
                <a:solidFill>
                  <a:prstClr val="white"/>
                </a:solidFill>
              </a:rPr>
              <a:t>2</a:t>
            </a:r>
            <a:r>
              <a:rPr lang="en-US" sz="1600" dirty="0" smtClean="0">
                <a:solidFill>
                  <a:prstClr val="white"/>
                </a:solidFill>
              </a:rPr>
              <a:t>, and H all peak in the UV, 100 - 400 nm.</a:t>
            </a:r>
          </a:p>
          <a:p>
            <a:pPr marL="285750" indent="-285750">
              <a:buFont typeface="Arial" panose="020B0604020202020204" pitchFamily="34" charset="0"/>
              <a:buChar char="•"/>
            </a:pPr>
            <a:endParaRPr lang="en-US" sz="1600" dirty="0">
              <a:solidFill>
                <a:prstClr val="white"/>
              </a:solidFill>
            </a:endParaRPr>
          </a:p>
          <a:p>
            <a:pPr marL="285750" indent="-285750">
              <a:buFont typeface="Arial" panose="020B0604020202020204" pitchFamily="34" charset="0"/>
              <a:buChar char="•"/>
            </a:pPr>
            <a:r>
              <a:rPr lang="en-US" sz="1600" dirty="0" smtClean="0">
                <a:solidFill>
                  <a:prstClr val="white"/>
                </a:solidFill>
              </a:rPr>
              <a:t>O</a:t>
            </a:r>
            <a:r>
              <a:rPr lang="en-US" sz="1600" baseline="-25000" dirty="0" smtClean="0">
                <a:solidFill>
                  <a:prstClr val="white"/>
                </a:solidFill>
              </a:rPr>
              <a:t>3</a:t>
            </a:r>
            <a:r>
              <a:rPr lang="en-US" sz="1600" dirty="0" smtClean="0">
                <a:solidFill>
                  <a:prstClr val="white"/>
                </a:solidFill>
              </a:rPr>
              <a:t> peak at 250 nm, O</a:t>
            </a:r>
            <a:r>
              <a:rPr lang="en-US" sz="1600" baseline="-25000" dirty="0" smtClean="0">
                <a:solidFill>
                  <a:prstClr val="white"/>
                </a:solidFill>
              </a:rPr>
              <a:t>2</a:t>
            </a:r>
            <a:r>
              <a:rPr lang="en-US" sz="1600" dirty="0" smtClean="0">
                <a:solidFill>
                  <a:prstClr val="white"/>
                </a:solidFill>
              </a:rPr>
              <a:t> peak at 160nm:  habitable planets around F and A stars.  (start discovery now)  </a:t>
            </a:r>
          </a:p>
          <a:p>
            <a:pPr marL="285750" indent="-285750">
              <a:buFont typeface="Arial" panose="020B0604020202020204" pitchFamily="34" charset="0"/>
              <a:buChar char="•"/>
            </a:pPr>
            <a:endParaRPr lang="en-US" sz="1600" dirty="0">
              <a:solidFill>
                <a:prstClr val="white"/>
              </a:solidFill>
            </a:endParaRPr>
          </a:p>
          <a:p>
            <a:pPr marL="285750" indent="-285750">
              <a:buFont typeface="Arial" panose="020B0604020202020204" pitchFamily="34" charset="0"/>
              <a:buChar char="•"/>
            </a:pPr>
            <a:r>
              <a:rPr lang="en-US" sz="1600" u="sng" dirty="0" smtClean="0">
                <a:solidFill>
                  <a:prstClr val="white"/>
                </a:solidFill>
              </a:rPr>
              <a:t>NEED</a:t>
            </a:r>
            <a:r>
              <a:rPr lang="en-US" sz="1600" dirty="0" smtClean="0">
                <a:solidFill>
                  <a:prstClr val="white"/>
                </a:solidFill>
              </a:rPr>
              <a:t>: 8+ m primary, facility-class UV spectrograph, large photon-counting UV detectors</a:t>
            </a:r>
            <a:endParaRPr lang="en-US" sz="1600" dirty="0">
              <a:solidFill>
                <a:prstClr val="white"/>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247" t="4217" r="14805"/>
          <a:stretch/>
        </p:blipFill>
        <p:spPr>
          <a:xfrm>
            <a:off x="3942530" y="1363080"/>
            <a:ext cx="5061433" cy="329184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246" y="4654920"/>
            <a:ext cx="2409524" cy="247619"/>
          </a:xfrm>
          <a:prstGeom prst="rect">
            <a:avLst/>
          </a:prstGeom>
        </p:spPr>
      </p:pic>
      <p:sp>
        <p:nvSpPr>
          <p:cNvPr id="7" name="Rectangle 6"/>
          <p:cNvSpPr/>
          <p:nvPr/>
        </p:nvSpPr>
        <p:spPr>
          <a:xfrm>
            <a:off x="8509688" y="4619611"/>
            <a:ext cx="642229" cy="282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black"/>
                </a:solidFill>
              </a:rPr>
              <a:t>2013</a:t>
            </a:r>
            <a:endParaRPr lang="en-US" sz="1400" dirty="0">
              <a:solidFill>
                <a:prstClr val="black"/>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000" y="4761075"/>
            <a:ext cx="1800665" cy="1170432"/>
          </a:xfrm>
          <a:prstGeom prst="rect">
            <a:avLst/>
          </a:prstGeom>
        </p:spPr>
      </p:pic>
      <p:cxnSp>
        <p:nvCxnSpPr>
          <p:cNvPr id="12" name="Straight Arrow Connector 11"/>
          <p:cNvCxnSpPr/>
          <p:nvPr/>
        </p:nvCxnSpPr>
        <p:spPr>
          <a:xfrm flipV="1">
            <a:off x="3733800" y="2514600"/>
            <a:ext cx="1219200" cy="1371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733800" y="5638800"/>
            <a:ext cx="848835"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0926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Rounded MT Bold" pitchFamily="34" charset="0"/>
              </a:rPr>
              <a:t>Summary</a:t>
            </a:r>
            <a:endParaRPr lang="en-US" dirty="0">
              <a:latin typeface="Arial Rounded MT Bold" pitchFamily="34" charset="0"/>
            </a:endParaRPr>
          </a:p>
        </p:txBody>
      </p:sp>
    </p:spTree>
    <p:extLst>
      <p:ext uri="{BB962C8B-B14F-4D97-AF65-F5344CB8AC3E}">
        <p14:creationId xmlns:p14="http://schemas.microsoft.com/office/powerpoint/2010/main" val="4191882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143" y="1676400"/>
            <a:ext cx="8763000" cy="4278094"/>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3000" i="1" dirty="0">
                <a:solidFill>
                  <a:srgbClr val="FFFF00"/>
                </a:solidFill>
              </a:rPr>
              <a:t>	</a:t>
            </a:r>
            <a:r>
              <a:rPr lang="en-US" sz="2200" dirty="0" smtClean="0">
                <a:solidFill>
                  <a:schemeClr val="tx2">
                    <a:lumMod val="50000"/>
                  </a:schemeClr>
                </a:solidFill>
              </a:rPr>
              <a:t>1) </a:t>
            </a:r>
            <a:r>
              <a:rPr lang="en-US" sz="2200" b="1" dirty="0" smtClean="0">
                <a:solidFill>
                  <a:schemeClr val="tx2">
                    <a:lumMod val="50000"/>
                  </a:schemeClr>
                </a:solidFill>
              </a:rPr>
              <a:t>MUSCLES</a:t>
            </a:r>
            <a:r>
              <a:rPr lang="en-US" sz="2200" dirty="0" smtClean="0">
                <a:solidFill>
                  <a:schemeClr val="tx2">
                    <a:lumMod val="50000"/>
                  </a:schemeClr>
                </a:solidFill>
              </a:rPr>
              <a:t>:  First panchromatic survey of the energetic radiation 	environment around M dwarf exoplanet host stars</a:t>
            </a:r>
            <a:r>
              <a:rPr lang="en-US" sz="2200" dirty="0" smtClean="0">
                <a:solidFill>
                  <a:schemeClr val="tx2">
                    <a:lumMod val="50000"/>
                  </a:schemeClr>
                </a:solidFill>
                <a:sym typeface="Symbol"/>
              </a:rPr>
              <a:t>.  High-level data	 products available on MAST for modeling community.</a:t>
            </a:r>
          </a:p>
          <a:p>
            <a:r>
              <a:rPr lang="en-US" sz="2200" dirty="0" smtClean="0">
                <a:solidFill>
                  <a:schemeClr val="tx2">
                    <a:lumMod val="50000"/>
                  </a:schemeClr>
                </a:solidFill>
              </a:rPr>
              <a:t>		</a:t>
            </a:r>
          </a:p>
          <a:p>
            <a:r>
              <a:rPr lang="en-US" sz="2200" dirty="0">
                <a:solidFill>
                  <a:schemeClr val="tx2">
                    <a:lumMod val="50000"/>
                  </a:schemeClr>
                </a:solidFill>
              </a:rPr>
              <a:t>	</a:t>
            </a:r>
            <a:r>
              <a:rPr lang="en-US" sz="2200" dirty="0" smtClean="0">
                <a:solidFill>
                  <a:schemeClr val="tx2">
                    <a:lumMod val="50000"/>
                  </a:schemeClr>
                </a:solidFill>
              </a:rPr>
              <a:t>2</a:t>
            </a:r>
            <a:r>
              <a:rPr lang="en-US" sz="2200" dirty="0" smtClean="0">
                <a:solidFill>
                  <a:schemeClr val="tx1"/>
                </a:solidFill>
              </a:rPr>
              <a:t>) FUV/NUV ~ 0.2 -1 for M dwarfs</a:t>
            </a:r>
            <a:r>
              <a:rPr lang="en-US" sz="2200" dirty="0" smtClean="0">
                <a:solidFill>
                  <a:schemeClr val="tx1"/>
                </a:solidFill>
                <a:sym typeface="Symbol"/>
              </a:rPr>
              <a:t>, important for atmospheric 	chemistry and the production of possible </a:t>
            </a:r>
            <a:r>
              <a:rPr lang="en-US" sz="2200" b="1" dirty="0" smtClean="0">
                <a:solidFill>
                  <a:schemeClr val="tx1"/>
                </a:solidFill>
                <a:sym typeface="Symbol"/>
              </a:rPr>
              <a:t>false-positive			 “biomarkers”</a:t>
            </a:r>
          </a:p>
          <a:p>
            <a:endParaRPr lang="en-US" sz="2200" dirty="0">
              <a:solidFill>
                <a:schemeClr val="tx1"/>
              </a:solidFill>
              <a:sym typeface="Symbol"/>
            </a:endParaRPr>
          </a:p>
          <a:p>
            <a:r>
              <a:rPr lang="en-US" sz="2200" dirty="0" smtClean="0">
                <a:solidFill>
                  <a:schemeClr val="tx1"/>
                </a:solidFill>
                <a:sym typeface="Symbol"/>
              </a:rPr>
              <a:t>	3) </a:t>
            </a:r>
            <a:r>
              <a:rPr lang="en-US" sz="2200" b="1" dirty="0" smtClean="0">
                <a:solidFill>
                  <a:schemeClr val="tx1"/>
                </a:solidFill>
                <a:sym typeface="Symbol"/>
              </a:rPr>
              <a:t>FUV and X-ray flares </a:t>
            </a:r>
            <a:r>
              <a:rPr lang="en-US" sz="2200" dirty="0" smtClean="0">
                <a:solidFill>
                  <a:schemeClr val="tx1"/>
                </a:solidFill>
                <a:sym typeface="Symbol"/>
              </a:rPr>
              <a:t>(50 – 10000% increases on 10</a:t>
            </a:r>
            <a:r>
              <a:rPr lang="en-US" sz="2200" baseline="30000" dirty="0" smtClean="0">
                <a:solidFill>
                  <a:schemeClr val="tx1"/>
                </a:solidFill>
                <a:sym typeface="Symbol"/>
              </a:rPr>
              <a:t>2</a:t>
            </a:r>
            <a:r>
              <a:rPr lang="en-US" sz="2200" dirty="0" smtClean="0">
                <a:solidFill>
                  <a:schemeClr val="tx1"/>
                </a:solidFill>
                <a:sym typeface="Symbol"/>
              </a:rPr>
              <a:t> – 10</a:t>
            </a:r>
            <a:r>
              <a:rPr lang="en-US" sz="2200" baseline="30000" dirty="0" smtClean="0">
                <a:solidFill>
                  <a:schemeClr val="tx1"/>
                </a:solidFill>
                <a:sym typeface="Symbol"/>
              </a:rPr>
              <a:t>3</a:t>
            </a:r>
            <a:r>
              <a:rPr lang="en-US" sz="2200" dirty="0" smtClean="0">
                <a:solidFill>
                  <a:schemeClr val="tx1"/>
                </a:solidFill>
                <a:sym typeface="Symbol"/>
              </a:rPr>
              <a:t> 	second 	timescales) are present on ≥ half of </a:t>
            </a:r>
            <a:r>
              <a:rPr lang="en-US" sz="2200" b="1" dirty="0" smtClean="0">
                <a:solidFill>
                  <a:schemeClr val="tx1"/>
                </a:solidFill>
                <a:sym typeface="Symbol"/>
              </a:rPr>
              <a:t>optically inactive </a:t>
            </a:r>
            <a:r>
              <a:rPr lang="en-US" sz="2200" dirty="0" smtClean="0">
                <a:solidFill>
                  <a:schemeClr val="tx1"/>
                </a:solidFill>
                <a:sym typeface="Symbol"/>
              </a:rPr>
              <a:t>M 	dwarf exoplanet host stars observed to date. Impacts on 	atmospheres is work in progress.</a:t>
            </a:r>
            <a:endParaRPr lang="en-US" sz="2200" dirty="0">
              <a:solidFill>
                <a:schemeClr val="tx1"/>
              </a:solidFill>
            </a:endParaRPr>
          </a:p>
        </p:txBody>
      </p:sp>
      <p:sp>
        <p:nvSpPr>
          <p:cNvPr id="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Arial Rounded MT Bold" pitchFamily="34" charset="0"/>
              </a:rPr>
              <a:t>Summary – Part 2 </a:t>
            </a:r>
            <a:endParaRPr lang="en-US" dirty="0">
              <a:latin typeface="Arial Rounded MT Bold" pitchFamily="34" charset="0"/>
            </a:endParaRPr>
          </a:p>
        </p:txBody>
      </p:sp>
    </p:spTree>
    <p:extLst>
      <p:ext uri="{BB962C8B-B14F-4D97-AF65-F5344CB8AC3E}">
        <p14:creationId xmlns:p14="http://schemas.microsoft.com/office/powerpoint/2010/main" val="4169288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Thank you</a:t>
            </a:r>
            <a:endParaRPr lang="en-US" dirty="0"/>
          </a:p>
        </p:txBody>
      </p:sp>
    </p:spTree>
    <p:extLst>
      <p:ext uri="{BB962C8B-B14F-4D97-AF65-F5344CB8AC3E}">
        <p14:creationId xmlns:p14="http://schemas.microsoft.com/office/powerpoint/2010/main" val="3766445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3075" y="-19719"/>
            <a:ext cx="8366125" cy="1143000"/>
          </a:xfrm>
        </p:spPr>
        <p:txBody>
          <a:bodyPr>
            <a:normAutofit/>
          </a:bodyPr>
          <a:lstStyle/>
          <a:p>
            <a:r>
              <a:rPr lang="en-US" sz="4000" dirty="0" smtClean="0">
                <a:effectLst/>
                <a:latin typeface="Arial Rounded MT Bold" pitchFamily="34" charset="0"/>
              </a:rPr>
              <a:t>MUSCLES</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1799"/>
            <a:ext cx="9144000" cy="533777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86" y="46409"/>
            <a:ext cx="755178" cy="914400"/>
          </a:xfrm>
          <a:prstGeom prst="rect">
            <a:avLst/>
          </a:prstGeom>
        </p:spPr>
      </p:pic>
    </p:spTree>
    <p:extLst>
      <p:ext uri="{BB962C8B-B14F-4D97-AF65-F5344CB8AC3E}">
        <p14:creationId xmlns:p14="http://schemas.microsoft.com/office/powerpoint/2010/main" val="1242105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
            <a:ext cx="7772400" cy="1022350"/>
          </a:xfrm>
        </p:spPr>
        <p:txBody>
          <a:bodyPr>
            <a:normAutofit fontScale="90000"/>
          </a:bodyPr>
          <a:lstStyle/>
          <a:p>
            <a:r>
              <a:rPr lang="en-US" sz="4400" dirty="0" smtClean="0">
                <a:effectLst/>
                <a:latin typeface="Arial Rounded MT Bold" pitchFamily="34" charset="0"/>
              </a:rPr>
              <a:t>M dwarf radiation fields:</a:t>
            </a:r>
            <a:br>
              <a:rPr lang="en-US" sz="4400" dirty="0" smtClean="0">
                <a:effectLst/>
                <a:latin typeface="Arial Rounded MT Bold" pitchFamily="34" charset="0"/>
              </a:rPr>
            </a:br>
            <a:r>
              <a:rPr lang="en-US" dirty="0" smtClean="0">
                <a:latin typeface="Arial Rounded MT Bold" pitchFamily="34" charset="0"/>
              </a:rPr>
              <a:t>IUE is insufficient</a:t>
            </a:r>
            <a:endParaRPr lang="en-US" sz="4400" dirty="0">
              <a:effectLst/>
              <a:latin typeface="Arial Rounded MT Bold"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71600"/>
            <a:ext cx="7182416" cy="5120640"/>
          </a:xfrm>
          <a:prstGeom prst="rect">
            <a:avLst/>
          </a:prstGeom>
        </p:spPr>
      </p:pic>
    </p:spTree>
    <p:extLst>
      <p:ext uri="{BB962C8B-B14F-4D97-AF65-F5344CB8AC3E}">
        <p14:creationId xmlns:p14="http://schemas.microsoft.com/office/powerpoint/2010/main" val="2398312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73" y="4800600"/>
            <a:ext cx="4572000" cy="1372500"/>
          </a:xfrm>
          <a:prstGeom prst="rect">
            <a:avLst/>
          </a:prstGeom>
        </p:spPr>
      </p:pic>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 H</a:t>
            </a:r>
            <a:r>
              <a:rPr lang="en-US" baseline="-25000" dirty="0" smtClean="0"/>
              <a:t>2</a:t>
            </a:r>
            <a:r>
              <a:rPr lang="en-US" dirty="0" smtClean="0"/>
              <a:t>O &amp; organics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43" y="962812"/>
            <a:ext cx="4572000" cy="3614752"/>
          </a:xfrm>
          <a:prstGeom prst="rect">
            <a:avLst/>
          </a:prstGeom>
        </p:spPr>
      </p:pic>
      <p:sp>
        <p:nvSpPr>
          <p:cNvPr id="12" name="TextBox 11"/>
          <p:cNvSpPr txBox="1"/>
          <p:nvPr/>
        </p:nvSpPr>
        <p:spPr>
          <a:xfrm>
            <a:off x="5261007" y="1074968"/>
            <a:ext cx="3184462" cy="1938992"/>
          </a:xfrm>
          <a:prstGeom prst="rect">
            <a:avLst/>
          </a:prstGeom>
          <a:noFill/>
        </p:spPr>
        <p:txBody>
          <a:bodyPr wrap="none" rtlCol="0">
            <a:spAutoFit/>
          </a:bodyPr>
          <a:lstStyle/>
          <a:p>
            <a:pPr algn="ctr"/>
            <a:r>
              <a:rPr lang="en-US" sz="2400" dirty="0" smtClean="0">
                <a:effectLst>
                  <a:outerShdw blurRad="38100" dist="38100" dir="2700000" algn="tl">
                    <a:srgbClr val="000000">
                      <a:alpha val="43137"/>
                    </a:srgbClr>
                  </a:outerShdw>
                </a:effectLst>
                <a:sym typeface="Symbol"/>
              </a:rPr>
              <a:t>Warm, Inner disk origin:</a:t>
            </a:r>
          </a:p>
          <a:p>
            <a:pPr algn="ctr"/>
            <a:endParaRPr lang="en-US" sz="2400" dirty="0">
              <a:effectLst>
                <a:outerShdw blurRad="38100" dist="38100" dir="2700000" algn="tl">
                  <a:srgbClr val="000000">
                    <a:alpha val="43137"/>
                  </a:srgbClr>
                </a:outerShdw>
              </a:effectLst>
              <a:sym typeface="Symbol"/>
            </a:endParaRPr>
          </a:p>
          <a:p>
            <a:pPr marL="342900" indent="-342900" algn="ctr">
              <a:buFont typeface="Arial" panose="020B0604020202020204" pitchFamily="34" charset="0"/>
              <a:buChar char="•"/>
            </a:pPr>
            <a:r>
              <a:rPr lang="en-US" sz="2400" dirty="0" err="1" smtClean="0">
                <a:effectLst>
                  <a:outerShdw blurRad="38100" dist="38100" dir="2700000" algn="tl">
                    <a:srgbClr val="000000">
                      <a:alpha val="43137"/>
                    </a:srgbClr>
                  </a:outerShdw>
                </a:effectLst>
                <a:sym typeface="Symbol"/>
              </a:rPr>
              <a:t>R</a:t>
            </a:r>
            <a:r>
              <a:rPr lang="en-US" sz="2400" baseline="-25000" dirty="0" err="1" smtClean="0">
                <a:effectLst>
                  <a:outerShdw blurRad="38100" dist="38100" dir="2700000" algn="tl">
                    <a:srgbClr val="000000">
                      <a:alpha val="43137"/>
                    </a:srgbClr>
                  </a:outerShdw>
                </a:effectLst>
                <a:sym typeface="Symbol"/>
              </a:rPr>
              <a:t>mol</a:t>
            </a:r>
            <a:r>
              <a:rPr lang="en-US" sz="2400" dirty="0" smtClean="0">
                <a:effectLst>
                  <a:outerShdw blurRad="38100" dist="38100" dir="2700000" algn="tl">
                    <a:srgbClr val="000000">
                      <a:alpha val="43137"/>
                    </a:srgbClr>
                  </a:outerShdw>
                </a:effectLst>
                <a:sym typeface="Symbol"/>
              </a:rPr>
              <a:t> &lt; 3 AU</a:t>
            </a:r>
          </a:p>
          <a:p>
            <a:pPr algn="ctr"/>
            <a:endParaRPr lang="en-US" sz="2400" dirty="0">
              <a:effectLst>
                <a:outerShdw blurRad="38100" dist="38100" dir="2700000" algn="tl">
                  <a:srgbClr val="000000">
                    <a:alpha val="43137"/>
                  </a:srgbClr>
                </a:outerShdw>
              </a:effectLst>
              <a:sym typeface="Symbol"/>
            </a:endParaRPr>
          </a:p>
          <a:p>
            <a:pPr marL="342900" indent="-342900" algn="ctr">
              <a:buFont typeface="Arial" panose="020B0604020202020204" pitchFamily="34" charset="0"/>
              <a:buChar char="•"/>
            </a:pPr>
            <a:r>
              <a:rPr lang="en-US" sz="2400" dirty="0" err="1" smtClean="0">
                <a:effectLst>
                  <a:outerShdw blurRad="38100" dist="38100" dir="2700000" algn="tl">
                    <a:srgbClr val="000000">
                      <a:alpha val="43137"/>
                    </a:srgbClr>
                  </a:outerShdw>
                </a:effectLst>
              </a:rPr>
              <a:t>T</a:t>
            </a:r>
            <a:r>
              <a:rPr lang="en-US" sz="2400" baseline="-25000" dirty="0" err="1" smtClean="0">
                <a:effectLst>
                  <a:outerShdw blurRad="38100" dist="38100" dir="2700000" algn="tl">
                    <a:srgbClr val="000000">
                      <a:alpha val="43137"/>
                    </a:srgbClr>
                  </a:outerShdw>
                </a:effectLst>
              </a:rPr>
              <a:t>mol</a:t>
            </a:r>
            <a:r>
              <a:rPr lang="en-US" sz="2400" dirty="0" smtClean="0">
                <a:effectLst>
                  <a:outerShdw blurRad="38100" dist="38100" dir="2700000" algn="tl">
                    <a:srgbClr val="000000">
                      <a:alpha val="43137"/>
                    </a:srgbClr>
                  </a:outerShdw>
                </a:effectLst>
              </a:rPr>
              <a:t> </a:t>
            </a:r>
            <a:r>
              <a:rPr lang="en-US" sz="2400" dirty="0" smtClean="0">
                <a:effectLst>
                  <a:outerShdw blurRad="38100" dist="38100" dir="2700000" algn="tl">
                    <a:srgbClr val="000000">
                      <a:alpha val="43137"/>
                    </a:srgbClr>
                  </a:outerShdw>
                </a:effectLst>
                <a:sym typeface="Symbol"/>
              </a:rPr>
              <a:t> 300 – 1200 K</a:t>
            </a:r>
            <a:endParaRPr lang="en-US" sz="2400" dirty="0">
              <a:effectLst>
                <a:outerShdw blurRad="38100" dist="38100" dir="2700000" algn="tl">
                  <a:srgbClr val="000000">
                    <a:alpha val="43137"/>
                  </a:srgbClr>
                </a:outerShdw>
              </a:effectLst>
            </a:endParaRPr>
          </a:p>
        </p:txBody>
      </p:sp>
      <p:sp>
        <p:nvSpPr>
          <p:cNvPr id="10" name="Text Box 8"/>
          <p:cNvSpPr txBox="1">
            <a:spLocks noChangeArrowheads="1"/>
          </p:cNvSpPr>
          <p:nvPr/>
        </p:nvSpPr>
        <p:spPr bwMode="auto">
          <a:xfrm>
            <a:off x="480286" y="4309142"/>
            <a:ext cx="1375982"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Salyk et al. 2011b</a:t>
            </a:r>
            <a:endParaRPr lang="en-US" sz="1200" dirty="0">
              <a:solidFill>
                <a:schemeClr val="tx2">
                  <a:lumMod val="75000"/>
                </a:schemeClr>
              </a:solidFill>
              <a:latin typeface="Arial Rounded MT Bold" pitchFamily="34" charset="0"/>
            </a:endParaRPr>
          </a:p>
        </p:txBody>
      </p:sp>
      <p:grpSp>
        <p:nvGrpSpPr>
          <p:cNvPr id="4" name="Group 3"/>
          <p:cNvGrpSpPr/>
          <p:nvPr/>
        </p:nvGrpSpPr>
        <p:grpSpPr>
          <a:xfrm>
            <a:off x="3529942" y="6173100"/>
            <a:ext cx="2413657" cy="434876"/>
            <a:chOff x="3529942" y="6173100"/>
            <a:chExt cx="2413657" cy="434876"/>
          </a:xfrm>
        </p:grpSpPr>
        <p:sp>
          <p:nvSpPr>
            <p:cNvPr id="9" name="Text Box 8"/>
            <p:cNvSpPr txBox="1">
              <a:spLocks noChangeArrowheads="1"/>
            </p:cNvSpPr>
            <p:nvPr/>
          </p:nvSpPr>
          <p:spPr bwMode="auto">
            <a:xfrm>
              <a:off x="3529942" y="6173100"/>
              <a:ext cx="2413657"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a:solidFill>
                    <a:schemeClr val="tx2">
                      <a:lumMod val="75000"/>
                    </a:schemeClr>
                  </a:solidFill>
                  <a:latin typeface="Arial Rounded MT Bold" pitchFamily="34" charset="0"/>
                </a:rPr>
                <a:t>a</a:t>
              </a:r>
              <a:r>
                <a:rPr lang="en-US" sz="1200" dirty="0" smtClean="0">
                  <a:solidFill>
                    <a:schemeClr val="tx2">
                      <a:lumMod val="75000"/>
                    </a:schemeClr>
                  </a:solidFill>
                  <a:latin typeface="Arial Rounded MT Bold" pitchFamily="34" charset="0"/>
                </a:rPr>
                <a:t>lso Pontoppidan et al. 2011</a:t>
              </a:r>
              <a:endParaRPr lang="en-US" sz="1200" dirty="0">
                <a:solidFill>
                  <a:schemeClr val="tx2">
                    <a:lumMod val="75000"/>
                  </a:schemeClr>
                </a:solidFill>
                <a:latin typeface="Arial Rounded MT Bold" pitchFamily="34" charset="0"/>
              </a:endParaRPr>
            </a:p>
          </p:txBody>
        </p:sp>
        <p:sp>
          <p:nvSpPr>
            <p:cNvPr id="11" name="Text Box 8"/>
            <p:cNvSpPr txBox="1">
              <a:spLocks noChangeArrowheads="1"/>
            </p:cNvSpPr>
            <p:nvPr/>
          </p:nvSpPr>
          <p:spPr bwMode="auto">
            <a:xfrm>
              <a:off x="3733800" y="6339554"/>
              <a:ext cx="2057400"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err="1" smtClean="0">
                  <a:solidFill>
                    <a:schemeClr val="tx2">
                      <a:lumMod val="75000"/>
                    </a:schemeClr>
                  </a:solidFill>
                  <a:latin typeface="Arial Rounded MT Bold" pitchFamily="34" charset="0"/>
                </a:rPr>
                <a:t>Mandell</a:t>
              </a:r>
              <a:r>
                <a:rPr lang="en-US" sz="1200" dirty="0" smtClean="0">
                  <a:solidFill>
                    <a:schemeClr val="tx2">
                      <a:lumMod val="75000"/>
                    </a:schemeClr>
                  </a:solidFill>
                  <a:latin typeface="Arial Rounded MT Bold" pitchFamily="34" charset="0"/>
                </a:rPr>
                <a:t> et al. 2012</a:t>
              </a:r>
              <a:endParaRPr lang="en-US" sz="1200" dirty="0">
                <a:solidFill>
                  <a:schemeClr val="tx2">
                    <a:lumMod val="75000"/>
                  </a:schemeClr>
                </a:solidFill>
                <a:latin typeface="Arial Rounded MT Bold" pitchFamily="34" charset="0"/>
              </a:endParaRPr>
            </a:p>
          </p:txBody>
        </p:sp>
      </p:grpSp>
    </p:spTree>
    <p:extLst>
      <p:ext uri="{BB962C8B-B14F-4D97-AF65-F5344CB8AC3E}">
        <p14:creationId xmlns:p14="http://schemas.microsoft.com/office/powerpoint/2010/main" val="2396549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 name="Text Box 4"/>
          <p:cNvSpPr txBox="1">
            <a:spLocks noChangeArrowheads="1"/>
          </p:cNvSpPr>
          <p:nvPr/>
        </p:nvSpPr>
        <p:spPr bwMode="auto">
          <a:xfrm>
            <a:off x="914400" y="349439"/>
            <a:ext cx="7391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smtClean="0">
                <a:solidFill>
                  <a:schemeClr val="tx2">
                    <a:lumMod val="75000"/>
                  </a:schemeClr>
                </a:solidFill>
              </a:rPr>
              <a:t>No MUSCLES?  No problem.</a:t>
            </a:r>
          </a:p>
          <a:p>
            <a:pPr>
              <a:buFontTx/>
              <a:buChar char="•"/>
            </a:pPr>
            <a:r>
              <a:rPr lang="en-US" sz="2400" b="1" dirty="0" smtClean="0">
                <a:solidFill>
                  <a:schemeClr val="tx2">
                    <a:lumMod val="75000"/>
                  </a:schemeClr>
                </a:solidFill>
              </a:rPr>
              <a:t>Correlations between broadband FUV and XUV fluxes and observed line fluxes provide first order irradiance estimates in the absence of complete observations   </a:t>
            </a:r>
            <a:endParaRPr lang="en-US" sz="2000" dirty="0" smtClean="0">
              <a:solidFill>
                <a:schemeClr val="tx2">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919099"/>
            <a:ext cx="5622472" cy="4456222"/>
          </a:xfrm>
          <a:prstGeom prst="rect">
            <a:avLst/>
          </a:prstGeom>
        </p:spPr>
      </p:pic>
      <p:sp>
        <p:nvSpPr>
          <p:cNvPr id="6" name="Text Box 3"/>
          <p:cNvSpPr txBox="1">
            <a:spLocks noChangeArrowheads="1"/>
          </p:cNvSpPr>
          <p:nvPr/>
        </p:nvSpPr>
        <p:spPr bwMode="auto">
          <a:xfrm>
            <a:off x="231552" y="6519446"/>
            <a:ext cx="312124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France et al. (ApJ-2016 astro-</a:t>
            </a:r>
            <a:r>
              <a:rPr lang="en-US" sz="1600" dirty="0" err="1" smtClean="0">
                <a:solidFill>
                  <a:srgbClr val="002060"/>
                </a:solidFill>
              </a:rPr>
              <a:t>ph</a:t>
            </a:r>
            <a:r>
              <a:rPr lang="en-US" sz="1600" dirty="0" smtClean="0">
                <a:solidFill>
                  <a:srgbClr val="002060"/>
                </a:solidFill>
              </a:rPr>
              <a:t>)  </a:t>
            </a:r>
            <a:endParaRPr lang="en-US" sz="1600" dirty="0">
              <a:solidFill>
                <a:srgbClr val="002060"/>
              </a:solidFill>
            </a:endParaRPr>
          </a:p>
        </p:txBody>
      </p:sp>
    </p:spTree>
    <p:extLst>
      <p:ext uri="{BB962C8B-B14F-4D97-AF65-F5344CB8AC3E}">
        <p14:creationId xmlns:p14="http://schemas.microsoft.com/office/powerpoint/2010/main" val="900037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3074" y="174625"/>
            <a:ext cx="8366125" cy="1143000"/>
          </a:xfrm>
        </p:spPr>
        <p:txBody>
          <a:bodyPr>
            <a:normAutofit/>
          </a:bodyPr>
          <a:lstStyle/>
          <a:p>
            <a:r>
              <a:rPr lang="en-US" sz="4000" i="1" dirty="0" smtClean="0">
                <a:latin typeface="Arial Rounded MT Bold" pitchFamily="34" charset="0"/>
              </a:rPr>
              <a:t>EUVE</a:t>
            </a:r>
            <a:r>
              <a:rPr lang="en-US" sz="4000" dirty="0" smtClean="0">
                <a:latin typeface="Arial Rounded MT Bold" pitchFamily="34" charset="0"/>
              </a:rPr>
              <a:t> M dwarfs: </a:t>
            </a:r>
            <a:r>
              <a:rPr lang="en-US" sz="4000" dirty="0">
                <a:latin typeface="Arial Rounded MT Bold" pitchFamily="34" charset="0"/>
              </a:rPr>
              <a:t>F(EUV) / F(Ly</a:t>
            </a:r>
            <a:r>
              <a:rPr lang="en-US" sz="4000" dirty="0">
                <a:latin typeface="Arial Rounded MT Bold" pitchFamily="34" charset="0"/>
                <a:sym typeface="Symbol"/>
              </a:rPr>
              <a:t>)</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0" name="Text Box 3"/>
          <p:cNvSpPr txBox="1">
            <a:spLocks noChangeArrowheads="1"/>
          </p:cNvSpPr>
          <p:nvPr/>
        </p:nvSpPr>
        <p:spPr bwMode="auto">
          <a:xfrm>
            <a:off x="4515678" y="1156494"/>
            <a:ext cx="45521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u="sng" dirty="0" smtClean="0"/>
              <a:t>M-dwarf EUV calculations</a:t>
            </a:r>
            <a:r>
              <a:rPr lang="en-US" sz="3200" dirty="0" smtClean="0"/>
              <a:t>: </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25" y="2133600"/>
            <a:ext cx="5305779" cy="3657600"/>
          </a:xfrm>
          <a:prstGeom prst="rect">
            <a:avLst/>
          </a:prstGeom>
        </p:spPr>
      </p:pic>
      <p:sp>
        <p:nvSpPr>
          <p:cNvPr id="7" name="Text Box 3"/>
          <p:cNvSpPr txBox="1">
            <a:spLocks noChangeArrowheads="1"/>
          </p:cNvSpPr>
          <p:nvPr/>
        </p:nvSpPr>
        <p:spPr bwMode="auto">
          <a:xfrm>
            <a:off x="5876925" y="1741269"/>
            <a:ext cx="27432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smtClean="0"/>
              <a:t>Based on </a:t>
            </a:r>
            <a:r>
              <a:rPr lang="en-US" sz="2000" i="1" dirty="0" smtClean="0"/>
              <a:t>EUVE</a:t>
            </a:r>
            <a:r>
              <a:rPr lang="en-US" sz="2000" dirty="0" smtClean="0"/>
              <a:t> data, M dwarf F(EUV)/F(Ly</a:t>
            </a:r>
            <a:r>
              <a:rPr lang="en-US" sz="2000" dirty="0" smtClean="0">
                <a:sym typeface="Symbol"/>
              </a:rPr>
              <a:t>) ratios agree with solar model, modulo an empirically constrained offset, e.g., </a:t>
            </a:r>
          </a:p>
          <a:p>
            <a:endParaRPr lang="en-US" sz="2000" dirty="0">
              <a:sym typeface="Symbol"/>
            </a:endParaRPr>
          </a:p>
          <a:p>
            <a:r>
              <a:rPr lang="en-US" sz="1600" dirty="0" smtClean="0">
                <a:sym typeface="Symbol"/>
              </a:rPr>
              <a:t>log</a:t>
            </a:r>
            <a:r>
              <a:rPr lang="en-US" sz="2000" dirty="0" smtClean="0">
                <a:sym typeface="Symbol"/>
              </a:rPr>
              <a:t> (F(EUV)/F(Ly))</a:t>
            </a:r>
            <a:r>
              <a:rPr lang="en-US" sz="2000" baseline="-25000" dirty="0" smtClean="0">
                <a:sym typeface="Symbol"/>
              </a:rPr>
              <a:t>M</a:t>
            </a:r>
            <a:r>
              <a:rPr lang="en-US" sz="2000" dirty="0" smtClean="0">
                <a:sym typeface="Symbol"/>
              </a:rPr>
              <a:t>  </a:t>
            </a:r>
            <a:r>
              <a:rPr lang="en-US" sz="2000" dirty="0" smtClean="0"/>
              <a:t> = </a:t>
            </a:r>
          </a:p>
          <a:p>
            <a:endParaRPr lang="en-US" sz="2000" dirty="0"/>
          </a:p>
          <a:p>
            <a:r>
              <a:rPr lang="en-US" sz="1600" dirty="0" smtClean="0">
                <a:sym typeface="Symbol"/>
              </a:rPr>
              <a:t>log</a:t>
            </a:r>
            <a:r>
              <a:rPr lang="en-US" sz="2000" dirty="0" smtClean="0">
                <a:sym typeface="Symbol"/>
              </a:rPr>
              <a:t> (F(EUV</a:t>
            </a:r>
            <a:r>
              <a:rPr lang="en-US" sz="2000" dirty="0">
                <a:sym typeface="Symbol"/>
              </a:rPr>
              <a:t>)/F(Ly</a:t>
            </a:r>
            <a:r>
              <a:rPr lang="en-US" sz="2000" dirty="0" smtClean="0">
                <a:sym typeface="Symbol"/>
              </a:rPr>
              <a:t>))</a:t>
            </a:r>
            <a:r>
              <a:rPr lang="en-US" sz="2000" baseline="-25000" dirty="0" smtClean="0">
                <a:latin typeface="Times New Roman"/>
                <a:cs typeface="Times New Roman"/>
                <a:sym typeface="Symbol"/>
              </a:rPr>
              <a:t>ʘ</a:t>
            </a:r>
            <a:r>
              <a:rPr lang="en-US" sz="2000" dirty="0" smtClean="0">
                <a:sym typeface="Symbol"/>
              </a:rPr>
              <a:t> + </a:t>
            </a:r>
            <a:r>
              <a:rPr lang="el-GR" sz="2000" dirty="0" smtClean="0">
                <a:sym typeface="Symbol"/>
              </a:rPr>
              <a:t>Δ</a:t>
            </a:r>
            <a:r>
              <a:rPr lang="en-US" sz="2000" dirty="0" smtClean="0">
                <a:sym typeface="Symbol"/>
              </a:rPr>
              <a:t>F</a:t>
            </a:r>
            <a:endParaRPr lang="en-US" sz="2000" dirty="0" smtClean="0"/>
          </a:p>
        </p:txBody>
      </p:sp>
      <p:sp>
        <p:nvSpPr>
          <p:cNvPr id="3" name="Frame 2"/>
          <p:cNvSpPr/>
          <p:nvPr/>
        </p:nvSpPr>
        <p:spPr>
          <a:xfrm>
            <a:off x="1066800" y="2196090"/>
            <a:ext cx="4343400" cy="3124200"/>
          </a:xfrm>
          <a:custGeom>
            <a:avLst/>
            <a:gdLst>
              <a:gd name="connsiteX0" fmla="*/ 0 w 4343400"/>
              <a:gd name="connsiteY0" fmla="*/ 0 h 3124200"/>
              <a:gd name="connsiteX1" fmla="*/ 4343400 w 4343400"/>
              <a:gd name="connsiteY1" fmla="*/ 0 h 3124200"/>
              <a:gd name="connsiteX2" fmla="*/ 4343400 w 4343400"/>
              <a:gd name="connsiteY2" fmla="*/ 3124200 h 3124200"/>
              <a:gd name="connsiteX3" fmla="*/ 0 w 4343400"/>
              <a:gd name="connsiteY3" fmla="*/ 3124200 h 3124200"/>
              <a:gd name="connsiteX4" fmla="*/ 0 w 4343400"/>
              <a:gd name="connsiteY4" fmla="*/ 0 h 3124200"/>
              <a:gd name="connsiteX5" fmla="*/ 390525 w 4343400"/>
              <a:gd name="connsiteY5" fmla="*/ 390525 h 3124200"/>
              <a:gd name="connsiteX6" fmla="*/ 390525 w 4343400"/>
              <a:gd name="connsiteY6" fmla="*/ 2733675 h 3124200"/>
              <a:gd name="connsiteX7" fmla="*/ 3952875 w 4343400"/>
              <a:gd name="connsiteY7" fmla="*/ 2733675 h 3124200"/>
              <a:gd name="connsiteX8" fmla="*/ 3952875 w 4343400"/>
              <a:gd name="connsiteY8" fmla="*/ 390525 h 3124200"/>
              <a:gd name="connsiteX9" fmla="*/ 390525 w 4343400"/>
              <a:gd name="connsiteY9" fmla="*/ 390525 h 3124200"/>
              <a:gd name="connsiteX0" fmla="*/ 0 w 4343400"/>
              <a:gd name="connsiteY0" fmla="*/ 0 h 3124200"/>
              <a:gd name="connsiteX1" fmla="*/ 4343400 w 4343400"/>
              <a:gd name="connsiteY1" fmla="*/ 0 h 3124200"/>
              <a:gd name="connsiteX2" fmla="*/ 4343400 w 4343400"/>
              <a:gd name="connsiteY2" fmla="*/ 3124200 h 3124200"/>
              <a:gd name="connsiteX3" fmla="*/ 0 w 4343400"/>
              <a:gd name="connsiteY3" fmla="*/ 3124200 h 3124200"/>
              <a:gd name="connsiteX4" fmla="*/ 0 w 4343400"/>
              <a:gd name="connsiteY4" fmla="*/ 0 h 3124200"/>
              <a:gd name="connsiteX5" fmla="*/ 390525 w 4343400"/>
              <a:gd name="connsiteY5" fmla="*/ 390525 h 3124200"/>
              <a:gd name="connsiteX6" fmla="*/ 390525 w 4343400"/>
              <a:gd name="connsiteY6" fmla="*/ 2733675 h 3124200"/>
              <a:gd name="connsiteX7" fmla="*/ 3952875 w 4343400"/>
              <a:gd name="connsiteY7" fmla="*/ 2733675 h 3124200"/>
              <a:gd name="connsiteX8" fmla="*/ 3426101 w 4343400"/>
              <a:gd name="connsiteY8" fmla="*/ 1245290 h 3124200"/>
              <a:gd name="connsiteX9" fmla="*/ 390525 w 4343400"/>
              <a:gd name="connsiteY9" fmla="*/ 390525 h 3124200"/>
              <a:gd name="connsiteX0" fmla="*/ 0 w 4343400"/>
              <a:gd name="connsiteY0" fmla="*/ 0 h 3124200"/>
              <a:gd name="connsiteX1" fmla="*/ 4343400 w 4343400"/>
              <a:gd name="connsiteY1" fmla="*/ 0 h 3124200"/>
              <a:gd name="connsiteX2" fmla="*/ 4343400 w 4343400"/>
              <a:gd name="connsiteY2" fmla="*/ 3124200 h 3124200"/>
              <a:gd name="connsiteX3" fmla="*/ 0 w 4343400"/>
              <a:gd name="connsiteY3" fmla="*/ 3124200 h 3124200"/>
              <a:gd name="connsiteX4" fmla="*/ 0 w 4343400"/>
              <a:gd name="connsiteY4" fmla="*/ 0 h 3124200"/>
              <a:gd name="connsiteX5" fmla="*/ 390525 w 4343400"/>
              <a:gd name="connsiteY5" fmla="*/ 390525 h 3124200"/>
              <a:gd name="connsiteX6" fmla="*/ 400464 w 4343400"/>
              <a:gd name="connsiteY6" fmla="*/ 2167144 h 3124200"/>
              <a:gd name="connsiteX7" fmla="*/ 3952875 w 4343400"/>
              <a:gd name="connsiteY7" fmla="*/ 2733675 h 3124200"/>
              <a:gd name="connsiteX8" fmla="*/ 3426101 w 4343400"/>
              <a:gd name="connsiteY8" fmla="*/ 1245290 h 3124200"/>
              <a:gd name="connsiteX9" fmla="*/ 390525 w 4343400"/>
              <a:gd name="connsiteY9" fmla="*/ 390525 h 3124200"/>
              <a:gd name="connsiteX0" fmla="*/ 0 w 4343400"/>
              <a:gd name="connsiteY0" fmla="*/ 0 h 3124200"/>
              <a:gd name="connsiteX1" fmla="*/ 4343400 w 4343400"/>
              <a:gd name="connsiteY1" fmla="*/ 0 h 3124200"/>
              <a:gd name="connsiteX2" fmla="*/ 4343400 w 4343400"/>
              <a:gd name="connsiteY2" fmla="*/ 3124200 h 3124200"/>
              <a:gd name="connsiteX3" fmla="*/ 0 w 4343400"/>
              <a:gd name="connsiteY3" fmla="*/ 3124200 h 3124200"/>
              <a:gd name="connsiteX4" fmla="*/ 0 w 4343400"/>
              <a:gd name="connsiteY4" fmla="*/ 0 h 3124200"/>
              <a:gd name="connsiteX5" fmla="*/ 390525 w 4343400"/>
              <a:gd name="connsiteY5" fmla="*/ 390525 h 3124200"/>
              <a:gd name="connsiteX6" fmla="*/ 400464 w 4343400"/>
              <a:gd name="connsiteY6" fmla="*/ 2167144 h 3124200"/>
              <a:gd name="connsiteX7" fmla="*/ 3734214 w 4343400"/>
              <a:gd name="connsiteY7" fmla="*/ 2087631 h 3124200"/>
              <a:gd name="connsiteX8" fmla="*/ 3426101 w 4343400"/>
              <a:gd name="connsiteY8" fmla="*/ 1245290 h 3124200"/>
              <a:gd name="connsiteX9" fmla="*/ 390525 w 4343400"/>
              <a:gd name="connsiteY9" fmla="*/ 390525 h 3124200"/>
              <a:gd name="connsiteX0" fmla="*/ 0 w 4343400"/>
              <a:gd name="connsiteY0" fmla="*/ 0 h 3124200"/>
              <a:gd name="connsiteX1" fmla="*/ 4343400 w 4343400"/>
              <a:gd name="connsiteY1" fmla="*/ 0 h 3124200"/>
              <a:gd name="connsiteX2" fmla="*/ 4343400 w 4343400"/>
              <a:gd name="connsiteY2" fmla="*/ 3124200 h 3124200"/>
              <a:gd name="connsiteX3" fmla="*/ 0 w 4343400"/>
              <a:gd name="connsiteY3" fmla="*/ 3124200 h 3124200"/>
              <a:gd name="connsiteX4" fmla="*/ 0 w 4343400"/>
              <a:gd name="connsiteY4" fmla="*/ 0 h 3124200"/>
              <a:gd name="connsiteX5" fmla="*/ 420342 w 4343400"/>
              <a:gd name="connsiteY5" fmla="*/ 1225412 h 3124200"/>
              <a:gd name="connsiteX6" fmla="*/ 400464 w 4343400"/>
              <a:gd name="connsiteY6" fmla="*/ 2167144 h 3124200"/>
              <a:gd name="connsiteX7" fmla="*/ 3734214 w 4343400"/>
              <a:gd name="connsiteY7" fmla="*/ 2087631 h 3124200"/>
              <a:gd name="connsiteX8" fmla="*/ 3426101 w 4343400"/>
              <a:gd name="connsiteY8" fmla="*/ 1245290 h 3124200"/>
              <a:gd name="connsiteX9" fmla="*/ 420342 w 4343400"/>
              <a:gd name="connsiteY9" fmla="*/ 1225412 h 3124200"/>
              <a:gd name="connsiteX0" fmla="*/ 0 w 4343400"/>
              <a:gd name="connsiteY0" fmla="*/ 0 h 3124200"/>
              <a:gd name="connsiteX1" fmla="*/ 4343400 w 4343400"/>
              <a:gd name="connsiteY1" fmla="*/ 0 h 3124200"/>
              <a:gd name="connsiteX2" fmla="*/ 4343400 w 4343400"/>
              <a:gd name="connsiteY2" fmla="*/ 3124200 h 3124200"/>
              <a:gd name="connsiteX3" fmla="*/ 0 w 4343400"/>
              <a:gd name="connsiteY3" fmla="*/ 3124200 h 3124200"/>
              <a:gd name="connsiteX4" fmla="*/ 0 w 4343400"/>
              <a:gd name="connsiteY4" fmla="*/ 0 h 3124200"/>
              <a:gd name="connsiteX5" fmla="*/ 420342 w 4343400"/>
              <a:gd name="connsiteY5" fmla="*/ 1225412 h 3124200"/>
              <a:gd name="connsiteX6" fmla="*/ 420342 w 4343400"/>
              <a:gd name="connsiteY6" fmla="*/ 2018057 h 3124200"/>
              <a:gd name="connsiteX7" fmla="*/ 3734214 w 4343400"/>
              <a:gd name="connsiteY7" fmla="*/ 2087631 h 3124200"/>
              <a:gd name="connsiteX8" fmla="*/ 3426101 w 4343400"/>
              <a:gd name="connsiteY8" fmla="*/ 1245290 h 3124200"/>
              <a:gd name="connsiteX9" fmla="*/ 420342 w 4343400"/>
              <a:gd name="connsiteY9" fmla="*/ 1225412 h 3124200"/>
              <a:gd name="connsiteX0" fmla="*/ 0 w 4343400"/>
              <a:gd name="connsiteY0" fmla="*/ 0 h 3124200"/>
              <a:gd name="connsiteX1" fmla="*/ 4343400 w 4343400"/>
              <a:gd name="connsiteY1" fmla="*/ 0 h 3124200"/>
              <a:gd name="connsiteX2" fmla="*/ 4343400 w 4343400"/>
              <a:gd name="connsiteY2" fmla="*/ 3124200 h 3124200"/>
              <a:gd name="connsiteX3" fmla="*/ 0 w 4343400"/>
              <a:gd name="connsiteY3" fmla="*/ 3124200 h 3124200"/>
              <a:gd name="connsiteX4" fmla="*/ 0 w 4343400"/>
              <a:gd name="connsiteY4" fmla="*/ 0 h 3124200"/>
              <a:gd name="connsiteX5" fmla="*/ 420342 w 4343400"/>
              <a:gd name="connsiteY5" fmla="*/ 1225412 h 3124200"/>
              <a:gd name="connsiteX6" fmla="*/ 420342 w 4343400"/>
              <a:gd name="connsiteY6" fmla="*/ 2067753 h 3124200"/>
              <a:gd name="connsiteX7" fmla="*/ 3734214 w 4343400"/>
              <a:gd name="connsiteY7" fmla="*/ 2087631 h 3124200"/>
              <a:gd name="connsiteX8" fmla="*/ 3426101 w 4343400"/>
              <a:gd name="connsiteY8" fmla="*/ 1245290 h 3124200"/>
              <a:gd name="connsiteX9" fmla="*/ 420342 w 4343400"/>
              <a:gd name="connsiteY9" fmla="*/ 1225412 h 3124200"/>
              <a:gd name="connsiteX0" fmla="*/ 0 w 4343400"/>
              <a:gd name="connsiteY0" fmla="*/ 0 h 3124200"/>
              <a:gd name="connsiteX1" fmla="*/ 4343400 w 4343400"/>
              <a:gd name="connsiteY1" fmla="*/ 0 h 3124200"/>
              <a:gd name="connsiteX2" fmla="*/ 4343400 w 4343400"/>
              <a:gd name="connsiteY2" fmla="*/ 3124200 h 3124200"/>
              <a:gd name="connsiteX3" fmla="*/ 0 w 4343400"/>
              <a:gd name="connsiteY3" fmla="*/ 3124200 h 3124200"/>
              <a:gd name="connsiteX4" fmla="*/ 0 w 4343400"/>
              <a:gd name="connsiteY4" fmla="*/ 0 h 3124200"/>
              <a:gd name="connsiteX5" fmla="*/ 420342 w 4343400"/>
              <a:gd name="connsiteY5" fmla="*/ 1225412 h 3124200"/>
              <a:gd name="connsiteX6" fmla="*/ 420342 w 4343400"/>
              <a:gd name="connsiteY6" fmla="*/ 2067753 h 3124200"/>
              <a:gd name="connsiteX7" fmla="*/ 3734214 w 4343400"/>
              <a:gd name="connsiteY7" fmla="*/ 2087631 h 3124200"/>
              <a:gd name="connsiteX8" fmla="*/ 3714335 w 4343400"/>
              <a:gd name="connsiteY8" fmla="*/ 1245290 h 3124200"/>
              <a:gd name="connsiteX9" fmla="*/ 420342 w 4343400"/>
              <a:gd name="connsiteY9" fmla="*/ 1225412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3124200">
                <a:moveTo>
                  <a:pt x="0" y="0"/>
                </a:moveTo>
                <a:lnTo>
                  <a:pt x="4343400" y="0"/>
                </a:lnTo>
                <a:lnTo>
                  <a:pt x="4343400" y="3124200"/>
                </a:lnTo>
                <a:lnTo>
                  <a:pt x="0" y="3124200"/>
                </a:lnTo>
                <a:lnTo>
                  <a:pt x="0" y="0"/>
                </a:lnTo>
                <a:close/>
                <a:moveTo>
                  <a:pt x="420342" y="1225412"/>
                </a:moveTo>
                <a:lnTo>
                  <a:pt x="420342" y="2067753"/>
                </a:lnTo>
                <a:lnTo>
                  <a:pt x="3734214" y="2087631"/>
                </a:lnTo>
                <a:lnTo>
                  <a:pt x="3714335" y="1245290"/>
                </a:lnTo>
                <a:lnTo>
                  <a:pt x="420342" y="1225412"/>
                </a:lnTo>
                <a:close/>
              </a:path>
            </a:pathLst>
          </a:custGeom>
          <a:solidFill>
            <a:srgbClr val="BFBFBF">
              <a:alpha val="50196"/>
            </a:srgbClr>
          </a:solidFill>
          <a:ln>
            <a:solidFill>
              <a:srgbClr val="385D8A">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 name="Straight Connector 4"/>
          <p:cNvCxnSpPr/>
          <p:nvPr/>
        </p:nvCxnSpPr>
        <p:spPr>
          <a:xfrm flipV="1">
            <a:off x="1600200" y="3844290"/>
            <a:ext cx="2438400" cy="76200"/>
          </a:xfrm>
          <a:prstGeom prst="line">
            <a:avLst/>
          </a:prstGeom>
          <a:ln w="381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962400" y="4038600"/>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05200" y="3941444"/>
            <a:ext cx="350520" cy="249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41370" y="3941443"/>
            <a:ext cx="175260" cy="124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3"/>
          <p:cNvSpPr txBox="1">
            <a:spLocks noChangeArrowheads="1"/>
          </p:cNvSpPr>
          <p:nvPr/>
        </p:nvSpPr>
        <p:spPr bwMode="auto">
          <a:xfrm>
            <a:off x="5886450" y="4821704"/>
            <a:ext cx="318135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2000" dirty="0"/>
          </a:p>
          <a:p>
            <a:r>
              <a:rPr lang="en-US" sz="2000" dirty="0" smtClean="0"/>
              <a:t>ΔF(10 – 20 nm)= +0.37  </a:t>
            </a:r>
            <a:r>
              <a:rPr lang="en-US" dirty="0" smtClean="0">
                <a:solidFill>
                  <a:schemeClr val="bg1">
                    <a:lumMod val="50000"/>
                  </a:schemeClr>
                </a:solidFill>
              </a:rPr>
              <a:t>[16%]</a:t>
            </a:r>
          </a:p>
          <a:p>
            <a:endParaRPr lang="en-US" sz="2000" dirty="0" smtClean="0"/>
          </a:p>
          <a:p>
            <a:r>
              <a:rPr lang="en-US" sz="2000" dirty="0"/>
              <a:t>ΔF</a:t>
            </a:r>
            <a:r>
              <a:rPr lang="en-US" sz="2000" dirty="0" smtClean="0"/>
              <a:t>(20 – 30 nm)= -0.01 </a:t>
            </a:r>
            <a:r>
              <a:rPr lang="en-US" dirty="0" smtClean="0">
                <a:solidFill>
                  <a:schemeClr val="bg1">
                    <a:lumMod val="50000"/>
                  </a:schemeClr>
                </a:solidFill>
              </a:rPr>
              <a:t>[24%]</a:t>
            </a:r>
            <a:endParaRPr lang="en-US" dirty="0">
              <a:solidFill>
                <a:schemeClr val="bg1">
                  <a:lumMod val="50000"/>
                </a:schemeClr>
              </a:solidFill>
            </a:endParaRPr>
          </a:p>
          <a:p>
            <a:endParaRPr lang="en-US" sz="2000" dirty="0" smtClean="0"/>
          </a:p>
          <a:p>
            <a:r>
              <a:rPr lang="en-US" sz="2000" dirty="0" smtClean="0"/>
              <a:t>ΔF(30 – 40 nm)= -0.03 </a:t>
            </a:r>
            <a:r>
              <a:rPr lang="en-US" dirty="0">
                <a:solidFill>
                  <a:schemeClr val="bg1">
                    <a:lumMod val="50000"/>
                  </a:schemeClr>
                </a:solidFill>
              </a:rPr>
              <a:t>[</a:t>
            </a:r>
            <a:r>
              <a:rPr lang="en-US" dirty="0" smtClean="0">
                <a:solidFill>
                  <a:schemeClr val="bg1">
                    <a:lumMod val="50000"/>
                  </a:schemeClr>
                </a:solidFill>
              </a:rPr>
              <a:t>18%]</a:t>
            </a:r>
            <a:endParaRPr lang="en-US" sz="1600" dirty="0">
              <a:solidFill>
                <a:schemeClr val="bg1">
                  <a:lumMod val="50000"/>
                </a:schemeClr>
              </a:solidFill>
            </a:endParaRPr>
          </a:p>
          <a:p>
            <a:endParaRPr lang="en-US" sz="1600" dirty="0"/>
          </a:p>
        </p:txBody>
      </p:sp>
      <p:sp>
        <p:nvSpPr>
          <p:cNvPr id="4" name="Rectangle 3"/>
          <p:cNvSpPr/>
          <p:nvPr/>
        </p:nvSpPr>
        <p:spPr>
          <a:xfrm>
            <a:off x="5715000" y="3758190"/>
            <a:ext cx="2905125" cy="13472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3"/>
          <p:cNvSpPr txBox="1">
            <a:spLocks noChangeArrowheads="1"/>
          </p:cNvSpPr>
          <p:nvPr/>
        </p:nvSpPr>
        <p:spPr bwMode="auto">
          <a:xfrm>
            <a:off x="253483" y="6172645"/>
            <a:ext cx="25659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Youngblood et al. 2016 </a:t>
            </a:r>
            <a:endParaRPr lang="en-US" sz="1600" dirty="0">
              <a:solidFill>
                <a:srgbClr val="002060"/>
              </a:solidFill>
            </a:endParaRPr>
          </a:p>
          <a:p>
            <a:r>
              <a:rPr lang="en-US" sz="1600" dirty="0" smtClean="0">
                <a:solidFill>
                  <a:srgbClr val="002060"/>
                </a:solidFill>
              </a:rPr>
              <a:t>Linsky et al. 2014  </a:t>
            </a:r>
            <a:endParaRPr lang="en-US" sz="1600" dirty="0">
              <a:solidFill>
                <a:srgbClr val="002060"/>
              </a:solidFill>
            </a:endParaRPr>
          </a:p>
        </p:txBody>
      </p:sp>
    </p:spTree>
    <p:extLst>
      <p:ext uri="{BB962C8B-B14F-4D97-AF65-F5344CB8AC3E}">
        <p14:creationId xmlns:p14="http://schemas.microsoft.com/office/powerpoint/2010/main" val="36355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826561"/>
            <a:ext cx="7503124" cy="4487163"/>
          </a:xfrm>
          <a:prstGeom prst="rect">
            <a:avLst/>
          </a:prstGeom>
        </p:spPr>
      </p:pic>
      <p:sp>
        <p:nvSpPr>
          <p:cNvPr id="7" name="Text Box 4"/>
          <p:cNvSpPr txBox="1">
            <a:spLocks noChangeArrowheads="1"/>
          </p:cNvSpPr>
          <p:nvPr/>
        </p:nvSpPr>
        <p:spPr bwMode="auto">
          <a:xfrm>
            <a:off x="228600" y="1305551"/>
            <a:ext cx="8229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400" dirty="0" smtClean="0">
                <a:solidFill>
                  <a:schemeClr val="tx2">
                    <a:lumMod val="75000"/>
                  </a:schemeClr>
                </a:solidFill>
              </a:rPr>
              <a:t> K-dwarf </a:t>
            </a:r>
            <a:r>
              <a:rPr lang="el-GR" sz="2400" dirty="0" smtClean="0">
                <a:solidFill>
                  <a:schemeClr val="tx2">
                    <a:lumMod val="75000"/>
                  </a:schemeClr>
                </a:solidFill>
              </a:rPr>
              <a:t>ε</a:t>
            </a:r>
            <a:r>
              <a:rPr lang="en-US" sz="2400" dirty="0" smtClean="0">
                <a:solidFill>
                  <a:schemeClr val="tx2">
                    <a:lumMod val="75000"/>
                  </a:schemeClr>
                </a:solidFill>
              </a:rPr>
              <a:t> </a:t>
            </a:r>
            <a:r>
              <a:rPr lang="en-US" sz="2400" dirty="0" err="1" smtClean="0">
                <a:solidFill>
                  <a:schemeClr val="tx2">
                    <a:lumMod val="75000"/>
                  </a:schemeClr>
                </a:solidFill>
              </a:rPr>
              <a:t>Eri</a:t>
            </a:r>
            <a:r>
              <a:rPr lang="en-US" sz="2400" dirty="0" smtClean="0">
                <a:solidFill>
                  <a:schemeClr val="tx2">
                    <a:lumMod val="75000"/>
                  </a:schemeClr>
                </a:solidFill>
              </a:rPr>
              <a:t>, FUV Flare.  L</a:t>
            </a:r>
            <a:r>
              <a:rPr lang="en-US" sz="2400" baseline="-25000" dirty="0" smtClean="0">
                <a:solidFill>
                  <a:schemeClr val="tx2">
                    <a:lumMod val="75000"/>
                  </a:schemeClr>
                </a:solidFill>
              </a:rPr>
              <a:t>FUV</a:t>
            </a:r>
            <a:r>
              <a:rPr lang="en-US" sz="2400" dirty="0" smtClean="0">
                <a:solidFill>
                  <a:schemeClr val="tx2">
                    <a:lumMod val="75000"/>
                  </a:schemeClr>
                </a:solidFill>
              </a:rPr>
              <a:t> increase ~ </a:t>
            </a:r>
            <a:r>
              <a:rPr lang="en-US" sz="2400" dirty="0">
                <a:solidFill>
                  <a:schemeClr val="tx2">
                    <a:lumMod val="75000"/>
                  </a:schemeClr>
                </a:solidFill>
              </a:rPr>
              <a:t>3</a:t>
            </a:r>
            <a:endParaRPr lang="en-US" sz="2400" dirty="0" smtClean="0">
              <a:solidFill>
                <a:schemeClr val="tx2">
                  <a:lumMod val="75000"/>
                </a:schemeClr>
              </a:solidFill>
            </a:endParaRPr>
          </a:p>
          <a:p>
            <a:pPr>
              <a:buFontTx/>
              <a:buChar char="•"/>
            </a:pPr>
            <a:endParaRPr lang="en-US" sz="3200" dirty="0">
              <a:solidFill>
                <a:schemeClr val="tx2">
                  <a:lumMod val="75000"/>
                </a:schemeClr>
              </a:solidFill>
            </a:endParaRPr>
          </a:p>
        </p:txBody>
      </p:sp>
      <p:sp>
        <p:nvSpPr>
          <p:cNvPr id="8" name="Text Box 3"/>
          <p:cNvSpPr txBox="1">
            <a:spLocks noChangeArrowheads="1"/>
          </p:cNvSpPr>
          <p:nvPr/>
        </p:nvSpPr>
        <p:spPr bwMode="auto">
          <a:xfrm>
            <a:off x="5181600" y="6349583"/>
            <a:ext cx="37629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HST-COS, Feb 02 2015  </a:t>
            </a:r>
            <a:endParaRPr lang="en-US" sz="1600" dirty="0">
              <a:solidFill>
                <a:srgbClr val="002060"/>
              </a:solidFill>
            </a:endParaRPr>
          </a:p>
        </p:txBody>
      </p:sp>
      <p:sp>
        <p:nvSpPr>
          <p:cNvPr id="9" name="Rectangle 2"/>
          <p:cNvSpPr txBox="1">
            <a:spLocks noChangeArrowheads="1"/>
          </p:cNvSpPr>
          <p:nvPr/>
        </p:nvSpPr>
        <p:spPr>
          <a:xfrm>
            <a:off x="288926" y="174625"/>
            <a:ext cx="8550274"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Arial Rounded MT Bold" pitchFamily="34" charset="0"/>
              </a:rPr>
              <a:t>UV variability in other exoplanet host stars</a:t>
            </a:r>
            <a:endParaRPr lang="en-US" sz="4000" dirty="0">
              <a:latin typeface="Arial Rounded MT Bold" pitchFamily="34" charset="0"/>
            </a:endParaRPr>
          </a:p>
        </p:txBody>
      </p:sp>
    </p:spTree>
    <p:extLst>
      <p:ext uri="{BB962C8B-B14F-4D97-AF65-F5344CB8AC3E}">
        <p14:creationId xmlns:p14="http://schemas.microsoft.com/office/powerpoint/2010/main" val="1902475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4" name="Text Box 4"/>
          <p:cNvSpPr txBox="1">
            <a:spLocks noChangeArrowheads="1"/>
          </p:cNvSpPr>
          <p:nvPr/>
        </p:nvSpPr>
        <p:spPr bwMode="auto">
          <a:xfrm>
            <a:off x="228600" y="1305551"/>
            <a:ext cx="8229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400" dirty="0" smtClean="0">
                <a:solidFill>
                  <a:schemeClr val="tx2">
                    <a:lumMod val="75000"/>
                  </a:schemeClr>
                </a:solidFill>
              </a:rPr>
              <a:t>Stochastic Fluctuations = “excess” noise beyond photometric 	uncertainties, after removing flares.   </a:t>
            </a:r>
          </a:p>
          <a:p>
            <a:pPr>
              <a:buFontTx/>
              <a:buChar char="•"/>
            </a:pPr>
            <a:endParaRPr lang="en-US" sz="2400" dirty="0">
              <a:solidFill>
                <a:schemeClr val="tx2">
                  <a:lumMod val="75000"/>
                </a:schemeClr>
              </a:solidFill>
            </a:endParaRPr>
          </a:p>
          <a:p>
            <a:pPr>
              <a:buFontTx/>
              <a:buChar char="•"/>
            </a:pPr>
            <a:r>
              <a:rPr lang="en-US" sz="2400" dirty="0" smtClean="0">
                <a:solidFill>
                  <a:schemeClr val="tx2">
                    <a:lumMod val="75000"/>
                  </a:schemeClr>
                </a:solidFill>
              </a:rPr>
              <a:t>Likely </a:t>
            </a:r>
            <a:r>
              <a:rPr lang="en-US" sz="2400" dirty="0" err="1" smtClean="0">
                <a:solidFill>
                  <a:schemeClr val="tx2">
                    <a:lumMod val="75000"/>
                  </a:schemeClr>
                </a:solidFill>
              </a:rPr>
              <a:t>microflares</a:t>
            </a:r>
            <a:r>
              <a:rPr lang="en-US" sz="2400" dirty="0" smtClean="0">
                <a:solidFill>
                  <a:schemeClr val="tx2">
                    <a:lumMod val="75000"/>
                  </a:schemeClr>
                </a:solidFill>
              </a:rPr>
              <a:t> or smaller reconnection events</a:t>
            </a:r>
          </a:p>
          <a:p>
            <a:pPr>
              <a:buFontTx/>
              <a:buChar char="•"/>
            </a:pPr>
            <a:endParaRPr lang="en-US" sz="3200" dirty="0">
              <a:solidFill>
                <a:schemeClr val="tx2">
                  <a:lumMod val="7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883191"/>
            <a:ext cx="8360229" cy="3061385"/>
          </a:xfrm>
          <a:prstGeom prst="rect">
            <a:avLst/>
          </a:prstGeom>
        </p:spPr>
      </p:pic>
      <p:sp>
        <p:nvSpPr>
          <p:cNvPr id="6" name="Text Box 3"/>
          <p:cNvSpPr txBox="1">
            <a:spLocks noChangeArrowheads="1"/>
          </p:cNvSpPr>
          <p:nvPr/>
        </p:nvSpPr>
        <p:spPr bwMode="auto">
          <a:xfrm>
            <a:off x="5791200" y="6269891"/>
            <a:ext cx="37629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Loyd &amp; France, </a:t>
            </a:r>
            <a:r>
              <a:rPr lang="en-US" sz="1600" dirty="0" err="1" smtClean="0">
                <a:solidFill>
                  <a:srgbClr val="002060"/>
                </a:solidFill>
              </a:rPr>
              <a:t>ApJS</a:t>
            </a:r>
            <a:r>
              <a:rPr lang="en-US" sz="1600" dirty="0" smtClean="0">
                <a:solidFill>
                  <a:srgbClr val="002060"/>
                </a:solidFill>
              </a:rPr>
              <a:t> 2014  </a:t>
            </a:r>
            <a:endParaRPr lang="en-US" sz="1600" dirty="0">
              <a:solidFill>
                <a:srgbClr val="002060"/>
              </a:solidFill>
            </a:endParaRPr>
          </a:p>
        </p:txBody>
      </p:sp>
      <p:sp>
        <p:nvSpPr>
          <p:cNvPr id="5" name="Title 4"/>
          <p:cNvSpPr>
            <a:spLocks noGrp="1"/>
          </p:cNvSpPr>
          <p:nvPr>
            <p:ph type="title"/>
          </p:nvPr>
        </p:nvSpPr>
        <p:spPr/>
        <p:txBody>
          <a:bodyPr/>
          <a:lstStyle/>
          <a:p>
            <a:endParaRPr lang="en-US"/>
          </a:p>
        </p:txBody>
      </p:sp>
      <p:sp>
        <p:nvSpPr>
          <p:cNvPr id="13" name="Rectangle 2"/>
          <p:cNvSpPr txBox="1">
            <a:spLocks noChangeArrowheads="1"/>
          </p:cNvSpPr>
          <p:nvPr/>
        </p:nvSpPr>
        <p:spPr>
          <a:xfrm>
            <a:off x="473074" y="174625"/>
            <a:ext cx="844232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latin typeface="Arial Rounded MT Bold" pitchFamily="34" charset="0"/>
              </a:rPr>
              <a:t>UV variability in G, K, and M stars</a:t>
            </a:r>
            <a:endParaRPr lang="en-US" sz="4000" dirty="0">
              <a:latin typeface="Arial Rounded MT Bold" pitchFamily="34" charset="0"/>
            </a:endParaRPr>
          </a:p>
        </p:txBody>
      </p:sp>
    </p:spTree>
    <p:extLst>
      <p:ext uri="{BB962C8B-B14F-4D97-AF65-F5344CB8AC3E}">
        <p14:creationId xmlns:p14="http://schemas.microsoft.com/office/powerpoint/2010/main" val="2227976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4" name="Text Box 4"/>
          <p:cNvSpPr txBox="1">
            <a:spLocks noChangeArrowheads="1"/>
          </p:cNvSpPr>
          <p:nvPr/>
        </p:nvSpPr>
        <p:spPr bwMode="auto">
          <a:xfrm>
            <a:off x="228600" y="1305551"/>
            <a:ext cx="8229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400" dirty="0" smtClean="0">
                <a:solidFill>
                  <a:schemeClr val="tx2">
                    <a:lumMod val="75000"/>
                  </a:schemeClr>
                </a:solidFill>
              </a:rPr>
              <a:t>Stochastic Fluctuations = “excess” noise beyond photometric 	uncertainties, likely microflaring events </a:t>
            </a:r>
          </a:p>
          <a:p>
            <a:pPr>
              <a:buFontTx/>
              <a:buChar char="•"/>
            </a:pPr>
            <a:endParaRPr lang="en-US" sz="3200" dirty="0">
              <a:solidFill>
                <a:schemeClr val="tx2">
                  <a:lumMod val="7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075" y="2337964"/>
            <a:ext cx="8360229" cy="4151842"/>
          </a:xfrm>
          <a:prstGeom prst="rect">
            <a:avLst/>
          </a:prstGeom>
        </p:spPr>
      </p:pic>
      <p:sp>
        <p:nvSpPr>
          <p:cNvPr id="6" name="Text Box 3"/>
          <p:cNvSpPr txBox="1">
            <a:spLocks noChangeArrowheads="1"/>
          </p:cNvSpPr>
          <p:nvPr/>
        </p:nvSpPr>
        <p:spPr bwMode="auto">
          <a:xfrm>
            <a:off x="5943600" y="6127221"/>
            <a:ext cx="37629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Loyd &amp; France, </a:t>
            </a:r>
            <a:r>
              <a:rPr lang="en-US" sz="1600" dirty="0" err="1" smtClean="0">
                <a:solidFill>
                  <a:srgbClr val="002060"/>
                </a:solidFill>
              </a:rPr>
              <a:t>ApJS</a:t>
            </a:r>
            <a:r>
              <a:rPr lang="en-US" sz="1600" dirty="0" smtClean="0">
                <a:solidFill>
                  <a:srgbClr val="002060"/>
                </a:solidFill>
              </a:rPr>
              <a:t> 2014  </a:t>
            </a:r>
            <a:endParaRPr lang="en-US" sz="1600" dirty="0">
              <a:solidFill>
                <a:srgbClr val="002060"/>
              </a:solidFill>
            </a:endParaRPr>
          </a:p>
        </p:txBody>
      </p:sp>
      <p:sp>
        <p:nvSpPr>
          <p:cNvPr id="3" name="Rectangle 2"/>
          <p:cNvSpPr/>
          <p:nvPr/>
        </p:nvSpPr>
        <p:spPr>
          <a:xfrm>
            <a:off x="1600200" y="2743200"/>
            <a:ext cx="3052988" cy="1828800"/>
          </a:xfrm>
          <a:prstGeom prst="rect">
            <a:avLst/>
          </a:prstGeom>
          <a:solidFill>
            <a:srgbClr val="C0504D">
              <a:alpha val="29020"/>
            </a:srgb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3"/>
          <p:cNvSpPr txBox="1">
            <a:spLocks noChangeArrowheads="1"/>
          </p:cNvSpPr>
          <p:nvPr/>
        </p:nvSpPr>
        <p:spPr bwMode="auto">
          <a:xfrm>
            <a:off x="1699161" y="4143345"/>
            <a:ext cx="12216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smtClean="0">
                <a:latin typeface="Times New Roman" panose="02020603050405020304" pitchFamily="18" charset="0"/>
                <a:cs typeface="Times New Roman" panose="02020603050405020304" pitchFamily="18" charset="0"/>
              </a:rPr>
              <a:t>M dwarfs</a:t>
            </a:r>
            <a:endParaRPr lang="en-US" sz="2000" dirty="0">
              <a:latin typeface="Times New Roman" panose="02020603050405020304" pitchFamily="18" charset="0"/>
              <a:cs typeface="Times New Roman" panose="02020603050405020304" pitchFamily="18" charset="0"/>
            </a:endParaRPr>
          </a:p>
        </p:txBody>
      </p:sp>
      <p:sp>
        <p:nvSpPr>
          <p:cNvPr id="9" name="Text Box 3"/>
          <p:cNvSpPr txBox="1">
            <a:spLocks noChangeArrowheads="1"/>
          </p:cNvSpPr>
          <p:nvPr/>
        </p:nvSpPr>
        <p:spPr bwMode="auto">
          <a:xfrm>
            <a:off x="1682338" y="4876800"/>
            <a:ext cx="2438400" cy="923330"/>
          </a:xfrm>
          <a:prstGeom prst="rect">
            <a:avLst/>
          </a:prstGeom>
          <a:solidFill>
            <a:schemeClr val="bg1"/>
          </a:solidFill>
          <a:ln w="28575">
            <a:solidFill>
              <a:schemeClr val="tx1"/>
            </a:solidFill>
            <a:miter lim="800000"/>
            <a:headEnd/>
            <a:tailEnd/>
          </a:ln>
          <a:effectLst/>
          <a:extLst/>
        </p:spPr>
        <p:txBody>
          <a:bodyPr wrap="square">
            <a:spAutoFit/>
          </a:bodyPr>
          <a:lstStyle/>
          <a:p>
            <a:r>
              <a:rPr lang="en-US" dirty="0" smtClean="0">
                <a:latin typeface="Times New Roman" panose="02020603050405020304" pitchFamily="18" charset="0"/>
                <a:cs typeface="Times New Roman" panose="02020603050405020304" pitchFamily="18" charset="0"/>
                <a:sym typeface="Symbol"/>
              </a:rPr>
              <a:t>Stochastic Fluctuations: </a:t>
            </a:r>
          </a:p>
          <a:p>
            <a:r>
              <a:rPr lang="en-US" dirty="0" smtClean="0">
                <a:latin typeface="Times New Roman" panose="02020603050405020304" pitchFamily="18" charset="0"/>
                <a:cs typeface="Times New Roman" panose="02020603050405020304" pitchFamily="18" charset="0"/>
                <a:sym typeface="Symbol"/>
              </a:rPr>
              <a:t>5 – 30% on minute timescales</a:t>
            </a:r>
            <a:endParaRPr lang="en-US" dirty="0">
              <a:latin typeface="Times New Roman" panose="02020603050405020304" pitchFamily="18" charset="0"/>
              <a:cs typeface="Times New Roman" panose="02020603050405020304" pitchFamily="18" charset="0"/>
            </a:endParaRPr>
          </a:p>
        </p:txBody>
      </p:sp>
      <p:sp>
        <p:nvSpPr>
          <p:cNvPr id="10" name="Text Box 3"/>
          <p:cNvSpPr txBox="1">
            <a:spLocks noChangeArrowheads="1"/>
          </p:cNvSpPr>
          <p:nvPr/>
        </p:nvSpPr>
        <p:spPr bwMode="auto">
          <a:xfrm rot="16200000">
            <a:off x="544472" y="4158734"/>
            <a:ext cx="106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dirty="0" smtClean="0">
                <a:latin typeface="Times New Roman" panose="02020603050405020304" pitchFamily="18" charset="0"/>
                <a:cs typeface="Times New Roman" panose="02020603050405020304" pitchFamily="18" charset="0"/>
              </a:rPr>
              <a:t>Δ</a:t>
            </a:r>
            <a:r>
              <a:rPr lang="en-US" dirty="0" smtClean="0">
                <a:latin typeface="Times New Roman" panose="02020603050405020304" pitchFamily="18" charset="0"/>
                <a:cs typeface="Times New Roman" panose="02020603050405020304" pitchFamily="18" charset="0"/>
              </a:rPr>
              <a:t>t = 60 s</a:t>
            </a:r>
            <a:endParaRPr lang="en-US" dirty="0">
              <a:latin typeface="Times New Roman" panose="02020603050405020304" pitchFamily="18" charset="0"/>
              <a:cs typeface="Times New Roman" panose="02020603050405020304" pitchFamily="18" charset="0"/>
            </a:endParaRPr>
          </a:p>
        </p:txBody>
      </p:sp>
      <p:sp>
        <p:nvSpPr>
          <p:cNvPr id="11" name="Text Box 3"/>
          <p:cNvSpPr txBox="1">
            <a:spLocks noChangeArrowheads="1"/>
          </p:cNvSpPr>
          <p:nvPr/>
        </p:nvSpPr>
        <p:spPr bwMode="auto">
          <a:xfrm>
            <a:off x="6400800" y="2628990"/>
            <a:ext cx="2209800" cy="83099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smtClean="0">
                <a:latin typeface="Times New Roman" panose="02020603050405020304" pitchFamily="18" charset="0"/>
                <a:cs typeface="Times New Roman" panose="02020603050405020304" pitchFamily="18" charset="0"/>
              </a:rPr>
              <a:t>C</a:t>
            </a:r>
            <a:r>
              <a:rPr lang="en-US" sz="2400" baseline="300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3 </a:t>
            </a:r>
            <a:r>
              <a:rPr lang="en-US" sz="2400" dirty="0" smtClean="0">
                <a:latin typeface="Times New Roman" panose="02020603050405020304" pitchFamily="18" charset="0"/>
                <a:cs typeface="Times New Roman" panose="02020603050405020304" pitchFamily="18" charset="0"/>
                <a:sym typeface="Symbol"/>
              </a:rPr>
              <a:t> 10</a:t>
            </a:r>
            <a:r>
              <a:rPr lang="en-US" sz="2400" baseline="30000" dirty="0" smtClean="0">
                <a:latin typeface="Times New Roman" panose="02020603050405020304" pitchFamily="18" charset="0"/>
                <a:cs typeface="Times New Roman" panose="02020603050405020304" pitchFamily="18" charset="0"/>
                <a:sym typeface="Symbol"/>
              </a:rPr>
              <a:t>4</a:t>
            </a:r>
            <a:r>
              <a:rPr lang="en-US" sz="2400" dirty="0" smtClean="0">
                <a:latin typeface="Times New Roman" panose="02020603050405020304" pitchFamily="18" charset="0"/>
                <a:cs typeface="Times New Roman" panose="02020603050405020304" pitchFamily="18" charset="0"/>
                <a:sym typeface="Symbol"/>
              </a:rPr>
              <a:t> K</a:t>
            </a:r>
          </a:p>
          <a:p>
            <a:r>
              <a:rPr lang="en-US" sz="2400" dirty="0">
                <a:latin typeface="Times New Roman" panose="02020603050405020304" pitchFamily="18" charset="0"/>
                <a:cs typeface="Times New Roman" panose="02020603050405020304" pitchFamily="18" charset="0"/>
                <a:sym typeface="Symbol"/>
              </a:rPr>
              <a:t> </a:t>
            </a:r>
            <a:r>
              <a:rPr lang="en-US" sz="2400" dirty="0" smtClean="0">
                <a:latin typeface="Times New Roman" panose="02020603050405020304" pitchFamily="18" charset="0"/>
                <a:cs typeface="Times New Roman" panose="02020603050405020304" pitchFamily="18" charset="0"/>
                <a:sym typeface="Symbol"/>
              </a:rPr>
              <a:t> chromosphere</a:t>
            </a:r>
          </a:p>
        </p:txBody>
      </p:sp>
      <p:sp>
        <p:nvSpPr>
          <p:cNvPr id="5" name="Title 4"/>
          <p:cNvSpPr>
            <a:spLocks noGrp="1"/>
          </p:cNvSpPr>
          <p:nvPr>
            <p:ph type="title"/>
          </p:nvPr>
        </p:nvSpPr>
        <p:spPr/>
        <p:txBody>
          <a:bodyPr/>
          <a:lstStyle/>
          <a:p>
            <a:endParaRPr lang="en-US"/>
          </a:p>
        </p:txBody>
      </p:sp>
      <p:sp>
        <p:nvSpPr>
          <p:cNvPr id="13" name="Rectangle 2"/>
          <p:cNvSpPr txBox="1">
            <a:spLocks noChangeArrowheads="1"/>
          </p:cNvSpPr>
          <p:nvPr/>
        </p:nvSpPr>
        <p:spPr>
          <a:xfrm>
            <a:off x="473074" y="174625"/>
            <a:ext cx="844232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latin typeface="Arial Rounded MT Bold" pitchFamily="34" charset="0"/>
              </a:rPr>
              <a:t>UV variability in G, K, and M stars</a:t>
            </a:r>
            <a:endParaRPr lang="en-US" sz="4000" dirty="0">
              <a:latin typeface="Arial Rounded MT Bold" pitchFamily="34" charset="0"/>
            </a:endParaRPr>
          </a:p>
        </p:txBody>
      </p:sp>
    </p:spTree>
    <p:extLst>
      <p:ext uri="{BB962C8B-B14F-4D97-AF65-F5344CB8AC3E}">
        <p14:creationId xmlns:p14="http://schemas.microsoft.com/office/powerpoint/2010/main" val="740518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Summary</a:t>
            </a:r>
            <a:endParaRPr lang="en-US" dirty="0"/>
          </a:p>
        </p:txBody>
      </p:sp>
      <p:sp>
        <p:nvSpPr>
          <p:cNvPr id="3" name="TextBox 2"/>
          <p:cNvSpPr txBox="1"/>
          <p:nvPr/>
        </p:nvSpPr>
        <p:spPr>
          <a:xfrm>
            <a:off x="223652" y="1106507"/>
            <a:ext cx="8763000" cy="5078313"/>
          </a:xfrm>
          <a:prstGeom prst="rect">
            <a:avLst/>
          </a:prstGeom>
          <a:solidFill>
            <a:srgbClr val="EEECE1">
              <a:alpha val="78039"/>
            </a:srgb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sz="3000" i="1" dirty="0">
                <a:solidFill>
                  <a:srgbClr val="FFFF00"/>
                </a:solidFill>
              </a:rPr>
              <a:t>	</a:t>
            </a:r>
            <a:r>
              <a:rPr lang="en-US" sz="2200" dirty="0" smtClean="0">
                <a:solidFill>
                  <a:schemeClr val="tx1"/>
                </a:solidFill>
              </a:rPr>
              <a:t>1) Despite 2 – 3 Myr timescale for the end of accretion, many 		1 – 10 Myr protoplanetary disks (CTTS + Herbig Stars) display a </a:t>
            </a:r>
          </a:p>
          <a:p>
            <a:r>
              <a:rPr lang="en-US" sz="2200" i="1" dirty="0">
                <a:solidFill>
                  <a:schemeClr val="tx1"/>
                </a:solidFill>
              </a:rPr>
              <a:t>	</a:t>
            </a:r>
            <a:r>
              <a:rPr lang="en-US" sz="2200" dirty="0" smtClean="0">
                <a:solidFill>
                  <a:schemeClr val="tx1"/>
                </a:solidFill>
              </a:rPr>
              <a:t>rich molecular layer at planet-forming radii (0.1 – 10 AU)</a:t>
            </a:r>
          </a:p>
          <a:p>
            <a:endParaRPr lang="en-US" sz="2200" i="1" dirty="0">
              <a:solidFill>
                <a:schemeClr val="tx1"/>
              </a:solidFill>
            </a:endParaRPr>
          </a:p>
          <a:p>
            <a:r>
              <a:rPr lang="en-US" sz="2200" i="1" dirty="0" smtClean="0">
                <a:solidFill>
                  <a:schemeClr val="tx1"/>
                </a:solidFill>
              </a:rPr>
              <a:t>	</a:t>
            </a:r>
            <a:r>
              <a:rPr lang="en-US" sz="2200" dirty="0" smtClean="0">
                <a:solidFill>
                  <a:schemeClr val="tx1"/>
                </a:solidFill>
              </a:rPr>
              <a:t>2) Fundamental band CO studies (</a:t>
            </a:r>
            <a:r>
              <a:rPr lang="el-GR" sz="2200" dirty="0" smtClean="0">
                <a:solidFill>
                  <a:schemeClr val="tx1"/>
                </a:solidFill>
                <a:latin typeface="Times New Roman"/>
                <a:cs typeface="Times New Roman"/>
              </a:rPr>
              <a:t>λ</a:t>
            </a:r>
            <a:r>
              <a:rPr lang="en-US" sz="2200" dirty="0" smtClean="0">
                <a:solidFill>
                  <a:schemeClr val="tx1"/>
                </a:solidFill>
                <a:latin typeface="Times New Roman"/>
                <a:cs typeface="Times New Roman"/>
              </a:rPr>
              <a:t> </a:t>
            </a:r>
            <a:r>
              <a:rPr lang="en-US" sz="2200" dirty="0" smtClean="0">
                <a:solidFill>
                  <a:schemeClr val="tx1"/>
                </a:solidFill>
                <a:cs typeface="Times New Roman"/>
              </a:rPr>
              <a:t>~ 4.7 </a:t>
            </a:r>
            <a:r>
              <a:rPr lang="el-GR" sz="2200" dirty="0" smtClean="0">
                <a:solidFill>
                  <a:schemeClr val="tx1"/>
                </a:solidFill>
                <a:latin typeface="Times New Roman"/>
                <a:cs typeface="Times New Roman"/>
              </a:rPr>
              <a:t>μ</a:t>
            </a:r>
            <a:r>
              <a:rPr lang="en-US" sz="2200" dirty="0" smtClean="0">
                <a:solidFill>
                  <a:schemeClr val="tx1"/>
                </a:solidFill>
                <a:cs typeface="Times New Roman"/>
              </a:rPr>
              <a:t>m) provide the most </a:t>
            </a:r>
          </a:p>
          <a:p>
            <a:r>
              <a:rPr lang="en-US" sz="2200" i="1" dirty="0">
                <a:solidFill>
                  <a:schemeClr val="tx1"/>
                </a:solidFill>
                <a:cs typeface="Times New Roman"/>
              </a:rPr>
              <a:t>	</a:t>
            </a:r>
            <a:r>
              <a:rPr lang="en-US" sz="2200" dirty="0" smtClean="0">
                <a:solidFill>
                  <a:schemeClr val="tx1"/>
                </a:solidFill>
                <a:cs typeface="Times New Roman"/>
              </a:rPr>
              <a:t>detailed constraints on the temperature and kinematics of </a:t>
            </a:r>
          </a:p>
          <a:p>
            <a:r>
              <a:rPr lang="en-US" sz="2200" i="1" dirty="0">
                <a:solidFill>
                  <a:schemeClr val="tx1"/>
                </a:solidFill>
                <a:cs typeface="Times New Roman"/>
              </a:rPr>
              <a:t>	</a:t>
            </a:r>
            <a:r>
              <a:rPr lang="en-US" sz="2200" dirty="0" smtClean="0">
                <a:solidFill>
                  <a:schemeClr val="tx1"/>
                </a:solidFill>
                <a:cs typeface="Times New Roman"/>
              </a:rPr>
              <a:t>the 0.1 – 1.0 AU inner disk, including disk winds</a:t>
            </a:r>
          </a:p>
          <a:p>
            <a:endParaRPr lang="en-US" sz="2200" i="1" dirty="0">
              <a:solidFill>
                <a:schemeClr val="tx1"/>
              </a:solidFill>
              <a:cs typeface="Times New Roman"/>
            </a:endParaRPr>
          </a:p>
          <a:p>
            <a:r>
              <a:rPr lang="en-US" sz="2200" i="1" dirty="0" smtClean="0">
                <a:solidFill>
                  <a:schemeClr val="tx1"/>
                </a:solidFill>
                <a:cs typeface="Times New Roman"/>
              </a:rPr>
              <a:t>	</a:t>
            </a:r>
            <a:r>
              <a:rPr lang="en-US" sz="2200" dirty="0" smtClean="0">
                <a:solidFill>
                  <a:schemeClr val="tx1"/>
                </a:solidFill>
                <a:cs typeface="Times New Roman"/>
              </a:rPr>
              <a:t>3) H</a:t>
            </a:r>
            <a:r>
              <a:rPr lang="en-US" sz="2200" baseline="-25000" dirty="0" smtClean="0">
                <a:solidFill>
                  <a:schemeClr val="tx1"/>
                </a:solidFill>
                <a:cs typeface="Times New Roman"/>
              </a:rPr>
              <a:t>2</a:t>
            </a:r>
            <a:r>
              <a:rPr lang="en-US" sz="2200" dirty="0" smtClean="0">
                <a:solidFill>
                  <a:schemeClr val="tx1"/>
                </a:solidFill>
                <a:cs typeface="Times New Roman"/>
              </a:rPr>
              <a:t>O, OH, and organic molecules are common inside 3 AU</a:t>
            </a:r>
            <a:endParaRPr lang="en-US" sz="3000" i="1" dirty="0" smtClean="0">
              <a:solidFill>
                <a:srgbClr val="FFFF00"/>
              </a:solidFill>
            </a:endParaRPr>
          </a:p>
          <a:p>
            <a:endParaRPr lang="en-US" sz="2200" i="1" dirty="0" smtClean="0">
              <a:solidFill>
                <a:srgbClr val="FFFF00"/>
              </a:solidFill>
            </a:endParaRPr>
          </a:p>
          <a:p>
            <a:r>
              <a:rPr lang="en-US" sz="3000" i="1" dirty="0">
                <a:solidFill>
                  <a:srgbClr val="FFFF00"/>
                </a:solidFill>
              </a:rPr>
              <a:t>	</a:t>
            </a:r>
            <a:r>
              <a:rPr lang="en-US" sz="2200" dirty="0" smtClean="0">
                <a:solidFill>
                  <a:schemeClr val="tx1"/>
                </a:solidFill>
              </a:rPr>
              <a:t>4) UV spectroscopy is a promising technique for the 	characterization of the photoexcitation of the inner disk surface 	(0.1 – 10 AU). Simultaneous coverage of CO and H</a:t>
            </a:r>
            <a:r>
              <a:rPr lang="en-US" sz="2200" baseline="-25000" dirty="0" smtClean="0">
                <a:solidFill>
                  <a:schemeClr val="tx1"/>
                </a:solidFill>
              </a:rPr>
              <a:t>2 </a:t>
            </a:r>
            <a:r>
              <a:rPr lang="en-US" sz="2200" dirty="0" smtClean="0">
                <a:solidFill>
                  <a:schemeClr val="tx1"/>
                </a:solidFill>
              </a:rPr>
              <a:t>set a basis for 	gas-phase abundance and disk structure studies.  </a:t>
            </a:r>
            <a:r>
              <a:rPr lang="en-US" sz="2200" dirty="0" smtClean="0">
                <a:solidFill>
                  <a:schemeClr val="tx2">
                    <a:lumMod val="50000"/>
                  </a:schemeClr>
                </a:solidFill>
              </a:rPr>
              <a:t>	</a:t>
            </a:r>
          </a:p>
        </p:txBody>
      </p:sp>
    </p:spTree>
    <p:extLst>
      <p:ext uri="{BB962C8B-B14F-4D97-AF65-F5344CB8AC3E}">
        <p14:creationId xmlns:p14="http://schemas.microsoft.com/office/powerpoint/2010/main" val="10514254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3" name="TextBox 2"/>
          <p:cNvSpPr txBox="1"/>
          <p:nvPr/>
        </p:nvSpPr>
        <p:spPr>
          <a:xfrm>
            <a:off x="3657600" y="3352800"/>
            <a:ext cx="1489511" cy="584775"/>
          </a:xfrm>
          <a:prstGeom prst="rect">
            <a:avLst/>
          </a:prstGeom>
          <a:noFill/>
        </p:spPr>
        <p:txBody>
          <a:bodyPr wrap="none" rtlCol="0">
            <a:spAutoFit/>
          </a:bodyPr>
          <a:lstStyle/>
          <a:p>
            <a:pPr algn="ctr"/>
            <a:r>
              <a:rPr lang="en-US" sz="3200" b="1" dirty="0" smtClean="0">
                <a:sym typeface="Symbol"/>
              </a:rPr>
              <a:t>Mahalo</a:t>
            </a:r>
            <a:endParaRPr lang="en-US" sz="3200" b="1" dirty="0"/>
          </a:p>
        </p:txBody>
      </p:sp>
      <p:sp>
        <p:nvSpPr>
          <p:cNvPr id="5" name="TextBox 4"/>
          <p:cNvSpPr txBox="1"/>
          <p:nvPr/>
        </p:nvSpPr>
        <p:spPr>
          <a:xfrm>
            <a:off x="587494" y="347922"/>
            <a:ext cx="8151270" cy="1938992"/>
          </a:xfrm>
          <a:prstGeom prst="rect">
            <a:avLst/>
          </a:prstGeom>
          <a:noFill/>
        </p:spPr>
        <p:txBody>
          <a:bodyPr wrap="none" rtlCol="0">
            <a:spAutoFit/>
          </a:bodyPr>
          <a:lstStyle/>
          <a:p>
            <a:pPr algn="ctr"/>
            <a:r>
              <a:rPr lang="en-US" sz="4000" dirty="0" smtClean="0">
                <a:effectLst>
                  <a:outerShdw blurRad="38100" dist="38100" dir="2700000" algn="tl">
                    <a:srgbClr val="000000">
                      <a:alpha val="43137"/>
                    </a:srgbClr>
                  </a:outerShdw>
                </a:effectLst>
                <a:latin typeface="Arial Rounded MT Bold" panose="020F0704030504030204" pitchFamily="34" charset="0"/>
              </a:rPr>
              <a:t>Molecular Gas in the 0.1 – 10 AU</a:t>
            </a:r>
          </a:p>
          <a:p>
            <a:pPr algn="ctr"/>
            <a:r>
              <a:rPr lang="en-US" sz="4000" dirty="0" smtClean="0">
                <a:effectLst>
                  <a:outerShdw blurRad="38100" dist="38100" dir="2700000" algn="tl">
                    <a:srgbClr val="000000">
                      <a:alpha val="43137"/>
                    </a:srgbClr>
                  </a:outerShdw>
                </a:effectLst>
                <a:latin typeface="Arial Rounded MT Bold" panose="020F0704030504030204" pitchFamily="34" charset="0"/>
              </a:rPr>
              <a:t>Circumstellar Environments </a:t>
            </a:r>
          </a:p>
          <a:p>
            <a:pPr algn="ctr"/>
            <a:r>
              <a:rPr lang="en-US" sz="4000" dirty="0" smtClean="0">
                <a:effectLst>
                  <a:outerShdw blurRad="38100" dist="38100" dir="2700000" algn="tl">
                    <a:srgbClr val="000000">
                      <a:alpha val="43137"/>
                    </a:srgbClr>
                  </a:outerShdw>
                </a:effectLst>
                <a:latin typeface="Arial Rounded MT Bold" panose="020F0704030504030204" pitchFamily="34" charset="0"/>
              </a:rPr>
              <a:t>Around Young Stars</a:t>
            </a:r>
          </a:p>
        </p:txBody>
      </p:sp>
    </p:spTree>
    <p:extLst>
      <p:ext uri="{BB962C8B-B14F-4D97-AF65-F5344CB8AC3E}">
        <p14:creationId xmlns:p14="http://schemas.microsoft.com/office/powerpoint/2010/main" val="2943112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b="1" dirty="0" smtClean="0"/>
              <a:t>Composition of Protoplanetary Disks:</a:t>
            </a:r>
            <a:r>
              <a:rPr lang="en-GB" sz="3500" b="1" dirty="0" smtClean="0">
                <a:solidFill>
                  <a:srgbClr val="FFFF00"/>
                </a:solidFill>
              </a:rPr>
              <a:t>   </a:t>
            </a:r>
            <a:r>
              <a:rPr lang="en-GB" sz="3500" dirty="0" smtClean="0">
                <a:solidFill>
                  <a:srgbClr val="FFFF00"/>
                </a:solidFill>
              </a:rPr>
              <a:t/>
            </a:r>
            <a:br>
              <a:rPr lang="en-GB" sz="3500" dirty="0" smtClean="0">
                <a:solidFill>
                  <a:srgbClr val="FFFF00"/>
                </a:solidFill>
              </a:rPr>
            </a:br>
            <a:r>
              <a:rPr lang="en-GB" sz="3200" dirty="0" smtClean="0">
                <a:latin typeface="Arial Rounded MT Bold" pitchFamily="34" charset="0"/>
              </a:rPr>
              <a:t>Indirect Observations of H</a:t>
            </a:r>
            <a:r>
              <a:rPr lang="en-GB" sz="3200" baseline="-25000" dirty="0" smtClean="0">
                <a:latin typeface="Arial Rounded MT Bold" pitchFamily="34" charset="0"/>
              </a:rPr>
              <a:t>2</a:t>
            </a:r>
            <a:r>
              <a:rPr lang="en-GB" sz="3200" dirty="0" smtClean="0">
                <a:latin typeface="Arial Rounded MT Bold" pitchFamily="34" charset="0"/>
              </a:rPr>
              <a:t>O at ~1 AU?</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60"/>
            <a:ext cx="2641600" cy="331478"/>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1" name="TextBox 10"/>
          <p:cNvSpPr txBox="1"/>
          <p:nvPr/>
        </p:nvSpPr>
        <p:spPr>
          <a:xfrm>
            <a:off x="624113" y="1285817"/>
            <a:ext cx="8001001" cy="830997"/>
          </a:xfrm>
          <a:prstGeom prst="rect">
            <a:avLst/>
          </a:prstGeom>
          <a:noFill/>
        </p:spPr>
        <p:txBody>
          <a:bodyPr wrap="square" rtlCol="0">
            <a:spAutoFit/>
          </a:bodyPr>
          <a:lstStyle/>
          <a:p>
            <a:pPr marL="285750" indent="-285750">
              <a:buFont typeface="Arial" pitchFamily="34" charset="0"/>
              <a:buChar char="•"/>
            </a:pPr>
            <a:r>
              <a:rPr lang="en-US" sz="2400" dirty="0" smtClean="0">
                <a:ea typeface="Tahoma"/>
                <a:cs typeface="Tahoma"/>
                <a:sym typeface="Symbol"/>
              </a:rPr>
              <a:t>COS enables robust FUV continuum characterization for the first time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98" y="2070647"/>
            <a:ext cx="7132403" cy="4265457"/>
          </a:xfrm>
          <a:prstGeom prst="rect">
            <a:avLst/>
          </a:prstGeom>
        </p:spPr>
      </p:pic>
    </p:spTree>
    <p:extLst>
      <p:ext uri="{BB962C8B-B14F-4D97-AF65-F5344CB8AC3E}">
        <p14:creationId xmlns:p14="http://schemas.microsoft.com/office/powerpoint/2010/main" val="4268323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b="1" dirty="0" smtClean="0"/>
              <a:t>Composition of Protoplanetary Disks:</a:t>
            </a:r>
            <a:r>
              <a:rPr lang="en-GB" sz="3500" b="1" dirty="0" smtClean="0">
                <a:solidFill>
                  <a:srgbClr val="FFFF00"/>
                </a:solidFill>
              </a:rPr>
              <a:t>   </a:t>
            </a:r>
            <a:r>
              <a:rPr lang="en-GB" sz="3500" dirty="0" smtClean="0">
                <a:solidFill>
                  <a:srgbClr val="FFFF00"/>
                </a:solidFill>
              </a:rPr>
              <a:t/>
            </a:r>
            <a:br>
              <a:rPr lang="en-GB" sz="3500" dirty="0" smtClean="0">
                <a:solidFill>
                  <a:srgbClr val="FFFF00"/>
                </a:solidFill>
              </a:rPr>
            </a:br>
            <a:r>
              <a:rPr lang="en-GB" sz="3200" dirty="0" smtClean="0">
                <a:latin typeface="Arial Rounded MT Bold" pitchFamily="34" charset="0"/>
              </a:rPr>
              <a:t>Indirect Observations of H</a:t>
            </a:r>
            <a:r>
              <a:rPr lang="en-GB" sz="3200" baseline="-25000" dirty="0" smtClean="0">
                <a:latin typeface="Arial Rounded MT Bold" pitchFamily="34" charset="0"/>
              </a:rPr>
              <a:t>2</a:t>
            </a:r>
            <a:r>
              <a:rPr lang="en-GB" sz="3200" dirty="0" smtClean="0">
                <a:latin typeface="Arial Rounded MT Bold" pitchFamily="34" charset="0"/>
              </a:rPr>
              <a:t>O at ~1 AU?</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60"/>
            <a:ext cx="2641600" cy="331478"/>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1" name="TextBox 10"/>
          <p:cNvSpPr txBox="1"/>
          <p:nvPr/>
        </p:nvSpPr>
        <p:spPr>
          <a:xfrm>
            <a:off x="624113" y="1285817"/>
            <a:ext cx="8001001" cy="830997"/>
          </a:xfrm>
          <a:prstGeom prst="rect">
            <a:avLst/>
          </a:prstGeom>
          <a:noFill/>
        </p:spPr>
        <p:txBody>
          <a:bodyPr wrap="square" rtlCol="0">
            <a:spAutoFit/>
          </a:bodyPr>
          <a:lstStyle/>
          <a:p>
            <a:pPr marL="285750" indent="-285750">
              <a:buFont typeface="Arial" pitchFamily="34" charset="0"/>
              <a:buChar char="•"/>
            </a:pPr>
            <a:r>
              <a:rPr lang="en-US" sz="2400" dirty="0" smtClean="0">
                <a:ea typeface="Tahoma"/>
                <a:cs typeface="Tahoma"/>
                <a:sym typeface="Symbol"/>
              </a:rPr>
              <a:t>COS enables robust FUV continuum characterization for the first time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98" y="2070647"/>
            <a:ext cx="7132403" cy="4265456"/>
          </a:xfrm>
          <a:prstGeom prst="rect">
            <a:avLst/>
          </a:prstGeom>
        </p:spPr>
      </p:pic>
    </p:spTree>
    <p:extLst>
      <p:ext uri="{BB962C8B-B14F-4D97-AF65-F5344CB8AC3E}">
        <p14:creationId xmlns:p14="http://schemas.microsoft.com/office/powerpoint/2010/main" val="36543493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b="1" dirty="0" smtClean="0"/>
              <a:t>Composition of Protoplanetary Disks:</a:t>
            </a:r>
            <a:r>
              <a:rPr lang="en-GB" sz="3500" b="1" dirty="0" smtClean="0">
                <a:solidFill>
                  <a:srgbClr val="FFFF00"/>
                </a:solidFill>
              </a:rPr>
              <a:t>   </a:t>
            </a:r>
            <a:r>
              <a:rPr lang="en-GB" sz="3500" dirty="0" smtClean="0">
                <a:solidFill>
                  <a:srgbClr val="FFFF00"/>
                </a:solidFill>
              </a:rPr>
              <a:t/>
            </a:r>
            <a:br>
              <a:rPr lang="en-GB" sz="3500" dirty="0" smtClean="0">
                <a:solidFill>
                  <a:srgbClr val="FFFF00"/>
                </a:solidFill>
              </a:rPr>
            </a:br>
            <a:r>
              <a:rPr lang="en-GB" sz="3200" dirty="0" smtClean="0">
                <a:latin typeface="Arial Rounded MT Bold" pitchFamily="34" charset="0"/>
              </a:rPr>
              <a:t>Indirect Observations of H</a:t>
            </a:r>
            <a:r>
              <a:rPr lang="en-GB" sz="3200" baseline="-25000" dirty="0" smtClean="0">
                <a:latin typeface="Arial Rounded MT Bold" pitchFamily="34" charset="0"/>
              </a:rPr>
              <a:t>2</a:t>
            </a:r>
            <a:r>
              <a:rPr lang="en-GB" sz="3200" dirty="0" smtClean="0">
                <a:latin typeface="Arial Rounded MT Bold" pitchFamily="34" charset="0"/>
              </a:rPr>
              <a:t>O at ~1 AU?</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60"/>
            <a:ext cx="2641600" cy="331478"/>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1" name="TextBox 10"/>
          <p:cNvSpPr txBox="1"/>
          <p:nvPr/>
        </p:nvSpPr>
        <p:spPr>
          <a:xfrm>
            <a:off x="838200" y="1314201"/>
            <a:ext cx="8001001" cy="830997"/>
          </a:xfrm>
          <a:prstGeom prst="rect">
            <a:avLst/>
          </a:prstGeom>
          <a:noFill/>
        </p:spPr>
        <p:txBody>
          <a:bodyPr wrap="square" rtlCol="0">
            <a:spAutoFit/>
          </a:bodyPr>
          <a:lstStyle/>
          <a:p>
            <a:pPr marL="285750" indent="-285750">
              <a:buFont typeface="Arial" pitchFamily="34" charset="0"/>
              <a:buChar char="•"/>
            </a:pPr>
            <a:r>
              <a:rPr lang="en-US" sz="2400" dirty="0" smtClean="0">
                <a:ea typeface="Tahoma"/>
                <a:cs typeface="Tahoma"/>
                <a:sym typeface="Symbol"/>
              </a:rPr>
              <a:t>“1600Å Bump”  Measurement and Correlations </a:t>
            </a:r>
          </a:p>
          <a:p>
            <a:pPr marL="285750" indent="-285750">
              <a:buFont typeface="Arial" pitchFamily="34" charset="0"/>
              <a:buChar char="•"/>
            </a:pPr>
            <a:r>
              <a:rPr lang="en-US" sz="2400" dirty="0" smtClean="0">
                <a:ea typeface="Tahoma"/>
                <a:cs typeface="Tahoma"/>
                <a:sym typeface="Symbol"/>
              </a:rPr>
              <a:t>10 – 30% of Ly</a:t>
            </a:r>
            <a:r>
              <a:rPr lang="el-GR" sz="2400" dirty="0" smtClean="0">
                <a:latin typeface="Times New Roman" panose="02020603050405020304" pitchFamily="18" charset="0"/>
                <a:ea typeface="Tahoma"/>
                <a:cs typeface="Times New Roman" panose="02020603050405020304" pitchFamily="18" charset="0"/>
                <a:sym typeface="Symbol"/>
              </a:rPr>
              <a:t>α</a:t>
            </a:r>
            <a:r>
              <a:rPr lang="en-US" sz="2400" dirty="0" smtClean="0">
                <a:ea typeface="Tahoma"/>
                <a:cs typeface="Tahoma"/>
                <a:sym typeface="Symbol"/>
              </a:rPr>
              <a:t> pumped H</a:t>
            </a:r>
            <a:r>
              <a:rPr lang="en-US" sz="2400" baseline="-25000" dirty="0" smtClean="0">
                <a:ea typeface="Tahoma"/>
                <a:cs typeface="Tahoma"/>
                <a:sym typeface="Symbol"/>
              </a:rPr>
              <a:t>2</a:t>
            </a:r>
            <a:r>
              <a:rPr lang="en-US" sz="2400" dirty="0" smtClean="0">
                <a:ea typeface="Tahoma"/>
                <a:cs typeface="Tahoma"/>
                <a:sym typeface="Symbol"/>
              </a:rPr>
              <a:t> luminosity(!), must tie in to Ly</a:t>
            </a:r>
            <a:r>
              <a:rPr lang="el-GR" sz="2400" dirty="0" smtClean="0">
                <a:latin typeface="Times New Roman" panose="02020603050405020304" pitchFamily="18" charset="0"/>
                <a:ea typeface="Tahoma"/>
                <a:cs typeface="Times New Roman" panose="02020603050405020304" pitchFamily="18" charset="0"/>
                <a:sym typeface="Symbol"/>
              </a:rPr>
              <a:t>α</a:t>
            </a:r>
            <a:endParaRPr lang="en-US" sz="2400" dirty="0" smtClean="0">
              <a:ea typeface="Tahoma"/>
              <a:cs typeface="Tahoma"/>
              <a:sym typeface="Symbo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799" y="2337717"/>
            <a:ext cx="4878553" cy="4291808"/>
          </a:xfrm>
          <a:prstGeom prst="rect">
            <a:avLst/>
          </a:prstGeom>
        </p:spPr>
      </p:pic>
    </p:spTree>
    <p:extLst>
      <p:ext uri="{BB962C8B-B14F-4D97-AF65-F5344CB8AC3E}">
        <p14:creationId xmlns:p14="http://schemas.microsoft.com/office/powerpoint/2010/main" val="2289025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73" y="4800600"/>
            <a:ext cx="4572000" cy="1372500"/>
          </a:xfrm>
          <a:prstGeom prst="rect">
            <a:avLst/>
          </a:prstGeom>
        </p:spPr>
      </p:pic>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43" y="962812"/>
            <a:ext cx="4572000" cy="3614752"/>
          </a:xfrm>
          <a:prstGeom prst="rect">
            <a:avLst/>
          </a:prstGeom>
        </p:spPr>
      </p:pic>
      <p:sp>
        <p:nvSpPr>
          <p:cNvPr id="12" name="TextBox 11"/>
          <p:cNvSpPr txBox="1"/>
          <p:nvPr/>
        </p:nvSpPr>
        <p:spPr>
          <a:xfrm>
            <a:off x="5261007" y="1074968"/>
            <a:ext cx="3184462" cy="1938992"/>
          </a:xfrm>
          <a:prstGeom prst="rect">
            <a:avLst/>
          </a:prstGeom>
          <a:noFill/>
        </p:spPr>
        <p:txBody>
          <a:bodyPr wrap="none" rtlCol="0">
            <a:spAutoFit/>
          </a:bodyPr>
          <a:lstStyle/>
          <a:p>
            <a:pPr algn="ctr"/>
            <a:r>
              <a:rPr lang="en-US" sz="2400" dirty="0" smtClean="0">
                <a:sym typeface="Symbol"/>
              </a:rPr>
              <a:t>Warm, Inner disk origin:</a:t>
            </a:r>
          </a:p>
          <a:p>
            <a:pPr algn="ctr"/>
            <a:endParaRPr lang="en-US" sz="2400" dirty="0">
              <a:sym typeface="Symbol"/>
            </a:endParaRPr>
          </a:p>
          <a:p>
            <a:pPr marL="342900" indent="-342900" algn="ctr">
              <a:buFont typeface="Arial" panose="020B0604020202020204" pitchFamily="34" charset="0"/>
              <a:buChar char="•"/>
            </a:pPr>
            <a:r>
              <a:rPr lang="en-US" sz="2400" dirty="0" err="1" smtClean="0">
                <a:sym typeface="Symbol"/>
              </a:rPr>
              <a:t>R</a:t>
            </a:r>
            <a:r>
              <a:rPr lang="en-US" sz="2400" baseline="-25000" dirty="0" err="1" smtClean="0">
                <a:sym typeface="Symbol"/>
              </a:rPr>
              <a:t>mol</a:t>
            </a:r>
            <a:r>
              <a:rPr lang="en-US" sz="2400" dirty="0" smtClean="0">
                <a:sym typeface="Symbol"/>
              </a:rPr>
              <a:t> &lt; 3 AU</a:t>
            </a:r>
          </a:p>
          <a:p>
            <a:pPr algn="ctr"/>
            <a:endParaRPr lang="en-US" sz="2400" dirty="0">
              <a:sym typeface="Symbol"/>
            </a:endParaRPr>
          </a:p>
          <a:p>
            <a:pPr marL="342900" indent="-342900" algn="ctr">
              <a:buFont typeface="Arial" panose="020B0604020202020204" pitchFamily="34" charset="0"/>
              <a:buChar char="•"/>
            </a:pPr>
            <a:r>
              <a:rPr lang="en-US" sz="2400" dirty="0" err="1" smtClean="0"/>
              <a:t>T</a:t>
            </a:r>
            <a:r>
              <a:rPr lang="en-US" sz="2400" baseline="-25000" dirty="0" err="1" smtClean="0"/>
              <a:t>mol</a:t>
            </a:r>
            <a:r>
              <a:rPr lang="en-US" sz="2400" dirty="0" smtClean="0"/>
              <a:t> </a:t>
            </a:r>
            <a:r>
              <a:rPr lang="en-US" sz="2400" dirty="0" smtClean="0">
                <a:sym typeface="Symbol"/>
              </a:rPr>
              <a:t> 300 – 1200 K</a:t>
            </a:r>
            <a:endParaRPr lang="en-US" sz="2400" dirty="0"/>
          </a:p>
        </p:txBody>
      </p:sp>
      <p:sp>
        <p:nvSpPr>
          <p:cNvPr id="10" name="Text Box 8"/>
          <p:cNvSpPr txBox="1">
            <a:spLocks noChangeArrowheads="1"/>
          </p:cNvSpPr>
          <p:nvPr/>
        </p:nvSpPr>
        <p:spPr bwMode="auto">
          <a:xfrm>
            <a:off x="480286" y="4309142"/>
            <a:ext cx="1375982"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Salyk et al. 2011b</a:t>
            </a:r>
            <a:endParaRPr lang="en-US" sz="1200" dirty="0">
              <a:solidFill>
                <a:schemeClr val="tx2">
                  <a:lumMod val="75000"/>
                </a:schemeClr>
              </a:solidFill>
              <a:latin typeface="Arial Rounded MT Bold" pitchFamily="34" charset="0"/>
            </a:endParaRPr>
          </a:p>
        </p:txBody>
      </p:sp>
      <p:sp>
        <p:nvSpPr>
          <p:cNvPr id="8" name="Rectangle 7"/>
          <p:cNvSpPr/>
          <p:nvPr/>
        </p:nvSpPr>
        <p:spPr>
          <a:xfrm>
            <a:off x="1152670" y="2970918"/>
            <a:ext cx="708660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600" dirty="0"/>
              <a:t>Most direct gas measurement have been trace species</a:t>
            </a:r>
          </a:p>
        </p:txBody>
      </p:sp>
      <p:sp>
        <p:nvSpPr>
          <p:cNvPr id="9"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 H</a:t>
            </a:r>
            <a:r>
              <a:rPr lang="en-US" baseline="-25000" dirty="0" smtClean="0"/>
              <a:t>2</a:t>
            </a:r>
            <a:r>
              <a:rPr lang="en-US" dirty="0" smtClean="0"/>
              <a:t>O &amp; organics</a:t>
            </a:r>
            <a:endParaRPr lang="en-US" dirty="0"/>
          </a:p>
        </p:txBody>
      </p:sp>
      <p:grpSp>
        <p:nvGrpSpPr>
          <p:cNvPr id="11" name="Group 10"/>
          <p:cNvGrpSpPr/>
          <p:nvPr/>
        </p:nvGrpSpPr>
        <p:grpSpPr>
          <a:xfrm>
            <a:off x="3529942" y="6173100"/>
            <a:ext cx="2413657" cy="434876"/>
            <a:chOff x="3529942" y="6173100"/>
            <a:chExt cx="2413657" cy="434876"/>
          </a:xfrm>
        </p:grpSpPr>
        <p:sp>
          <p:nvSpPr>
            <p:cNvPr id="13" name="Text Box 8"/>
            <p:cNvSpPr txBox="1">
              <a:spLocks noChangeArrowheads="1"/>
            </p:cNvSpPr>
            <p:nvPr/>
          </p:nvSpPr>
          <p:spPr bwMode="auto">
            <a:xfrm>
              <a:off x="3529942" y="6173100"/>
              <a:ext cx="2413657"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a:solidFill>
                    <a:schemeClr val="tx2">
                      <a:lumMod val="75000"/>
                    </a:schemeClr>
                  </a:solidFill>
                  <a:latin typeface="Arial Rounded MT Bold" pitchFamily="34" charset="0"/>
                </a:rPr>
                <a:t>a</a:t>
              </a:r>
              <a:r>
                <a:rPr lang="en-US" sz="1200" dirty="0" smtClean="0">
                  <a:solidFill>
                    <a:schemeClr val="tx2">
                      <a:lumMod val="75000"/>
                    </a:schemeClr>
                  </a:solidFill>
                  <a:latin typeface="Arial Rounded MT Bold" pitchFamily="34" charset="0"/>
                </a:rPr>
                <a:t>lso Pontoppidan et al. 2011</a:t>
              </a:r>
              <a:endParaRPr lang="en-US" sz="1200" dirty="0">
                <a:solidFill>
                  <a:schemeClr val="tx2">
                    <a:lumMod val="75000"/>
                  </a:schemeClr>
                </a:solidFill>
                <a:latin typeface="Arial Rounded MT Bold" pitchFamily="34" charset="0"/>
              </a:endParaRPr>
            </a:p>
          </p:txBody>
        </p:sp>
        <p:sp>
          <p:nvSpPr>
            <p:cNvPr id="14" name="Text Box 8"/>
            <p:cNvSpPr txBox="1">
              <a:spLocks noChangeArrowheads="1"/>
            </p:cNvSpPr>
            <p:nvPr/>
          </p:nvSpPr>
          <p:spPr bwMode="auto">
            <a:xfrm>
              <a:off x="3733800" y="6339554"/>
              <a:ext cx="2057400"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err="1" smtClean="0">
                  <a:solidFill>
                    <a:schemeClr val="tx2">
                      <a:lumMod val="75000"/>
                    </a:schemeClr>
                  </a:solidFill>
                  <a:latin typeface="Arial Rounded MT Bold" pitchFamily="34" charset="0"/>
                </a:rPr>
                <a:t>Mandell</a:t>
              </a:r>
              <a:r>
                <a:rPr lang="en-US" sz="1200" dirty="0" smtClean="0">
                  <a:solidFill>
                    <a:schemeClr val="tx2">
                      <a:lumMod val="75000"/>
                    </a:schemeClr>
                  </a:solidFill>
                  <a:latin typeface="Arial Rounded MT Bold" pitchFamily="34" charset="0"/>
                </a:rPr>
                <a:t> et al. 2012</a:t>
              </a:r>
              <a:endParaRPr lang="en-US" sz="1200" dirty="0">
                <a:solidFill>
                  <a:schemeClr val="tx2">
                    <a:lumMod val="75000"/>
                  </a:schemeClr>
                </a:solidFill>
                <a:latin typeface="Arial Rounded MT Bold" pitchFamily="34" charset="0"/>
              </a:endParaRPr>
            </a:p>
          </p:txBody>
        </p:sp>
      </p:grpSp>
    </p:spTree>
    <p:extLst>
      <p:ext uri="{BB962C8B-B14F-4D97-AF65-F5344CB8AC3E}">
        <p14:creationId xmlns:p14="http://schemas.microsoft.com/office/powerpoint/2010/main" val="4058597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b="1" dirty="0" smtClean="0"/>
              <a:t>Composition of Protoplanetary Disks:</a:t>
            </a:r>
            <a:r>
              <a:rPr lang="en-GB" sz="3500" b="1" dirty="0" smtClean="0">
                <a:solidFill>
                  <a:srgbClr val="FFFF00"/>
                </a:solidFill>
              </a:rPr>
              <a:t>   </a:t>
            </a:r>
            <a:r>
              <a:rPr lang="en-GB" sz="3500" dirty="0" smtClean="0">
                <a:solidFill>
                  <a:srgbClr val="FFFF00"/>
                </a:solidFill>
              </a:rPr>
              <a:t/>
            </a:r>
            <a:br>
              <a:rPr lang="en-GB" sz="3500" dirty="0" smtClean="0">
                <a:solidFill>
                  <a:srgbClr val="FFFF00"/>
                </a:solidFill>
              </a:rPr>
            </a:br>
            <a:r>
              <a:rPr lang="en-GB" sz="3200" dirty="0" smtClean="0">
                <a:latin typeface="Arial Rounded MT Bold" pitchFamily="34" charset="0"/>
              </a:rPr>
              <a:t>Indirect Observations of H</a:t>
            </a:r>
            <a:r>
              <a:rPr lang="en-GB" sz="3200" baseline="-25000" dirty="0" smtClean="0">
                <a:latin typeface="Arial Rounded MT Bold" pitchFamily="34" charset="0"/>
              </a:rPr>
              <a:t>2</a:t>
            </a:r>
            <a:r>
              <a:rPr lang="en-GB" sz="3200" dirty="0" smtClean="0">
                <a:latin typeface="Arial Rounded MT Bold" pitchFamily="34" charset="0"/>
              </a:rPr>
              <a:t>O at ~1 AU?</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60"/>
            <a:ext cx="2641600" cy="331478"/>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1" name="TextBox 10"/>
          <p:cNvSpPr txBox="1"/>
          <p:nvPr/>
        </p:nvSpPr>
        <p:spPr>
          <a:xfrm>
            <a:off x="838200" y="1101102"/>
            <a:ext cx="8001001" cy="1200329"/>
          </a:xfrm>
          <a:prstGeom prst="rect">
            <a:avLst/>
          </a:prstGeom>
          <a:noFill/>
        </p:spPr>
        <p:txBody>
          <a:bodyPr wrap="square" rtlCol="0">
            <a:spAutoFit/>
          </a:bodyPr>
          <a:lstStyle/>
          <a:p>
            <a:pPr marL="285750" indent="-285750">
              <a:buFont typeface="Arial" pitchFamily="34" charset="0"/>
              <a:buChar char="•"/>
            </a:pPr>
            <a:r>
              <a:rPr lang="en-US" sz="2400" dirty="0" smtClean="0">
                <a:ea typeface="Tahoma"/>
                <a:cs typeface="Tahoma"/>
                <a:sym typeface="Symbol"/>
              </a:rPr>
              <a:t>“1600Å Bump”  mechanism: </a:t>
            </a:r>
            <a:r>
              <a:rPr lang="en-US" sz="2400" b="1" dirty="0" smtClean="0">
                <a:solidFill>
                  <a:srgbClr val="FFFF00"/>
                </a:solidFill>
                <a:ea typeface="Tahoma"/>
                <a:cs typeface="Times New Roman" panose="02020603050405020304" pitchFamily="18" charset="0"/>
                <a:sym typeface="Symbol"/>
              </a:rPr>
              <a:t>H</a:t>
            </a:r>
            <a:r>
              <a:rPr lang="en-US" sz="2400" b="1" baseline="-25000" dirty="0" smtClean="0">
                <a:solidFill>
                  <a:srgbClr val="FFFF00"/>
                </a:solidFill>
                <a:ea typeface="Tahoma"/>
                <a:cs typeface="Times New Roman" panose="02020603050405020304" pitchFamily="18" charset="0"/>
                <a:sym typeface="Symbol"/>
              </a:rPr>
              <a:t>2</a:t>
            </a:r>
            <a:r>
              <a:rPr lang="en-US" sz="2400" b="1" dirty="0" smtClean="0">
                <a:solidFill>
                  <a:srgbClr val="FFFF00"/>
                </a:solidFill>
                <a:ea typeface="Tahoma"/>
                <a:cs typeface="Times New Roman" panose="02020603050405020304" pitchFamily="18" charset="0"/>
                <a:sym typeface="Symbol"/>
              </a:rPr>
              <a:t>O + </a:t>
            </a:r>
            <a:r>
              <a:rPr lang="en-US" sz="2400" b="1" dirty="0">
                <a:solidFill>
                  <a:srgbClr val="FFFF00"/>
                </a:solidFill>
                <a:ea typeface="Tahoma"/>
                <a:cs typeface="Tahoma"/>
                <a:sym typeface="Symbol"/>
              </a:rPr>
              <a:t>Ly</a:t>
            </a:r>
            <a:r>
              <a:rPr lang="el-GR" sz="2400" b="1" dirty="0" smtClean="0">
                <a:solidFill>
                  <a:srgbClr val="FFFF00"/>
                </a:solidFill>
                <a:ea typeface="Tahoma"/>
                <a:cs typeface="Times New Roman" panose="02020603050405020304" pitchFamily="18" charset="0"/>
                <a:sym typeface="Symbol"/>
              </a:rPr>
              <a:t>α</a:t>
            </a:r>
            <a:r>
              <a:rPr lang="en-US" sz="2400" b="1" dirty="0" smtClean="0">
                <a:solidFill>
                  <a:srgbClr val="FFFF00"/>
                </a:solidFill>
                <a:ea typeface="Tahoma"/>
                <a:cs typeface="Times New Roman" panose="02020603050405020304" pitchFamily="18" charset="0"/>
                <a:sym typeface="Symbol"/>
              </a:rPr>
              <a:t> -&gt;  H</a:t>
            </a:r>
            <a:r>
              <a:rPr lang="en-US" sz="2400" b="1" baseline="-25000" dirty="0" smtClean="0">
                <a:solidFill>
                  <a:srgbClr val="FFFF00"/>
                </a:solidFill>
                <a:ea typeface="Tahoma"/>
                <a:cs typeface="Times New Roman" panose="02020603050405020304" pitchFamily="18" charset="0"/>
                <a:sym typeface="Symbol"/>
              </a:rPr>
              <a:t>2</a:t>
            </a:r>
            <a:r>
              <a:rPr lang="en-US" sz="2400" b="1" baseline="30000" dirty="0" smtClean="0">
                <a:solidFill>
                  <a:srgbClr val="FFFF00"/>
                </a:solidFill>
                <a:ea typeface="Tahoma"/>
                <a:cs typeface="Times New Roman" panose="02020603050405020304" pitchFamily="18" charset="0"/>
                <a:sym typeface="Symbol"/>
              </a:rPr>
              <a:t>*</a:t>
            </a:r>
            <a:r>
              <a:rPr lang="en-US" sz="2400" b="1" dirty="0" smtClean="0">
                <a:solidFill>
                  <a:srgbClr val="FFFF00"/>
                </a:solidFill>
                <a:ea typeface="Tahoma"/>
                <a:cs typeface="Times New Roman" panose="02020603050405020304" pitchFamily="18" charset="0"/>
                <a:sym typeface="Symbol"/>
              </a:rPr>
              <a:t> + O</a:t>
            </a:r>
          </a:p>
          <a:p>
            <a:pPr marL="1200150" lvl="2" indent="-285750">
              <a:buFont typeface="Arial" pitchFamily="34" charset="0"/>
              <a:buChar char="•"/>
            </a:pPr>
            <a:r>
              <a:rPr lang="en-US" sz="2400" b="1" dirty="0">
                <a:solidFill>
                  <a:srgbClr val="FFFF00"/>
                </a:solidFill>
                <a:ea typeface="Tahoma"/>
                <a:cs typeface="Times New Roman" panose="02020603050405020304" pitchFamily="18" charset="0"/>
                <a:sym typeface="Symbol"/>
              </a:rPr>
              <a:t>H</a:t>
            </a:r>
            <a:r>
              <a:rPr lang="en-US" sz="2400" b="1" baseline="-25000" dirty="0">
                <a:solidFill>
                  <a:srgbClr val="FFFF00"/>
                </a:solidFill>
                <a:ea typeface="Tahoma"/>
                <a:cs typeface="Times New Roman" panose="02020603050405020304" pitchFamily="18" charset="0"/>
                <a:sym typeface="Symbol"/>
              </a:rPr>
              <a:t>2</a:t>
            </a:r>
            <a:r>
              <a:rPr lang="en-US" sz="2400" b="1" baseline="30000" dirty="0">
                <a:solidFill>
                  <a:srgbClr val="FFFF00"/>
                </a:solidFill>
                <a:ea typeface="Tahoma"/>
                <a:cs typeface="Times New Roman" panose="02020603050405020304" pitchFamily="18" charset="0"/>
                <a:sym typeface="Symbol"/>
              </a:rPr>
              <a:t>*</a:t>
            </a:r>
            <a:r>
              <a:rPr lang="en-US" sz="2400" b="1" dirty="0">
                <a:solidFill>
                  <a:srgbClr val="FFFF00"/>
                </a:solidFill>
                <a:ea typeface="Tahoma"/>
                <a:cs typeface="Times New Roman" panose="02020603050405020304" pitchFamily="18" charset="0"/>
                <a:sym typeface="Symbol"/>
              </a:rPr>
              <a:t> </a:t>
            </a:r>
            <a:r>
              <a:rPr lang="en-US" sz="2400" b="1" dirty="0" smtClean="0">
                <a:solidFill>
                  <a:srgbClr val="FFFF00"/>
                </a:solidFill>
                <a:ea typeface="Tahoma"/>
                <a:cs typeface="Times New Roman" panose="02020603050405020304" pitchFamily="18" charset="0"/>
                <a:sym typeface="Symbol"/>
              </a:rPr>
              <a:t>+ </a:t>
            </a:r>
            <a:r>
              <a:rPr lang="en-US" sz="2400" b="1" dirty="0">
                <a:solidFill>
                  <a:srgbClr val="FFFF00"/>
                </a:solidFill>
                <a:ea typeface="Tahoma"/>
                <a:cs typeface="Tahoma"/>
                <a:sym typeface="Symbol"/>
              </a:rPr>
              <a:t>Ly</a:t>
            </a:r>
            <a:r>
              <a:rPr lang="el-GR" sz="2400" b="1" dirty="0" smtClean="0">
                <a:solidFill>
                  <a:srgbClr val="FFFF00"/>
                </a:solidFill>
                <a:ea typeface="Tahoma"/>
                <a:cs typeface="Times New Roman" panose="02020603050405020304" pitchFamily="18" charset="0"/>
                <a:sym typeface="Symbol"/>
              </a:rPr>
              <a:t>α</a:t>
            </a:r>
            <a:r>
              <a:rPr lang="en-US" sz="2400" b="1" dirty="0" smtClean="0">
                <a:solidFill>
                  <a:srgbClr val="FFFF00"/>
                </a:solidFill>
                <a:ea typeface="Tahoma"/>
                <a:cs typeface="Times New Roman" panose="02020603050405020304" pitchFamily="18" charset="0"/>
                <a:sym typeface="Symbol"/>
              </a:rPr>
              <a:t> </a:t>
            </a:r>
            <a:r>
              <a:rPr lang="en-US" sz="2400" b="1" dirty="0" smtClean="0">
                <a:solidFill>
                  <a:srgbClr val="FFFF00"/>
                </a:solidFill>
                <a:ea typeface="Tahoma"/>
                <a:cs typeface="Tahoma"/>
                <a:sym typeface="Symbol"/>
              </a:rPr>
              <a:t>-&gt; observed line and continuum spectra</a:t>
            </a:r>
          </a:p>
          <a:p>
            <a:pPr marL="285750" indent="-285750">
              <a:buFont typeface="Arial" pitchFamily="34" charset="0"/>
              <a:buChar char="•"/>
            </a:pPr>
            <a:r>
              <a:rPr lang="en-US" sz="2400" dirty="0" smtClean="0">
                <a:ea typeface="Tahoma"/>
                <a:cs typeface="Tahoma"/>
                <a:sym typeface="Symbol"/>
              </a:rPr>
              <a:t>Electron-impact does not fit, Ly</a:t>
            </a:r>
            <a:r>
              <a:rPr lang="el-GR" sz="2400" dirty="0" smtClean="0">
                <a:ea typeface="Tahoma"/>
                <a:cs typeface="Times New Roman" panose="02020603050405020304" pitchFamily="18" charset="0"/>
                <a:sym typeface="Symbol"/>
              </a:rPr>
              <a:t>α</a:t>
            </a:r>
            <a:r>
              <a:rPr lang="en-US" sz="2400" dirty="0" smtClean="0">
                <a:ea typeface="Tahoma"/>
                <a:cs typeface="Times New Roman" panose="02020603050405020304" pitchFamily="18" charset="0"/>
                <a:sym typeface="Symbol"/>
              </a:rPr>
              <a:t>-pumped H</a:t>
            </a:r>
            <a:r>
              <a:rPr lang="en-US" sz="2400" baseline="-25000" dirty="0" smtClean="0">
                <a:ea typeface="Tahoma"/>
                <a:cs typeface="Times New Roman" panose="02020603050405020304" pitchFamily="18" charset="0"/>
                <a:sym typeface="Symbol"/>
              </a:rPr>
              <a:t>2</a:t>
            </a:r>
            <a:r>
              <a:rPr lang="en-US" sz="2400" dirty="0" smtClean="0">
                <a:ea typeface="Tahoma"/>
                <a:cs typeface="Times New Roman" panose="02020603050405020304" pitchFamily="18" charset="0"/>
                <a:sym typeface="Symbol"/>
              </a:rPr>
              <a:t>O fragments do</a:t>
            </a:r>
            <a:endParaRPr lang="en-US" sz="2400" dirty="0" smtClean="0">
              <a:ea typeface="Tahoma"/>
              <a:cs typeface="Tahoma"/>
              <a:sym typeface="Symbo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298" y="2319574"/>
            <a:ext cx="5717003" cy="4448091"/>
          </a:xfrm>
          <a:prstGeom prst="rect">
            <a:avLst/>
          </a:prstGeom>
        </p:spPr>
      </p:pic>
    </p:spTree>
    <p:extLst>
      <p:ext uri="{BB962C8B-B14F-4D97-AF65-F5344CB8AC3E}">
        <p14:creationId xmlns:p14="http://schemas.microsoft.com/office/powerpoint/2010/main" val="2708152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43" y="77611"/>
            <a:ext cx="8587713" cy="6702777"/>
          </a:xfrm>
          <a:prstGeom prst="rect">
            <a:avLst/>
          </a:prstGeom>
        </p:spPr>
      </p:pic>
      <p:sp>
        <p:nvSpPr>
          <p:cNvPr id="4" name="Rectangle 3"/>
          <p:cNvSpPr/>
          <p:nvPr/>
        </p:nvSpPr>
        <p:spPr>
          <a:xfrm>
            <a:off x="952499" y="3399182"/>
            <a:ext cx="7239000" cy="2819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1"/>
          <p:cNvSpPr txBox="1">
            <a:spLocks noChangeArrowheads="1"/>
          </p:cNvSpPr>
          <p:nvPr/>
        </p:nvSpPr>
        <p:spPr bwMode="auto">
          <a:xfrm>
            <a:off x="3352800" y="4415656"/>
            <a:ext cx="4057332" cy="106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3200" dirty="0" smtClean="0">
                <a:solidFill>
                  <a:srgbClr val="002060"/>
                </a:solidFill>
                <a:latin typeface="Arial Rounded MT Bold" pitchFamily="34" charset="0"/>
              </a:rPr>
              <a:t>Sensitive to </a:t>
            </a:r>
          </a:p>
          <a:p>
            <a:pPr algn="ctr" eaLnBrk="1" hangingPunct="1"/>
            <a:r>
              <a:rPr lang="en-US" sz="3200" b="0" dirty="0" smtClean="0">
                <a:solidFill>
                  <a:srgbClr val="002060"/>
                </a:solidFill>
                <a:latin typeface="Arial Rounded MT Bold" pitchFamily="34" charset="0"/>
                <a:sym typeface="Symbol"/>
              </a:rPr>
              <a:t></a:t>
            </a:r>
            <a:r>
              <a:rPr lang="en-US" sz="3200" b="0" baseline="-25000" dirty="0" smtClean="0">
                <a:solidFill>
                  <a:srgbClr val="002060"/>
                </a:solidFill>
                <a:latin typeface="Arial Rounded MT Bold" pitchFamily="34" charset="0"/>
                <a:sym typeface="Symbol"/>
              </a:rPr>
              <a:t>gas</a:t>
            </a:r>
            <a:r>
              <a:rPr lang="en-US" sz="3200" b="0" dirty="0" smtClean="0">
                <a:solidFill>
                  <a:srgbClr val="002060"/>
                </a:solidFill>
                <a:latin typeface="Arial Rounded MT Bold" pitchFamily="34" charset="0"/>
                <a:sym typeface="Symbol"/>
              </a:rPr>
              <a:t> &lt; 10</a:t>
            </a:r>
            <a:r>
              <a:rPr lang="en-US" sz="3200" b="0" baseline="30000" dirty="0" smtClean="0">
                <a:solidFill>
                  <a:srgbClr val="002060"/>
                </a:solidFill>
                <a:latin typeface="Arial Rounded MT Bold" pitchFamily="34" charset="0"/>
                <a:sym typeface="Symbol"/>
              </a:rPr>
              <a:t>-6</a:t>
            </a:r>
            <a:r>
              <a:rPr lang="en-US" sz="3200" b="0" dirty="0" smtClean="0">
                <a:solidFill>
                  <a:srgbClr val="002060"/>
                </a:solidFill>
                <a:latin typeface="Arial Rounded MT Bold" pitchFamily="34" charset="0"/>
                <a:sym typeface="Symbol"/>
              </a:rPr>
              <a:t> g cm</a:t>
            </a:r>
            <a:r>
              <a:rPr lang="en-US" sz="3200" b="0" baseline="30000" dirty="0" smtClean="0">
                <a:solidFill>
                  <a:srgbClr val="002060"/>
                </a:solidFill>
                <a:latin typeface="Arial Rounded MT Bold" pitchFamily="34" charset="0"/>
                <a:sym typeface="Symbol"/>
              </a:rPr>
              <a:t>-2</a:t>
            </a:r>
            <a:endParaRPr lang="en-US" sz="3200" b="0" dirty="0">
              <a:solidFill>
                <a:srgbClr val="002060"/>
              </a:solidFill>
              <a:latin typeface="Arial Rounded MT Bold" pitchFamily="34" charset="0"/>
            </a:endParaRPr>
          </a:p>
        </p:txBody>
      </p:sp>
      <p:cxnSp>
        <p:nvCxnSpPr>
          <p:cNvPr id="6" name="Straight Arrow Connector 5"/>
          <p:cNvCxnSpPr/>
          <p:nvPr/>
        </p:nvCxnSpPr>
        <p:spPr>
          <a:xfrm flipV="1">
            <a:off x="5791200" y="2590800"/>
            <a:ext cx="1066800" cy="19050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4886166" y="990600"/>
            <a:ext cx="990600" cy="533400"/>
          </a:xfrm>
          <a:prstGeom prst="ellipse">
            <a:avLst/>
          </a:prstGeom>
          <a:noFill/>
          <a:ln w="57150">
            <a:solidFill>
              <a:srgbClr val="40E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048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43" y="77611"/>
            <a:ext cx="8587713" cy="6702777"/>
          </a:xfrm>
          <a:prstGeom prst="rect">
            <a:avLst/>
          </a:prstGeom>
        </p:spPr>
      </p:pic>
      <p:sp>
        <p:nvSpPr>
          <p:cNvPr id="4" name="Rectangle 3"/>
          <p:cNvSpPr/>
          <p:nvPr/>
        </p:nvSpPr>
        <p:spPr>
          <a:xfrm>
            <a:off x="3352800" y="3394213"/>
            <a:ext cx="4800600" cy="2777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1"/>
          <p:cNvSpPr txBox="1">
            <a:spLocks noChangeArrowheads="1"/>
          </p:cNvSpPr>
          <p:nvPr/>
        </p:nvSpPr>
        <p:spPr bwMode="auto">
          <a:xfrm>
            <a:off x="4152900" y="3817574"/>
            <a:ext cx="3276600" cy="137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800" dirty="0" smtClean="0">
                <a:solidFill>
                  <a:srgbClr val="002060"/>
                </a:solidFill>
                <a:latin typeface="Arial Rounded MT Bold" pitchFamily="34" charset="0"/>
              </a:rPr>
              <a:t>DM Tau</a:t>
            </a:r>
          </a:p>
          <a:p>
            <a:pPr algn="ctr" eaLnBrk="1" hangingPunct="1"/>
            <a:r>
              <a:rPr lang="en-US" sz="2800" b="0" dirty="0" smtClean="0">
                <a:solidFill>
                  <a:srgbClr val="002060"/>
                </a:solidFill>
                <a:latin typeface="Arial Rounded MT Bold" pitchFamily="34" charset="0"/>
              </a:rPr>
              <a:t>Transitional Disk</a:t>
            </a:r>
          </a:p>
          <a:p>
            <a:pPr algn="ctr" eaLnBrk="1" hangingPunct="1"/>
            <a:r>
              <a:rPr lang="en-US" sz="2800" i="1" dirty="0" err="1" smtClean="0">
                <a:solidFill>
                  <a:srgbClr val="002060"/>
                </a:solidFill>
                <a:latin typeface="Arial Rounded MT Bold" pitchFamily="34" charset="0"/>
              </a:rPr>
              <a:t>R</a:t>
            </a:r>
            <a:r>
              <a:rPr lang="en-US" sz="2800" i="1" baseline="-25000" dirty="0" err="1" smtClean="0">
                <a:solidFill>
                  <a:srgbClr val="002060"/>
                </a:solidFill>
                <a:latin typeface="Arial Rounded MT Bold" pitchFamily="34" charset="0"/>
              </a:rPr>
              <a:t>hole</a:t>
            </a:r>
            <a:r>
              <a:rPr lang="en-US" sz="2800" i="1" dirty="0" smtClean="0">
                <a:solidFill>
                  <a:srgbClr val="002060"/>
                </a:solidFill>
                <a:latin typeface="Arial Rounded MT Bold" pitchFamily="34" charset="0"/>
              </a:rPr>
              <a:t> ~</a:t>
            </a:r>
            <a:r>
              <a:rPr lang="en-US" sz="2800" dirty="0" smtClean="0">
                <a:solidFill>
                  <a:srgbClr val="002060"/>
                </a:solidFill>
                <a:latin typeface="Arial Rounded MT Bold" pitchFamily="34" charset="0"/>
              </a:rPr>
              <a:t> 3 - 20 AU </a:t>
            </a:r>
            <a:endParaRPr lang="en-US" sz="2800" b="0" i="1" dirty="0" smtClean="0">
              <a:solidFill>
                <a:srgbClr val="002060"/>
              </a:solidFill>
              <a:latin typeface="Arial Rounded MT Bold" pitchFamily="34" charset="0"/>
            </a:endParaRPr>
          </a:p>
        </p:txBody>
      </p:sp>
      <p:sp>
        <p:nvSpPr>
          <p:cNvPr id="6" name="Text Box 11"/>
          <p:cNvSpPr txBox="1">
            <a:spLocks noChangeArrowheads="1"/>
          </p:cNvSpPr>
          <p:nvPr/>
        </p:nvSpPr>
        <p:spPr bwMode="auto">
          <a:xfrm>
            <a:off x="4648200" y="5170241"/>
            <a:ext cx="2286000" cy="4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1200" dirty="0" smtClean="0">
                <a:solidFill>
                  <a:srgbClr val="002060"/>
                </a:solidFill>
                <a:latin typeface="Arial Rounded MT Bold" pitchFamily="34" charset="0"/>
              </a:rPr>
              <a:t>Calvet et al. (2005)</a:t>
            </a:r>
          </a:p>
          <a:p>
            <a:pPr algn="ctr" eaLnBrk="1" hangingPunct="1"/>
            <a:r>
              <a:rPr lang="en-US" sz="1200" dirty="0" smtClean="0">
                <a:solidFill>
                  <a:srgbClr val="002060"/>
                </a:solidFill>
                <a:latin typeface="Arial Rounded MT Bold" pitchFamily="34" charset="0"/>
              </a:rPr>
              <a:t>Andrews </a:t>
            </a:r>
            <a:r>
              <a:rPr lang="en-US" sz="1200" b="0" dirty="0" smtClean="0">
                <a:solidFill>
                  <a:srgbClr val="002060"/>
                </a:solidFill>
                <a:latin typeface="Arial Rounded MT Bold" pitchFamily="34" charset="0"/>
              </a:rPr>
              <a:t>et al. (2011) </a:t>
            </a:r>
          </a:p>
        </p:txBody>
      </p:sp>
    </p:spTree>
    <p:extLst>
      <p:ext uri="{BB962C8B-B14F-4D97-AF65-F5344CB8AC3E}">
        <p14:creationId xmlns:p14="http://schemas.microsoft.com/office/powerpoint/2010/main" val="1138649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43" y="77611"/>
            <a:ext cx="8587713" cy="6702777"/>
          </a:xfrm>
          <a:prstGeom prst="rect">
            <a:avLst/>
          </a:prstGeom>
        </p:spPr>
      </p:pic>
      <p:sp>
        <p:nvSpPr>
          <p:cNvPr id="2" name="Rounded Rectangle 1"/>
          <p:cNvSpPr/>
          <p:nvPr/>
        </p:nvSpPr>
        <p:spPr>
          <a:xfrm>
            <a:off x="3810000" y="3445822"/>
            <a:ext cx="2438400" cy="9054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S/N ~ 60 per line,</a:t>
            </a:r>
          </a:p>
          <a:p>
            <a:pPr algn="ctr"/>
            <a:r>
              <a:rPr lang="en-US" sz="3200" dirty="0" smtClean="0"/>
              <a:t>&gt; 10</a:t>
            </a:r>
            <a:r>
              <a:rPr lang="en-US" sz="3200" baseline="30000" dirty="0" smtClean="0"/>
              <a:t>2</a:t>
            </a:r>
            <a:r>
              <a:rPr lang="en-US" sz="3200" dirty="0" smtClean="0"/>
              <a:t> lines</a:t>
            </a:r>
            <a:endParaRPr lang="en-US" sz="3200" dirty="0"/>
          </a:p>
        </p:txBody>
      </p:sp>
      <p:cxnSp>
        <p:nvCxnSpPr>
          <p:cNvPr id="5" name="Straight Arrow Connector 4"/>
          <p:cNvCxnSpPr>
            <a:stCxn id="2" idx="3"/>
          </p:cNvCxnSpPr>
          <p:nvPr/>
        </p:nvCxnSpPr>
        <p:spPr>
          <a:xfrm>
            <a:off x="6248400" y="3898570"/>
            <a:ext cx="609600" cy="452747"/>
          </a:xfrm>
          <a:prstGeom prst="straightConnector1">
            <a:avLst/>
          </a:prstGeom>
          <a:ln w="57150">
            <a:solidFill>
              <a:srgbClr val="FF7C8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482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Molecules at </a:t>
            </a:r>
            <a:r>
              <a:rPr lang="en-US" i="1" dirty="0"/>
              <a:t>r</a:t>
            </a:r>
            <a:r>
              <a:rPr lang="en-US" dirty="0" smtClean="0"/>
              <a:t> &lt; 10 AU</a:t>
            </a:r>
            <a:endParaRPr lang="en-US" dirty="0"/>
          </a:p>
        </p:txBody>
      </p:sp>
      <p:sp>
        <p:nvSpPr>
          <p:cNvPr id="9" name="Text Box 8"/>
          <p:cNvSpPr txBox="1">
            <a:spLocks noChangeArrowheads="1"/>
          </p:cNvSpPr>
          <p:nvPr/>
        </p:nvSpPr>
        <p:spPr bwMode="auto">
          <a:xfrm>
            <a:off x="533400" y="4780658"/>
            <a:ext cx="1345718"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Salyk et al. 2009 </a:t>
            </a:r>
            <a:endParaRPr lang="en-US" sz="1200" dirty="0">
              <a:solidFill>
                <a:schemeClr val="tx2">
                  <a:lumMod val="75000"/>
                </a:schemeClr>
              </a:solidFill>
              <a:latin typeface="Arial Rounded MT Bold"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4" y="935713"/>
            <a:ext cx="3065647" cy="3840480"/>
          </a:xfrm>
          <a:prstGeom prst="rect">
            <a:avLst/>
          </a:prstGeom>
        </p:spPr>
      </p:pic>
      <p:sp>
        <p:nvSpPr>
          <p:cNvPr id="3" name="TextBox 2"/>
          <p:cNvSpPr txBox="1"/>
          <p:nvPr/>
        </p:nvSpPr>
        <p:spPr>
          <a:xfrm>
            <a:off x="4114800" y="1281491"/>
            <a:ext cx="3975960" cy="1077218"/>
          </a:xfrm>
          <a:prstGeom prst="rect">
            <a:avLst/>
          </a:prstGeom>
          <a:noFill/>
        </p:spPr>
        <p:txBody>
          <a:bodyPr wrap="none" rtlCol="0">
            <a:spAutoFit/>
          </a:bodyPr>
          <a:lstStyle/>
          <a:p>
            <a:pPr algn="ctr"/>
            <a:r>
              <a:rPr lang="en-US" sz="3200" b="1" dirty="0" smtClean="0">
                <a:sym typeface="Symbol"/>
              </a:rPr>
              <a:t> ~</a:t>
            </a:r>
            <a:r>
              <a:rPr lang="en-US" sz="3200" b="1" dirty="0" smtClean="0"/>
              <a:t> 4 - 5 </a:t>
            </a:r>
            <a:r>
              <a:rPr lang="en-US" sz="3200" b="1" dirty="0" smtClean="0">
                <a:sym typeface="Symbol"/>
              </a:rPr>
              <a:t>m CO </a:t>
            </a:r>
          </a:p>
          <a:p>
            <a:pPr algn="ctr"/>
            <a:r>
              <a:rPr lang="en-US" sz="3200" b="1" dirty="0" smtClean="0">
                <a:sym typeface="Symbol"/>
              </a:rPr>
              <a:t>fundamental emission</a:t>
            </a:r>
            <a:endParaRPr lang="en-US" sz="3200" b="1" dirty="0"/>
          </a:p>
        </p:txBody>
      </p:sp>
      <p:sp>
        <p:nvSpPr>
          <p:cNvPr id="8" name="TextBox 7"/>
          <p:cNvSpPr txBox="1"/>
          <p:nvPr/>
        </p:nvSpPr>
        <p:spPr>
          <a:xfrm>
            <a:off x="3810000" y="3206533"/>
            <a:ext cx="4805162" cy="1569660"/>
          </a:xfrm>
          <a:prstGeom prst="rect">
            <a:avLst/>
          </a:prstGeom>
          <a:noFill/>
        </p:spPr>
        <p:txBody>
          <a:bodyPr wrap="none" rtlCol="0">
            <a:spAutoFit/>
          </a:bodyPr>
          <a:lstStyle/>
          <a:p>
            <a:pPr algn="ctr"/>
            <a:r>
              <a:rPr lang="en-US" sz="2400" dirty="0" smtClean="0">
                <a:sym typeface="Symbol"/>
              </a:rPr>
              <a:t>High-resolution mid-IR ground-based</a:t>
            </a:r>
          </a:p>
          <a:p>
            <a:pPr algn="ctr"/>
            <a:r>
              <a:rPr lang="en-US" sz="2400" dirty="0" smtClean="0">
                <a:sym typeface="Symbol"/>
              </a:rPr>
              <a:t>spectrographs: </a:t>
            </a:r>
          </a:p>
          <a:p>
            <a:pPr marL="457200" indent="-457200" algn="ctr">
              <a:buAutoNum type="arabicParenR"/>
            </a:pPr>
            <a:r>
              <a:rPr lang="en-US" sz="2400" dirty="0" smtClean="0">
                <a:sym typeface="Symbol"/>
              </a:rPr>
              <a:t>NIRSPEC (</a:t>
            </a:r>
            <a:r>
              <a:rPr lang="en-US" sz="2400" i="1" dirty="0" smtClean="0">
                <a:sym typeface="Symbol"/>
              </a:rPr>
              <a:t>R</a:t>
            </a:r>
            <a:r>
              <a:rPr lang="en-US" sz="2400" dirty="0" smtClean="0">
                <a:sym typeface="Symbol"/>
              </a:rPr>
              <a:t> ~ 25,000)</a:t>
            </a:r>
          </a:p>
          <a:p>
            <a:pPr marL="457200" indent="-457200" algn="ctr">
              <a:buAutoNum type="arabicParenR"/>
            </a:pPr>
            <a:r>
              <a:rPr lang="en-US" sz="2400" dirty="0" smtClean="0">
                <a:sym typeface="Symbol"/>
              </a:rPr>
              <a:t>CRIRES (</a:t>
            </a:r>
            <a:r>
              <a:rPr lang="en-US" sz="2400" i="1" dirty="0" smtClean="0">
                <a:sym typeface="Symbol"/>
              </a:rPr>
              <a:t>R</a:t>
            </a:r>
            <a:r>
              <a:rPr lang="en-US" sz="2400" dirty="0" smtClean="0">
                <a:sym typeface="Symbol"/>
              </a:rPr>
              <a:t> ~ 90,000)</a:t>
            </a:r>
            <a:endParaRPr lang="en-US" sz="2400" dirty="0"/>
          </a:p>
        </p:txBody>
      </p:sp>
    </p:spTree>
    <p:extLst>
      <p:ext uri="{BB962C8B-B14F-4D97-AF65-F5344CB8AC3E}">
        <p14:creationId xmlns:p14="http://schemas.microsoft.com/office/powerpoint/2010/main" val="3936478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 Rovibrational Emission</a:t>
            </a:r>
            <a:endParaRPr lang="en-US" dirty="0"/>
          </a:p>
        </p:txBody>
      </p:sp>
      <p:sp>
        <p:nvSpPr>
          <p:cNvPr id="9" name="Text Box 8"/>
          <p:cNvSpPr txBox="1">
            <a:spLocks noChangeArrowheads="1"/>
          </p:cNvSpPr>
          <p:nvPr/>
        </p:nvSpPr>
        <p:spPr bwMode="auto">
          <a:xfrm>
            <a:off x="7847602" y="750104"/>
            <a:ext cx="1223697"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err="1" smtClean="0">
                <a:solidFill>
                  <a:schemeClr val="tx2">
                    <a:lumMod val="75000"/>
                  </a:schemeClr>
                </a:solidFill>
                <a:latin typeface="Arial Rounded MT Bold" pitchFamily="34" charset="0"/>
              </a:rPr>
              <a:t>Bast</a:t>
            </a:r>
            <a:r>
              <a:rPr lang="en-US" sz="1200" dirty="0" smtClean="0">
                <a:solidFill>
                  <a:schemeClr val="tx2">
                    <a:lumMod val="75000"/>
                  </a:schemeClr>
                </a:solidFill>
                <a:latin typeface="Arial Rounded MT Bold" pitchFamily="34" charset="0"/>
              </a:rPr>
              <a:t> et al. 2011</a:t>
            </a:r>
            <a:endParaRPr lang="en-US" sz="1200" dirty="0">
              <a:solidFill>
                <a:schemeClr val="tx2">
                  <a:lumMod val="75000"/>
                </a:schemeClr>
              </a:solidFill>
              <a:latin typeface="Arial Rounded MT Bold" pitchFamily="34" charset="0"/>
            </a:endParaRPr>
          </a:p>
        </p:txBody>
      </p:sp>
      <p:sp>
        <p:nvSpPr>
          <p:cNvPr id="8" name="TextBox 7"/>
          <p:cNvSpPr txBox="1"/>
          <p:nvPr/>
        </p:nvSpPr>
        <p:spPr>
          <a:xfrm>
            <a:off x="5029200" y="3591751"/>
            <a:ext cx="4007252" cy="1200329"/>
          </a:xfrm>
          <a:prstGeom prst="rect">
            <a:avLst/>
          </a:prstGeom>
          <a:noFill/>
        </p:spPr>
        <p:txBody>
          <a:bodyPr wrap="none" rtlCol="0">
            <a:spAutoFit/>
          </a:bodyPr>
          <a:lstStyle/>
          <a:p>
            <a:pPr algn="ctr"/>
            <a:r>
              <a:rPr lang="en-US" sz="2400" dirty="0" smtClean="0">
                <a:sym typeface="Symbol"/>
              </a:rPr>
              <a:t>Inferred Spatial Distributions: </a:t>
            </a:r>
          </a:p>
          <a:p>
            <a:pPr marL="457200" indent="-457200" algn="ctr">
              <a:buAutoNum type="arabicParenR"/>
            </a:pPr>
            <a:r>
              <a:rPr lang="en-US" sz="2400" b="1" dirty="0" smtClean="0">
                <a:sym typeface="Symbol"/>
              </a:rPr>
              <a:t>Line Profiles &amp; Astrometry</a:t>
            </a:r>
          </a:p>
          <a:p>
            <a:pPr marL="457200" indent="-457200" algn="ctr">
              <a:buAutoNum type="arabicParenR"/>
            </a:pPr>
            <a:r>
              <a:rPr lang="en-US" sz="2400" dirty="0" smtClean="0">
                <a:sym typeface="Symbol"/>
              </a:rPr>
              <a:t>Temperature Distributions</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10" t="1899" r="33154" b="-1899"/>
          <a:stretch/>
        </p:blipFill>
        <p:spPr>
          <a:xfrm>
            <a:off x="82429" y="1013177"/>
            <a:ext cx="6165971" cy="2560320"/>
          </a:xfrm>
          <a:prstGeom prst="rect">
            <a:avLst/>
          </a:prstGeom>
        </p:spPr>
      </p:pic>
      <p:sp>
        <p:nvSpPr>
          <p:cNvPr id="7" name="TextBox 6"/>
          <p:cNvSpPr txBox="1"/>
          <p:nvPr/>
        </p:nvSpPr>
        <p:spPr>
          <a:xfrm>
            <a:off x="702921" y="3962400"/>
            <a:ext cx="2876877" cy="2031325"/>
          </a:xfrm>
          <a:prstGeom prst="rect">
            <a:avLst/>
          </a:prstGeom>
          <a:noFill/>
        </p:spPr>
        <p:txBody>
          <a:bodyPr wrap="none" rtlCol="0">
            <a:spAutoFit/>
          </a:bodyPr>
          <a:lstStyle/>
          <a:p>
            <a:pPr marL="457200" indent="-457200" algn="ctr">
              <a:buFont typeface="Arial" panose="020B0604020202020204" pitchFamily="34" charset="0"/>
              <a:buChar char="•"/>
            </a:pPr>
            <a:r>
              <a:rPr lang="en-US" sz="2400" b="1" dirty="0" smtClean="0"/>
              <a:t>Keplerian Disk </a:t>
            </a:r>
          </a:p>
          <a:p>
            <a:pPr algn="ctr"/>
            <a:r>
              <a:rPr lang="en-US" b="1" dirty="0" smtClean="0"/>
              <a:t>   (requires inclination &amp; M</a:t>
            </a:r>
            <a:r>
              <a:rPr lang="en-US" b="1" baseline="-25000" dirty="0" smtClean="0"/>
              <a:t>*</a:t>
            </a:r>
            <a:r>
              <a:rPr lang="en-US" b="1" dirty="0" smtClean="0"/>
              <a:t>)</a:t>
            </a:r>
            <a:endParaRPr lang="en-US" dirty="0"/>
          </a:p>
          <a:p>
            <a:pPr marL="342900" indent="-342900" algn="ctr">
              <a:buFont typeface="Arial" panose="020B0604020202020204" pitchFamily="34" charset="0"/>
              <a:buChar char="•"/>
            </a:pPr>
            <a:endParaRPr lang="en-US" dirty="0" smtClean="0"/>
          </a:p>
          <a:p>
            <a:pPr marL="342900" indent="-342900" algn="ctr">
              <a:buFont typeface="Arial" panose="020B0604020202020204" pitchFamily="34" charset="0"/>
              <a:buChar char="•"/>
            </a:pPr>
            <a:r>
              <a:rPr lang="en-US" sz="2400" dirty="0" smtClean="0"/>
              <a:t>Disk + Wind </a:t>
            </a:r>
          </a:p>
          <a:p>
            <a:pPr algn="ctr"/>
            <a:r>
              <a:rPr lang="en-US" dirty="0" smtClean="0"/>
              <a:t>(</a:t>
            </a:r>
            <a:r>
              <a:rPr lang="en-US" dirty="0" err="1" smtClean="0"/>
              <a:t>spectroastrometry</a:t>
            </a:r>
            <a:r>
              <a:rPr lang="en-US" dirty="0" smtClean="0"/>
              <a:t> </a:t>
            </a:r>
          </a:p>
          <a:p>
            <a:pPr algn="ctr"/>
            <a:r>
              <a:rPr lang="en-US" dirty="0" smtClean="0"/>
              <a:t>desirable)</a:t>
            </a:r>
            <a:r>
              <a:rPr lang="en-US" sz="2400" dirty="0" smtClean="0"/>
              <a:t> </a:t>
            </a:r>
          </a:p>
        </p:txBody>
      </p:sp>
    </p:spTree>
    <p:extLst>
      <p:ext uri="{BB962C8B-B14F-4D97-AF65-F5344CB8AC3E}">
        <p14:creationId xmlns:p14="http://schemas.microsoft.com/office/powerpoint/2010/main" val="1597432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 Rovibrational Emission</a:t>
            </a:r>
            <a:endParaRPr lang="en-US" dirty="0"/>
          </a:p>
        </p:txBody>
      </p:sp>
      <p:sp>
        <p:nvSpPr>
          <p:cNvPr id="8" name="TextBox 7"/>
          <p:cNvSpPr txBox="1"/>
          <p:nvPr/>
        </p:nvSpPr>
        <p:spPr>
          <a:xfrm>
            <a:off x="5029200" y="4876800"/>
            <a:ext cx="4007252" cy="1200329"/>
          </a:xfrm>
          <a:prstGeom prst="rect">
            <a:avLst/>
          </a:prstGeom>
          <a:noFill/>
        </p:spPr>
        <p:txBody>
          <a:bodyPr wrap="none" rtlCol="0">
            <a:spAutoFit/>
          </a:bodyPr>
          <a:lstStyle/>
          <a:p>
            <a:pPr algn="ctr"/>
            <a:r>
              <a:rPr lang="en-US" sz="2400" dirty="0" smtClean="0">
                <a:sym typeface="Symbol"/>
              </a:rPr>
              <a:t>Inferred Spatial Distributions: </a:t>
            </a:r>
          </a:p>
          <a:p>
            <a:pPr marL="457200" indent="-457200" algn="ctr">
              <a:buAutoNum type="arabicParenR"/>
            </a:pPr>
            <a:r>
              <a:rPr lang="en-US" sz="2400" dirty="0" smtClean="0">
                <a:sym typeface="Symbol"/>
              </a:rPr>
              <a:t>Line Profiles &amp; Astrometry</a:t>
            </a:r>
          </a:p>
          <a:p>
            <a:pPr marL="457200" indent="-457200" algn="ctr">
              <a:buAutoNum type="arabicParenR"/>
            </a:pPr>
            <a:r>
              <a:rPr lang="en-US" sz="2400" b="1" dirty="0" smtClean="0">
                <a:sym typeface="Symbol"/>
              </a:rPr>
              <a:t>Temperature Distributions</a:t>
            </a:r>
            <a:endParaRPr lang="en-US" sz="2400" b="1" dirty="0"/>
          </a:p>
        </p:txBody>
      </p:sp>
      <p:sp>
        <p:nvSpPr>
          <p:cNvPr id="7" name="TextBox 6"/>
          <p:cNvSpPr txBox="1"/>
          <p:nvPr/>
        </p:nvSpPr>
        <p:spPr>
          <a:xfrm>
            <a:off x="5717809" y="1340187"/>
            <a:ext cx="3328475" cy="2677656"/>
          </a:xfrm>
          <a:prstGeom prst="rect">
            <a:avLst/>
          </a:prstGeom>
          <a:noFill/>
        </p:spPr>
        <p:txBody>
          <a:bodyPr wrap="none" rtlCol="0">
            <a:spAutoFit/>
          </a:bodyPr>
          <a:lstStyle/>
          <a:p>
            <a:pPr marL="457200" indent="-457200" algn="ctr">
              <a:buFont typeface="Arial" panose="020B0604020202020204" pitchFamily="34" charset="0"/>
              <a:buChar char="•"/>
            </a:pPr>
            <a:r>
              <a:rPr lang="en-US" sz="2400" b="1" dirty="0" smtClean="0"/>
              <a:t>Rotational Excitation</a:t>
            </a:r>
          </a:p>
          <a:p>
            <a:pPr algn="ctr"/>
            <a:r>
              <a:rPr lang="en-US" sz="2400" b="1" dirty="0" smtClean="0"/>
              <a:t> Diagrams</a:t>
            </a:r>
          </a:p>
          <a:p>
            <a:pPr algn="ctr"/>
            <a:r>
              <a:rPr lang="en-US" b="1" dirty="0" smtClean="0"/>
              <a:t>(optical depth effects)</a:t>
            </a:r>
            <a:endParaRPr lang="en-US" dirty="0"/>
          </a:p>
          <a:p>
            <a:pPr marL="342900" indent="-342900" algn="ctr">
              <a:buFont typeface="Arial" panose="020B0604020202020204" pitchFamily="34" charset="0"/>
              <a:buChar char="•"/>
            </a:pPr>
            <a:endParaRPr lang="en-US" dirty="0" smtClean="0"/>
          </a:p>
          <a:p>
            <a:pPr marL="342900" indent="-342900" algn="ctr">
              <a:buFont typeface="Arial" panose="020B0604020202020204" pitchFamily="34" charset="0"/>
              <a:buChar char="•"/>
            </a:pPr>
            <a:r>
              <a:rPr lang="en-US" sz="2400" dirty="0" smtClean="0">
                <a:solidFill>
                  <a:schemeClr val="bg1">
                    <a:lumMod val="85000"/>
                  </a:schemeClr>
                </a:solidFill>
              </a:rPr>
              <a:t>Isotopic Fractions and </a:t>
            </a:r>
          </a:p>
          <a:p>
            <a:pPr algn="ctr"/>
            <a:r>
              <a:rPr lang="en-US" sz="2400" dirty="0" smtClean="0">
                <a:solidFill>
                  <a:schemeClr val="bg1">
                    <a:lumMod val="85000"/>
                  </a:schemeClr>
                </a:solidFill>
              </a:rPr>
              <a:t>Vibrational Excitation </a:t>
            </a:r>
          </a:p>
          <a:p>
            <a:pPr algn="ctr"/>
            <a:r>
              <a:rPr lang="en-US" dirty="0" smtClean="0">
                <a:solidFill>
                  <a:schemeClr val="bg1">
                    <a:lumMod val="85000"/>
                  </a:schemeClr>
                </a:solidFill>
              </a:rPr>
              <a:t>(UV radiation field, </a:t>
            </a:r>
          </a:p>
          <a:p>
            <a:pPr algn="ctr"/>
            <a:r>
              <a:rPr lang="en-US" dirty="0" smtClean="0">
                <a:solidFill>
                  <a:schemeClr val="bg1">
                    <a:lumMod val="85000"/>
                  </a:schemeClr>
                </a:solidFill>
              </a:rPr>
              <a:t>grain opacities)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36" y="990600"/>
            <a:ext cx="5273497" cy="3665006"/>
          </a:xfrm>
          <a:prstGeom prst="rect">
            <a:avLst/>
          </a:prstGeom>
        </p:spPr>
      </p:pic>
      <p:sp>
        <p:nvSpPr>
          <p:cNvPr id="9" name="Text Box 8"/>
          <p:cNvSpPr txBox="1">
            <a:spLocks noChangeArrowheads="1"/>
          </p:cNvSpPr>
          <p:nvPr/>
        </p:nvSpPr>
        <p:spPr bwMode="auto">
          <a:xfrm>
            <a:off x="283639" y="4248552"/>
            <a:ext cx="1361748"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Brown et al. 2013</a:t>
            </a:r>
            <a:endParaRPr lang="en-US" sz="1200" dirty="0">
              <a:solidFill>
                <a:schemeClr val="tx2">
                  <a:lumMod val="75000"/>
                </a:schemeClr>
              </a:solidFill>
              <a:latin typeface="Arial Rounded MT Bold" pitchFamily="34" charset="0"/>
            </a:endParaRPr>
          </a:p>
        </p:txBody>
      </p:sp>
      <p:sp>
        <p:nvSpPr>
          <p:cNvPr id="10" name="Text Box 8"/>
          <p:cNvSpPr txBox="1">
            <a:spLocks noChangeArrowheads="1"/>
          </p:cNvSpPr>
          <p:nvPr/>
        </p:nvSpPr>
        <p:spPr bwMode="auto">
          <a:xfrm>
            <a:off x="123436" y="6016916"/>
            <a:ext cx="1682155" cy="63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err="1" smtClean="0">
                <a:solidFill>
                  <a:schemeClr val="tx2">
                    <a:lumMod val="75000"/>
                  </a:schemeClr>
                </a:solidFill>
                <a:latin typeface="Arial Rounded MT Bold" pitchFamily="34" charset="0"/>
              </a:rPr>
              <a:t>Najita</a:t>
            </a:r>
            <a:r>
              <a:rPr lang="en-US" sz="1200" dirty="0" smtClean="0">
                <a:solidFill>
                  <a:schemeClr val="tx2">
                    <a:lumMod val="75000"/>
                  </a:schemeClr>
                </a:solidFill>
                <a:latin typeface="Arial Rounded MT Bold" pitchFamily="34" charset="0"/>
              </a:rPr>
              <a:t> et al. 2003</a:t>
            </a:r>
          </a:p>
          <a:p>
            <a:pPr eaLnBrk="1" hangingPunct="1"/>
            <a:r>
              <a:rPr lang="en-US" sz="1200" dirty="0" smtClean="0">
                <a:solidFill>
                  <a:schemeClr val="tx2">
                    <a:lumMod val="75000"/>
                  </a:schemeClr>
                </a:solidFill>
                <a:latin typeface="Arial Rounded MT Bold" pitchFamily="34" charset="0"/>
              </a:rPr>
              <a:t>Salyk et al. 2007-2011</a:t>
            </a:r>
          </a:p>
          <a:p>
            <a:pPr eaLnBrk="1" hangingPunct="1"/>
            <a:r>
              <a:rPr lang="en-US" sz="1200" dirty="0" smtClean="0">
                <a:solidFill>
                  <a:schemeClr val="tx2">
                    <a:lumMod val="75000"/>
                  </a:schemeClr>
                </a:solidFill>
                <a:latin typeface="Arial Rounded MT Bold" pitchFamily="34" charset="0"/>
              </a:rPr>
              <a:t>Brown et al. 2013</a:t>
            </a:r>
            <a:endParaRPr lang="en-US" sz="1200" dirty="0">
              <a:solidFill>
                <a:schemeClr val="tx2">
                  <a:lumMod val="75000"/>
                </a:schemeClr>
              </a:solidFill>
              <a:latin typeface="Arial Rounded MT Bold" pitchFamily="34" charset="0"/>
            </a:endParaRPr>
          </a:p>
        </p:txBody>
      </p:sp>
      <p:sp>
        <p:nvSpPr>
          <p:cNvPr id="11" name="TextBox 10"/>
          <p:cNvSpPr txBox="1"/>
          <p:nvPr/>
        </p:nvSpPr>
        <p:spPr>
          <a:xfrm>
            <a:off x="980911" y="4724400"/>
            <a:ext cx="3748014" cy="1200329"/>
          </a:xfrm>
          <a:prstGeom prst="rect">
            <a:avLst/>
          </a:prstGeom>
          <a:noFill/>
        </p:spPr>
        <p:txBody>
          <a:bodyPr wrap="none" rtlCol="0">
            <a:spAutoFit/>
          </a:bodyPr>
          <a:lstStyle/>
          <a:p>
            <a:pPr algn="ctr"/>
            <a:r>
              <a:rPr lang="en-US" sz="2400" b="1" dirty="0" smtClean="0"/>
              <a:t>T</a:t>
            </a:r>
            <a:r>
              <a:rPr lang="en-US" sz="2400" b="1" baseline="-25000" dirty="0" smtClean="0"/>
              <a:t>rot</a:t>
            </a:r>
            <a:r>
              <a:rPr lang="en-US" sz="2400" b="1" dirty="0" smtClean="0"/>
              <a:t> (IR-CO) = 300 – 1500K</a:t>
            </a:r>
          </a:p>
          <a:p>
            <a:pPr algn="ctr"/>
            <a:r>
              <a:rPr lang="en-US" sz="2400" dirty="0" smtClean="0"/>
              <a:t>(warm molecular layer near/</a:t>
            </a:r>
          </a:p>
          <a:p>
            <a:pPr algn="ctr"/>
            <a:r>
              <a:rPr lang="en-US" sz="2400" dirty="0" smtClean="0"/>
              <a:t>interior to 1 AU)</a:t>
            </a:r>
            <a:endParaRPr lang="en-US" dirty="0"/>
          </a:p>
        </p:txBody>
      </p:sp>
    </p:spTree>
    <p:extLst>
      <p:ext uri="{BB962C8B-B14F-4D97-AF65-F5344CB8AC3E}">
        <p14:creationId xmlns:p14="http://schemas.microsoft.com/office/powerpoint/2010/main" val="21894328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 Rovibrational Emission</a:t>
            </a:r>
            <a:endParaRPr lang="en-US" dirty="0"/>
          </a:p>
        </p:txBody>
      </p:sp>
      <p:sp>
        <p:nvSpPr>
          <p:cNvPr id="9" name="Text Box 8"/>
          <p:cNvSpPr txBox="1">
            <a:spLocks noChangeArrowheads="1"/>
          </p:cNvSpPr>
          <p:nvPr/>
        </p:nvSpPr>
        <p:spPr bwMode="auto">
          <a:xfrm>
            <a:off x="7261322" y="750104"/>
            <a:ext cx="1775130"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Pontoppidan et al. 2011</a:t>
            </a:r>
            <a:endParaRPr lang="en-US" sz="1200" dirty="0">
              <a:solidFill>
                <a:schemeClr val="tx2">
                  <a:lumMod val="75000"/>
                </a:schemeClr>
              </a:solidFill>
              <a:latin typeface="Arial Rounded MT Bold" pitchFamily="34" charset="0"/>
            </a:endParaRPr>
          </a:p>
        </p:txBody>
      </p:sp>
      <p:sp>
        <p:nvSpPr>
          <p:cNvPr id="8" name="TextBox 7"/>
          <p:cNvSpPr txBox="1"/>
          <p:nvPr/>
        </p:nvSpPr>
        <p:spPr>
          <a:xfrm>
            <a:off x="5029200" y="3591751"/>
            <a:ext cx="4007252" cy="1200329"/>
          </a:xfrm>
          <a:prstGeom prst="rect">
            <a:avLst/>
          </a:prstGeom>
          <a:noFill/>
        </p:spPr>
        <p:txBody>
          <a:bodyPr wrap="none" rtlCol="0">
            <a:spAutoFit/>
          </a:bodyPr>
          <a:lstStyle/>
          <a:p>
            <a:pPr algn="ctr"/>
            <a:r>
              <a:rPr lang="en-US" sz="2400" dirty="0" smtClean="0">
                <a:sym typeface="Symbol"/>
              </a:rPr>
              <a:t>Inferred Spatial Distributions: </a:t>
            </a:r>
          </a:p>
          <a:p>
            <a:pPr marL="457200" indent="-457200" algn="ctr">
              <a:buAutoNum type="arabicParenR"/>
            </a:pPr>
            <a:r>
              <a:rPr lang="en-US" sz="2400" b="1" dirty="0" smtClean="0">
                <a:sym typeface="Symbol"/>
              </a:rPr>
              <a:t>Line Profiles &amp; Astrometry</a:t>
            </a:r>
          </a:p>
          <a:p>
            <a:pPr marL="457200" indent="-457200" algn="ctr">
              <a:buAutoNum type="arabicParenR"/>
            </a:pPr>
            <a:r>
              <a:rPr lang="en-US" sz="2400" dirty="0" smtClean="0">
                <a:sym typeface="Symbol"/>
              </a:rPr>
              <a:t>Temperature Distributions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93" y="1013177"/>
            <a:ext cx="7622959" cy="2560320"/>
          </a:xfrm>
          <a:prstGeom prst="rect">
            <a:avLst/>
          </a:prstGeom>
        </p:spPr>
      </p:pic>
      <p:sp>
        <p:nvSpPr>
          <p:cNvPr id="7" name="TextBox 6"/>
          <p:cNvSpPr txBox="1"/>
          <p:nvPr/>
        </p:nvSpPr>
        <p:spPr>
          <a:xfrm>
            <a:off x="727415" y="3962400"/>
            <a:ext cx="2827889" cy="2031325"/>
          </a:xfrm>
          <a:prstGeom prst="rect">
            <a:avLst/>
          </a:prstGeom>
          <a:noFill/>
        </p:spPr>
        <p:txBody>
          <a:bodyPr wrap="none" rtlCol="0">
            <a:spAutoFit/>
          </a:bodyPr>
          <a:lstStyle/>
          <a:p>
            <a:pPr marL="457200" indent="-457200" algn="ctr">
              <a:buFont typeface="Arial" panose="020B0604020202020204" pitchFamily="34" charset="0"/>
              <a:buChar char="•"/>
            </a:pPr>
            <a:r>
              <a:rPr lang="en-US" sz="2400" dirty="0" smtClean="0"/>
              <a:t>Keplerian Disk </a:t>
            </a:r>
          </a:p>
          <a:p>
            <a:pPr algn="ctr"/>
            <a:r>
              <a:rPr lang="en-US" dirty="0" smtClean="0"/>
              <a:t>   (requires inclination &amp; M</a:t>
            </a:r>
            <a:r>
              <a:rPr lang="en-US" baseline="-25000" dirty="0" smtClean="0"/>
              <a:t>*</a:t>
            </a:r>
            <a:r>
              <a:rPr lang="en-US" dirty="0" smtClean="0"/>
              <a:t>)</a:t>
            </a:r>
          </a:p>
          <a:p>
            <a:pPr marL="342900" indent="-342900" algn="ctr">
              <a:buFont typeface="Arial" panose="020B0604020202020204" pitchFamily="34" charset="0"/>
              <a:buChar char="•"/>
            </a:pPr>
            <a:endParaRPr lang="en-US" dirty="0" smtClean="0"/>
          </a:p>
          <a:p>
            <a:pPr marL="342900" indent="-342900" algn="ctr">
              <a:buFont typeface="Arial" panose="020B0604020202020204" pitchFamily="34" charset="0"/>
              <a:buChar char="•"/>
            </a:pPr>
            <a:r>
              <a:rPr lang="en-US" sz="2400" b="1" dirty="0" smtClean="0"/>
              <a:t>Disk + Wind </a:t>
            </a:r>
          </a:p>
          <a:p>
            <a:pPr algn="ctr"/>
            <a:r>
              <a:rPr lang="en-US" b="1" dirty="0" smtClean="0"/>
              <a:t>(</a:t>
            </a:r>
            <a:r>
              <a:rPr lang="en-US" b="1" dirty="0" err="1" smtClean="0"/>
              <a:t>spectroastrometry</a:t>
            </a:r>
            <a:r>
              <a:rPr lang="en-US" b="1" dirty="0" smtClean="0"/>
              <a:t> </a:t>
            </a:r>
          </a:p>
          <a:p>
            <a:pPr algn="ctr"/>
            <a:r>
              <a:rPr lang="en-US" b="1" dirty="0" smtClean="0"/>
              <a:t>desirable)</a:t>
            </a:r>
            <a:r>
              <a:rPr lang="en-US" sz="2400" b="1" dirty="0" smtClean="0"/>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4978062"/>
            <a:ext cx="1875334" cy="182880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8333" t="1951" b="5725"/>
          <a:stretch/>
        </p:blipFill>
        <p:spPr>
          <a:xfrm>
            <a:off x="136575" y="1168062"/>
            <a:ext cx="4724400" cy="5638800"/>
          </a:xfrm>
          <a:prstGeom prst="rect">
            <a:avLst/>
          </a:prstGeom>
        </p:spPr>
      </p:pic>
    </p:spTree>
    <p:extLst>
      <p:ext uri="{BB962C8B-B14F-4D97-AF65-F5344CB8AC3E}">
        <p14:creationId xmlns:p14="http://schemas.microsoft.com/office/powerpoint/2010/main" val="1489004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22851" y="1323381"/>
            <a:ext cx="8216349" cy="5109091"/>
          </a:xfrm>
          <a:prstGeom prst="rect">
            <a:avLst/>
          </a:prstGeom>
          <a:noFill/>
        </p:spPr>
        <p:txBody>
          <a:bodyPr wrap="square" rtlCol="0">
            <a:spAutoFit/>
          </a:bodyPr>
          <a:lstStyle/>
          <a:p>
            <a:pPr marL="285750" indent="-285750">
              <a:buFont typeface="Arial" pitchFamily="34" charset="0"/>
              <a:buChar char="•"/>
            </a:pPr>
            <a:r>
              <a:rPr lang="en-US" sz="2800" dirty="0" smtClean="0"/>
              <a:t>UV-H</a:t>
            </a:r>
            <a:r>
              <a:rPr lang="en-US" sz="2800" baseline="-25000" dirty="0" smtClean="0"/>
              <a:t>2</a:t>
            </a:r>
            <a:r>
              <a:rPr lang="en-US" sz="2800" dirty="0" smtClean="0"/>
              <a:t>: Most targets dominated by single, symmetric H</a:t>
            </a:r>
            <a:r>
              <a:rPr lang="en-US" sz="2800" baseline="-25000" dirty="0" smtClean="0"/>
              <a:t>2</a:t>
            </a:r>
            <a:r>
              <a:rPr lang="en-US" sz="2800" dirty="0" smtClean="0"/>
              <a:t>  line profile at the stellar radial velocity:</a:t>
            </a:r>
          </a:p>
          <a:p>
            <a:pPr marL="1885950" lvl="3" indent="-514350">
              <a:buFont typeface="+mj-lt"/>
              <a:buAutoNum type="arabicPeriod"/>
            </a:pPr>
            <a:r>
              <a:rPr lang="en-US" sz="2400" dirty="0" smtClean="0"/>
              <a:t>Disk </a:t>
            </a:r>
            <a:r>
              <a:rPr lang="en-US" sz="2400" dirty="0"/>
              <a:t>s</a:t>
            </a:r>
            <a:r>
              <a:rPr lang="en-US" sz="2400" dirty="0" smtClean="0"/>
              <a:t>urface </a:t>
            </a:r>
            <a:r>
              <a:rPr lang="en-US" sz="2400" dirty="0"/>
              <a:t>o</a:t>
            </a:r>
            <a:r>
              <a:rPr lang="en-US" sz="2400" dirty="0" smtClean="0"/>
              <a:t>rigin, likely wind component</a:t>
            </a:r>
          </a:p>
          <a:p>
            <a:pPr marL="1885950" lvl="3" indent="-514350">
              <a:buFont typeface="+mj-lt"/>
              <a:buAutoNum type="arabicPeriod"/>
            </a:pPr>
            <a:r>
              <a:rPr lang="en-US" sz="2400" dirty="0" smtClean="0"/>
              <a:t>T</a:t>
            </a:r>
            <a:r>
              <a:rPr lang="en-US" sz="2400" baseline="-25000" dirty="0" smtClean="0"/>
              <a:t>rot</a:t>
            </a:r>
            <a:r>
              <a:rPr lang="en-US" sz="2400" dirty="0" smtClean="0"/>
              <a:t>(UV-H</a:t>
            </a:r>
            <a:r>
              <a:rPr lang="en-US" sz="2400" baseline="-25000" dirty="0" smtClean="0"/>
              <a:t>2</a:t>
            </a:r>
            <a:r>
              <a:rPr lang="en-US" sz="2400" dirty="0" smtClean="0"/>
              <a:t>) = 2500 </a:t>
            </a:r>
            <a:r>
              <a:rPr lang="en-US" sz="2400" dirty="0" smtClean="0">
                <a:sym typeface="Symbol"/>
              </a:rPr>
              <a:t> 1000 K</a:t>
            </a:r>
          </a:p>
          <a:p>
            <a:pPr marL="1885950" lvl="3" indent="-514350">
              <a:buFont typeface="+mj-lt"/>
              <a:buAutoNum type="arabicPeriod"/>
            </a:pPr>
            <a:r>
              <a:rPr lang="en-US" sz="2400" b="1" dirty="0" smtClean="0">
                <a:sym typeface="Symbol"/>
              </a:rPr>
              <a:t>R</a:t>
            </a:r>
            <a:r>
              <a:rPr lang="en-US" sz="2400" b="1" baseline="-25000" dirty="0" smtClean="0">
                <a:sym typeface="Symbol"/>
              </a:rPr>
              <a:t>UV-H2</a:t>
            </a:r>
            <a:r>
              <a:rPr lang="en-US" sz="2400" b="1" dirty="0" smtClean="0">
                <a:sym typeface="Symbol"/>
              </a:rPr>
              <a:t> = 0.1 – 3 AU</a:t>
            </a:r>
            <a:r>
              <a:rPr lang="en-US" sz="2400" dirty="0">
                <a:sym typeface="Symbol"/>
              </a:rPr>
              <a:t> ;  M</a:t>
            </a:r>
            <a:r>
              <a:rPr lang="en-US" sz="2400" baseline="-25000" dirty="0">
                <a:sym typeface="Symbol"/>
              </a:rPr>
              <a:t>H2</a:t>
            </a:r>
            <a:r>
              <a:rPr lang="en-US" sz="2400" dirty="0">
                <a:sym typeface="Symbol"/>
              </a:rPr>
              <a:t>(2500K) ~ </a:t>
            </a:r>
            <a:r>
              <a:rPr lang="en-US" sz="2400" dirty="0" smtClean="0"/>
              <a:t>10</a:t>
            </a:r>
            <a:r>
              <a:rPr lang="en-US" sz="2400" baseline="30000" dirty="0" smtClean="0"/>
              <a:t>-6</a:t>
            </a:r>
            <a:r>
              <a:rPr lang="en-US" sz="2400" dirty="0" smtClean="0"/>
              <a:t> </a:t>
            </a:r>
            <a:r>
              <a:rPr lang="en-US" sz="2400" dirty="0"/>
              <a:t>– </a:t>
            </a:r>
            <a:r>
              <a:rPr lang="en-US" sz="2400" dirty="0" smtClean="0"/>
              <a:t>10</a:t>
            </a:r>
            <a:r>
              <a:rPr lang="en-US" sz="2400" baseline="30000" dirty="0" smtClean="0"/>
              <a:t>-4 </a:t>
            </a:r>
            <a:r>
              <a:rPr lang="en-US" sz="2400" dirty="0" smtClean="0">
                <a:sym typeface="Symbol"/>
              </a:rPr>
              <a:t>M</a:t>
            </a:r>
            <a:r>
              <a:rPr lang="en-US" sz="2400" baseline="-25000" dirty="0">
                <a:sym typeface="Symbol"/>
              </a:rPr>
              <a:t></a:t>
            </a:r>
            <a:r>
              <a:rPr lang="en-US" sz="2400" dirty="0">
                <a:sym typeface="Symbol"/>
              </a:rPr>
              <a:t> </a:t>
            </a:r>
            <a:endParaRPr lang="en-US" sz="2400" b="1" dirty="0" smtClean="0">
              <a:sym typeface="Symbol"/>
            </a:endParaRPr>
          </a:p>
          <a:p>
            <a:pPr lvl="3"/>
            <a:endParaRPr lang="en-US" sz="2400" dirty="0" smtClean="0"/>
          </a:p>
          <a:p>
            <a:pPr marL="285750" indent="-285750">
              <a:buFont typeface="Arial" pitchFamily="34" charset="0"/>
              <a:buChar char="•"/>
            </a:pPr>
            <a:r>
              <a:rPr lang="en-US" sz="2400" dirty="0" smtClean="0">
                <a:ea typeface="Tahoma"/>
                <a:cs typeface="Tahoma"/>
                <a:sym typeface="Symbol"/>
              </a:rPr>
              <a:t>UV-CO: Narrower lines, no evidence for broad component</a:t>
            </a:r>
          </a:p>
          <a:p>
            <a:pPr marL="1828800" lvl="3" indent="-457200">
              <a:buFont typeface="+mj-lt"/>
              <a:buAutoNum type="arabicPeriod"/>
            </a:pPr>
            <a:r>
              <a:rPr lang="en-US" sz="2400" dirty="0" smtClean="0">
                <a:ea typeface="Tahoma"/>
                <a:cs typeface="Tahoma"/>
                <a:sym typeface="Symbol"/>
              </a:rPr>
              <a:t>Disk surface origin</a:t>
            </a:r>
          </a:p>
          <a:p>
            <a:pPr marL="1828800" lvl="3" indent="-457200">
              <a:buFont typeface="+mj-lt"/>
              <a:buAutoNum type="arabicPeriod"/>
            </a:pPr>
            <a:r>
              <a:rPr lang="en-US" sz="2400" dirty="0" smtClean="0"/>
              <a:t>T</a:t>
            </a:r>
            <a:r>
              <a:rPr lang="en-US" sz="2400" baseline="-25000" dirty="0" smtClean="0"/>
              <a:t>rot</a:t>
            </a:r>
            <a:r>
              <a:rPr lang="en-US" sz="2400" dirty="0" smtClean="0"/>
              <a:t>(UV-CO) </a:t>
            </a:r>
            <a:r>
              <a:rPr lang="en-US" sz="2400" dirty="0"/>
              <a:t>= 4</a:t>
            </a:r>
            <a:r>
              <a:rPr lang="en-US" sz="2400" dirty="0" smtClean="0"/>
              <a:t>00 </a:t>
            </a:r>
            <a:r>
              <a:rPr lang="en-US" sz="2400" dirty="0">
                <a:sym typeface="Symbol"/>
              </a:rPr>
              <a:t> </a:t>
            </a:r>
            <a:r>
              <a:rPr lang="en-US" sz="2400" dirty="0" smtClean="0">
                <a:sym typeface="Symbol"/>
              </a:rPr>
              <a:t>300 K</a:t>
            </a:r>
          </a:p>
          <a:p>
            <a:pPr marL="1828800" lvl="3" indent="-457200">
              <a:buFont typeface="+mj-lt"/>
              <a:buAutoNum type="arabicPeriod"/>
            </a:pPr>
            <a:r>
              <a:rPr lang="en-US" sz="2400" b="1" dirty="0" smtClean="0">
                <a:sym typeface="Symbol"/>
              </a:rPr>
              <a:t>R</a:t>
            </a:r>
            <a:r>
              <a:rPr lang="en-US" sz="2400" b="1" baseline="-25000" dirty="0" smtClean="0">
                <a:sym typeface="Symbol"/>
              </a:rPr>
              <a:t>UV-CO</a:t>
            </a:r>
            <a:r>
              <a:rPr lang="en-US" sz="2400" b="1" dirty="0" smtClean="0">
                <a:sym typeface="Symbol"/>
              </a:rPr>
              <a:t> </a:t>
            </a:r>
            <a:r>
              <a:rPr lang="en-US" sz="2400" b="1" dirty="0">
                <a:sym typeface="Symbol"/>
              </a:rPr>
              <a:t>= </a:t>
            </a:r>
            <a:r>
              <a:rPr lang="en-US" sz="2400" b="1" dirty="0" smtClean="0">
                <a:sym typeface="Symbol"/>
              </a:rPr>
              <a:t>2.0 </a:t>
            </a:r>
            <a:r>
              <a:rPr lang="en-US" sz="2400" b="1" dirty="0">
                <a:sym typeface="Symbol"/>
              </a:rPr>
              <a:t>– </a:t>
            </a:r>
            <a:r>
              <a:rPr lang="en-US" sz="2400" b="1" dirty="0" smtClean="0">
                <a:sym typeface="Symbol"/>
              </a:rPr>
              <a:t>10 AU</a:t>
            </a:r>
            <a:r>
              <a:rPr lang="en-US" sz="2400" dirty="0">
                <a:sym typeface="Symbol"/>
              </a:rPr>
              <a:t> ;  </a:t>
            </a:r>
            <a:r>
              <a:rPr lang="en-US" sz="2400" dirty="0" smtClean="0">
                <a:sym typeface="Symbol"/>
              </a:rPr>
              <a:t>M</a:t>
            </a:r>
            <a:r>
              <a:rPr lang="en-US" sz="2400" baseline="-25000" dirty="0" smtClean="0">
                <a:sym typeface="Symbol"/>
              </a:rPr>
              <a:t>H2</a:t>
            </a:r>
            <a:r>
              <a:rPr lang="en-US" sz="2400" dirty="0" smtClean="0">
                <a:sym typeface="Symbol"/>
              </a:rPr>
              <a:t>(500K</a:t>
            </a:r>
            <a:r>
              <a:rPr lang="en-US" sz="2400" dirty="0">
                <a:sym typeface="Symbol"/>
              </a:rPr>
              <a:t>) ~ </a:t>
            </a:r>
            <a:r>
              <a:rPr lang="en-US" sz="2400" dirty="0" smtClean="0"/>
              <a:t>10</a:t>
            </a:r>
            <a:r>
              <a:rPr lang="en-US" sz="2400" baseline="30000" dirty="0" smtClean="0"/>
              <a:t>-2</a:t>
            </a:r>
            <a:r>
              <a:rPr lang="en-US" sz="2400" dirty="0" smtClean="0"/>
              <a:t> </a:t>
            </a:r>
            <a:r>
              <a:rPr lang="en-US" sz="2400" dirty="0"/>
              <a:t>– 10</a:t>
            </a:r>
            <a:r>
              <a:rPr lang="en-US" sz="2400" baseline="30000" dirty="0"/>
              <a:t>-1 </a:t>
            </a:r>
            <a:r>
              <a:rPr lang="en-US" sz="2400" dirty="0" smtClean="0">
                <a:sym typeface="Symbol"/>
              </a:rPr>
              <a:t>M</a:t>
            </a:r>
            <a:r>
              <a:rPr lang="en-US" sz="2400" baseline="-25000" dirty="0">
                <a:sym typeface="Symbol"/>
              </a:rPr>
              <a:t></a:t>
            </a:r>
            <a:r>
              <a:rPr lang="en-US" sz="2400" dirty="0">
                <a:sym typeface="Symbol"/>
              </a:rPr>
              <a:t> </a:t>
            </a:r>
            <a:endParaRPr lang="en-US" sz="2400" b="1" dirty="0">
              <a:sym typeface="Symbol"/>
            </a:endParaRPr>
          </a:p>
          <a:p>
            <a:pPr marL="1828800" lvl="3" indent="-457200">
              <a:buFont typeface="+mj-lt"/>
              <a:buAutoNum type="arabicPeriod"/>
            </a:pPr>
            <a:endParaRPr lang="en-US" sz="2400" dirty="0">
              <a:ea typeface="Tahoma"/>
              <a:cs typeface="Tahoma"/>
              <a:sym typeface="Symbol"/>
            </a:endParaRPr>
          </a:p>
          <a:p>
            <a:r>
              <a:rPr lang="en-US" dirty="0" smtClean="0">
                <a:ea typeface="Tahoma"/>
                <a:cs typeface="Tahoma"/>
                <a:sym typeface="Symbol"/>
              </a:rPr>
              <a:t>	</a:t>
            </a:r>
          </a:p>
          <a:p>
            <a:pPr lvl="1"/>
            <a:endParaRPr lang="en-US" dirty="0" smtClean="0">
              <a:ea typeface="Tahoma"/>
              <a:cs typeface="Tahoma"/>
              <a:sym typeface="Symbol"/>
            </a:endParaRPr>
          </a:p>
          <a:p>
            <a:pPr marL="285750" indent="-285750">
              <a:buFont typeface="Arial" pitchFamily="34" charset="0"/>
              <a:buChar char="•"/>
            </a:pPr>
            <a:endParaRPr lang="en-US" dirty="0"/>
          </a:p>
        </p:txBody>
      </p:sp>
      <p:sp>
        <p:nvSpPr>
          <p:cNvPr id="10" name="Rectangle 3"/>
          <p:cNvSpPr txBox="1">
            <a:spLocks noChangeArrowheads="1"/>
          </p:cNvSpPr>
          <p:nvPr/>
        </p:nvSpPr>
        <p:spPr>
          <a:xfrm>
            <a:off x="381000" y="0"/>
            <a:ext cx="822960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smtClean="0">
                <a:solidFill>
                  <a:srgbClr val="FFFF00"/>
                </a:solidFill>
              </a:rPr>
              <a:t>   </a:t>
            </a:r>
            <a:r>
              <a:rPr lang="en-GB" sz="3200" smtClean="0">
                <a:latin typeface="Arial Rounded MT Bold" pitchFamily="34" charset="0"/>
              </a:rPr>
              <a:t>Molecules in Protoplanetary Disks: Ultraviolet Emission from the Inner Disk</a:t>
            </a:r>
            <a:endParaRPr lang="en-GB" sz="3200" dirty="0">
              <a:latin typeface="Arial Rounded MT Bold" pitchFamily="34" charset="0"/>
            </a:endParaRPr>
          </a:p>
        </p:txBody>
      </p:sp>
    </p:spTree>
    <p:extLst>
      <p:ext uri="{BB962C8B-B14F-4D97-AF65-F5344CB8AC3E}">
        <p14:creationId xmlns:p14="http://schemas.microsoft.com/office/powerpoint/2010/main" val="1515064789"/>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Molecules in the Inner Disk: </a:t>
            </a:r>
            <a:br>
              <a:rPr lang="en-GB" sz="3200" dirty="0" smtClean="0">
                <a:latin typeface="Arial Rounded MT Bold" pitchFamily="34" charset="0"/>
              </a:rPr>
            </a:br>
            <a:r>
              <a:rPr lang="en-GB" sz="3200" dirty="0" smtClean="0">
                <a:latin typeface="Arial Rounded MT Bold" pitchFamily="34" charset="0"/>
              </a:rPr>
              <a:t>Ultraviolet-Infrared Relationship</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dirty="0">
              <a:solidFill>
                <a:srgbClr val="0000FF"/>
              </a:solidFill>
              <a:latin typeface="Arial Rounded MT Bold"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804" y="1066800"/>
            <a:ext cx="5967013" cy="5395428"/>
          </a:xfrm>
          <a:prstGeom prst="rect">
            <a:avLst/>
          </a:prstGeom>
        </p:spPr>
      </p:pic>
      <p:sp>
        <p:nvSpPr>
          <p:cNvPr id="14" name="Text Box 11"/>
          <p:cNvSpPr txBox="1">
            <a:spLocks noChangeArrowheads="1"/>
          </p:cNvSpPr>
          <p:nvPr/>
        </p:nvSpPr>
        <p:spPr bwMode="auto">
          <a:xfrm>
            <a:off x="47090" y="6476614"/>
            <a:ext cx="5896510"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France et al. (2012b), Salyk et al. (2011), </a:t>
            </a:r>
            <a:r>
              <a:rPr lang="en-US" sz="1200" b="0" dirty="0" err="1" smtClean="0">
                <a:solidFill>
                  <a:srgbClr val="002060"/>
                </a:solidFill>
                <a:latin typeface="Arial Rounded MT Bold" pitchFamily="34" charset="0"/>
              </a:rPr>
              <a:t>Bast</a:t>
            </a:r>
            <a:r>
              <a:rPr lang="en-US" sz="1200" b="0" dirty="0" smtClean="0">
                <a:solidFill>
                  <a:srgbClr val="002060"/>
                </a:solidFill>
                <a:latin typeface="Arial Rounded MT Bold" pitchFamily="34" charset="0"/>
              </a:rPr>
              <a:t> et al. (2011), Brown et al. (2013) </a:t>
            </a:r>
            <a:endParaRPr lang="en-US" sz="1200" b="0" dirty="0">
              <a:solidFill>
                <a:srgbClr val="002060"/>
              </a:solidFill>
              <a:latin typeface="Arial Rounded MT Bold" pitchFamily="34" charset="0"/>
            </a:endParaRPr>
          </a:p>
        </p:txBody>
      </p:sp>
    </p:spTree>
    <p:extLst>
      <p:ext uri="{BB962C8B-B14F-4D97-AF65-F5344CB8AC3E}">
        <p14:creationId xmlns:p14="http://schemas.microsoft.com/office/powerpoint/2010/main" val="37730692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43843" y="36786"/>
            <a:ext cx="8229600" cy="1143000"/>
          </a:xfrm>
        </p:spPr>
        <p:txBody>
          <a:bodyPr>
            <a:normAutofit/>
          </a:bodyPr>
          <a:lstStyle/>
          <a:p>
            <a:r>
              <a:rPr lang="en-US" dirty="0" smtClean="0"/>
              <a:t>Molecules at </a:t>
            </a:r>
            <a:r>
              <a:rPr lang="en-US" i="1" dirty="0"/>
              <a:t>r</a:t>
            </a:r>
            <a:r>
              <a:rPr lang="en-US" dirty="0" smtClean="0"/>
              <a:t> &lt; 10 AU</a:t>
            </a:r>
            <a:endParaRPr lang="en-US" dirty="0"/>
          </a:p>
        </p:txBody>
      </p:sp>
      <p:sp>
        <p:nvSpPr>
          <p:cNvPr id="11" name="Rectangle 2"/>
          <p:cNvSpPr txBox="1">
            <a:spLocks noChangeArrowheads="1"/>
          </p:cNvSpPr>
          <p:nvPr/>
        </p:nvSpPr>
        <p:spPr>
          <a:xfrm>
            <a:off x="425450" y="0"/>
            <a:ext cx="848995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anchor="ctr" anchorCtr="0">
            <a:normAutofit/>
            <a:scene3d>
              <a:camera prst="orthographicFront"/>
              <a:lightRig rig="soft" dir="t">
                <a:rot lat="0" lon="0" rev="16800000"/>
              </a:lightRig>
            </a:scene3d>
            <a:sp3d prstMaterial="softEdge">
              <a:bevelT w="38100" h="38100"/>
            </a:sp3d>
          </a:bodyPr>
          <a:lstStyle/>
          <a:p>
            <a:pPr marL="0" marR="0" lvl="0" indent="0" algn="ctr" defTabSz="1008063"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 pos="4343400" algn="l"/>
                <a:tab pos="5065713" algn="l"/>
                <a:tab pos="5791200" algn="l"/>
                <a:tab pos="6515100" algn="l"/>
                <a:tab pos="7237413" algn="l"/>
                <a:tab pos="7961313" algn="l"/>
              </a:tabLst>
              <a:defRPr/>
            </a:pPr>
            <a:endParaRPr kumimoji="0" lang="en-GB" sz="3200" b="1" i="0" u="none" strike="noStrike" kern="1200" cap="none" spc="0" normalizeH="0" baseline="0" noProof="0" dirty="0">
              <a:ln w="6350">
                <a:noFill/>
              </a:ln>
              <a:effectLst/>
              <a:uLnTx/>
              <a:uFillTx/>
              <a:latin typeface="Arial Rounded MT Bold" pitchFamily="34" charset="0"/>
              <a:ea typeface="+mj-ea"/>
              <a:cs typeface="+mj-cs"/>
            </a:endParaRPr>
          </a:p>
        </p:txBody>
      </p:sp>
      <p:sp>
        <p:nvSpPr>
          <p:cNvPr id="12" name="TextBox 11"/>
          <p:cNvSpPr txBox="1"/>
          <p:nvPr/>
        </p:nvSpPr>
        <p:spPr>
          <a:xfrm>
            <a:off x="3886200" y="1163016"/>
            <a:ext cx="5210401" cy="2000548"/>
          </a:xfrm>
          <a:prstGeom prst="rect">
            <a:avLst/>
          </a:prstGeom>
          <a:noFill/>
        </p:spPr>
        <p:txBody>
          <a:bodyPr wrap="none" rtlCol="0">
            <a:spAutoFit/>
          </a:bodyPr>
          <a:lstStyle/>
          <a:p>
            <a:pPr marL="285750" indent="-285750">
              <a:buFont typeface="Arial" pitchFamily="34" charset="0"/>
              <a:buChar char="•"/>
            </a:pPr>
            <a:r>
              <a:rPr lang="en-US" sz="2800" b="1" dirty="0" smtClean="0">
                <a:effectLst>
                  <a:outerShdw blurRad="38100" dist="38100" dir="2700000" algn="tl">
                    <a:srgbClr val="000000">
                      <a:alpha val="43137"/>
                    </a:srgbClr>
                  </a:outerShdw>
                </a:effectLst>
              </a:rPr>
              <a:t>H</a:t>
            </a:r>
            <a:r>
              <a:rPr lang="en-US" sz="2800" b="1" baseline="-25000" dirty="0" smtClean="0">
                <a:effectLst>
                  <a:outerShdw blurRad="38100" dist="38100" dir="2700000" algn="tl">
                    <a:srgbClr val="000000">
                      <a:alpha val="43137"/>
                    </a:srgbClr>
                  </a:outerShdw>
                </a:effectLst>
              </a:rPr>
              <a:t>2</a:t>
            </a:r>
            <a:r>
              <a:rPr lang="en-US" sz="2400" dirty="0" smtClean="0"/>
              <a:t> makes up &gt; 99% of the molecular</a:t>
            </a:r>
          </a:p>
          <a:p>
            <a:r>
              <a:rPr lang="en-US" sz="2400" dirty="0"/>
              <a:t>	</a:t>
            </a:r>
            <a:r>
              <a:rPr lang="en-US" sz="2400" dirty="0" smtClean="0"/>
              <a:t>gas mass in protoplanetary disks</a:t>
            </a:r>
          </a:p>
          <a:p>
            <a:pPr marL="342900" indent="-342900">
              <a:buFont typeface="Arial" pitchFamily="34" charset="0"/>
              <a:buChar char="•"/>
            </a:pPr>
            <a:r>
              <a:rPr lang="en-US" sz="2400" dirty="0"/>
              <a:t>Very hard from the ground </a:t>
            </a:r>
          </a:p>
          <a:p>
            <a:r>
              <a:rPr lang="en-US" sz="2400" dirty="0"/>
              <a:t>        [may be done with JWST(</a:t>
            </a:r>
            <a:r>
              <a:rPr lang="en-US" sz="2400" b="1" dirty="0">
                <a:effectLst>
                  <a:outerShdw blurRad="38100" dist="38100" dir="2700000" algn="tl">
                    <a:srgbClr val="000000">
                      <a:alpha val="43137"/>
                    </a:srgbClr>
                  </a:outerShdw>
                </a:effectLst>
              </a:rPr>
              <a:t>?</a:t>
            </a:r>
            <a:r>
              <a:rPr lang="en-US" sz="2400" dirty="0"/>
              <a:t>)]</a:t>
            </a:r>
          </a:p>
          <a:p>
            <a:endParaRPr lang="en-US" sz="2400" dirty="0"/>
          </a:p>
        </p:txBody>
      </p:sp>
    </p:spTree>
    <p:extLst>
      <p:ext uri="{BB962C8B-B14F-4D97-AF65-F5344CB8AC3E}">
        <p14:creationId xmlns:p14="http://schemas.microsoft.com/office/powerpoint/2010/main" val="18282529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39" y="1410618"/>
            <a:ext cx="4508265" cy="3291840"/>
          </a:xfrm>
          <a:prstGeom prst="rect">
            <a:avLst/>
          </a:prstGeom>
        </p:spPr>
      </p:pic>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a:t>
            </a:r>
            <a:r>
              <a:rPr lang="en-US" baseline="-25000" dirty="0" smtClean="0"/>
              <a:t>2</a:t>
            </a:r>
            <a:r>
              <a:rPr lang="en-US" dirty="0" smtClean="0"/>
              <a:t>O &amp; organics</a:t>
            </a:r>
            <a:endParaRPr lang="en-US" dirty="0"/>
          </a:p>
        </p:txBody>
      </p:sp>
      <p:sp>
        <p:nvSpPr>
          <p:cNvPr id="8" name="TextBox 7"/>
          <p:cNvSpPr txBox="1"/>
          <p:nvPr/>
        </p:nvSpPr>
        <p:spPr>
          <a:xfrm>
            <a:off x="5301883" y="948953"/>
            <a:ext cx="3102709" cy="461665"/>
          </a:xfrm>
          <a:prstGeom prst="rect">
            <a:avLst/>
          </a:prstGeom>
          <a:noFill/>
        </p:spPr>
        <p:txBody>
          <a:bodyPr wrap="none" rtlCol="0">
            <a:spAutoFit/>
          </a:bodyPr>
          <a:lstStyle/>
          <a:p>
            <a:pPr algn="ctr"/>
            <a:r>
              <a:rPr lang="en-US" sz="2400" dirty="0" smtClean="0">
                <a:sym typeface="Symbol"/>
              </a:rPr>
              <a:t>Warm, Inner disk origin</a:t>
            </a:r>
            <a:endParaRPr lang="en-US" sz="2400" dirty="0"/>
          </a:p>
        </p:txBody>
      </p:sp>
      <p:sp>
        <p:nvSpPr>
          <p:cNvPr id="10" name="Text Box 8"/>
          <p:cNvSpPr txBox="1">
            <a:spLocks noChangeArrowheads="1"/>
          </p:cNvSpPr>
          <p:nvPr/>
        </p:nvSpPr>
        <p:spPr bwMode="auto">
          <a:xfrm>
            <a:off x="7310287" y="4724400"/>
            <a:ext cx="1805779"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Carr &amp; </a:t>
            </a:r>
            <a:r>
              <a:rPr lang="en-US" sz="1200" dirty="0" err="1" smtClean="0">
                <a:solidFill>
                  <a:schemeClr val="tx2">
                    <a:lumMod val="75000"/>
                  </a:schemeClr>
                </a:solidFill>
                <a:latin typeface="Arial Rounded MT Bold" pitchFamily="34" charset="0"/>
              </a:rPr>
              <a:t>Najita</a:t>
            </a:r>
            <a:r>
              <a:rPr lang="en-US" sz="1200" dirty="0" smtClean="0">
                <a:solidFill>
                  <a:schemeClr val="tx2">
                    <a:lumMod val="75000"/>
                  </a:schemeClr>
                </a:solidFill>
                <a:latin typeface="Arial Rounded MT Bold" pitchFamily="34" charset="0"/>
              </a:rPr>
              <a:t> et al. 2008</a:t>
            </a:r>
            <a:endParaRPr lang="en-US" sz="1200" dirty="0">
              <a:solidFill>
                <a:schemeClr val="tx2">
                  <a:lumMod val="75000"/>
                </a:schemeClr>
              </a:solidFill>
              <a:latin typeface="Arial Rounded MT Bold"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012" y="1066800"/>
            <a:ext cx="3913443" cy="3657600"/>
          </a:xfrm>
          <a:prstGeom prst="rect">
            <a:avLst/>
          </a:prstGeom>
        </p:spPr>
      </p:pic>
      <p:sp>
        <p:nvSpPr>
          <p:cNvPr id="11" name="Text Box 8"/>
          <p:cNvSpPr txBox="1">
            <a:spLocks noChangeArrowheads="1"/>
          </p:cNvSpPr>
          <p:nvPr/>
        </p:nvSpPr>
        <p:spPr bwMode="auto">
          <a:xfrm>
            <a:off x="2922454" y="4724400"/>
            <a:ext cx="1302436"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Salyk et al. 2008</a:t>
            </a:r>
            <a:endParaRPr lang="en-US" sz="1200" dirty="0">
              <a:solidFill>
                <a:schemeClr val="tx2">
                  <a:lumMod val="75000"/>
                </a:schemeClr>
              </a:solidFill>
              <a:latin typeface="Arial Rounded MT Bold"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668" y="4992822"/>
            <a:ext cx="5864941" cy="1828800"/>
          </a:xfrm>
          <a:prstGeom prst="rect">
            <a:avLst/>
          </a:prstGeom>
        </p:spPr>
      </p:pic>
    </p:spTree>
    <p:extLst>
      <p:ext uri="{BB962C8B-B14F-4D97-AF65-F5344CB8AC3E}">
        <p14:creationId xmlns:p14="http://schemas.microsoft.com/office/powerpoint/2010/main" val="2360506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52" y="1143000"/>
            <a:ext cx="4378361" cy="5029200"/>
          </a:xfrm>
          <a:prstGeom prst="rect">
            <a:avLst/>
          </a:prstGeom>
        </p:spPr>
      </p:pic>
      <p:sp>
        <p:nvSpPr>
          <p:cNvPr id="11" name="Rectangle 10"/>
          <p:cNvSpPr/>
          <p:nvPr/>
        </p:nvSpPr>
        <p:spPr>
          <a:xfrm>
            <a:off x="2961119" y="1194693"/>
            <a:ext cx="237788" cy="3789480"/>
          </a:xfrm>
          <a:prstGeom prst="rect">
            <a:avLst/>
          </a:prstGeom>
          <a:solidFill>
            <a:srgbClr val="FFC000">
              <a:alpha val="4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Molecules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711" y="2165423"/>
            <a:ext cx="4010203" cy="4389120"/>
          </a:xfrm>
          <a:prstGeom prst="rect">
            <a:avLst/>
          </a:prstGeom>
        </p:spPr>
      </p:pic>
      <p:cxnSp>
        <p:nvCxnSpPr>
          <p:cNvPr id="14" name="Straight Arrow Connector 13"/>
          <p:cNvCxnSpPr/>
          <p:nvPr/>
        </p:nvCxnSpPr>
        <p:spPr>
          <a:xfrm>
            <a:off x="3238499" y="3657600"/>
            <a:ext cx="2476501" cy="5334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 Box 11"/>
          <p:cNvSpPr txBox="1">
            <a:spLocks noChangeArrowheads="1"/>
          </p:cNvSpPr>
          <p:nvPr/>
        </p:nvSpPr>
        <p:spPr bwMode="auto">
          <a:xfrm>
            <a:off x="4211638" y="1052546"/>
            <a:ext cx="5237162" cy="109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200" dirty="0" smtClean="0">
                <a:solidFill>
                  <a:srgbClr val="002060"/>
                </a:solidFill>
                <a:latin typeface="Arial Rounded MT Bold" pitchFamily="34" charset="0"/>
              </a:rPr>
              <a:t>10s – 100s of photo-excited </a:t>
            </a:r>
          </a:p>
          <a:p>
            <a:pPr algn="ctr" eaLnBrk="1" hangingPunct="1"/>
            <a:r>
              <a:rPr lang="en-US" sz="2200" dirty="0" smtClean="0">
                <a:solidFill>
                  <a:srgbClr val="002060"/>
                </a:solidFill>
                <a:latin typeface="Arial Rounded MT Bold" pitchFamily="34" charset="0"/>
              </a:rPr>
              <a:t>H</a:t>
            </a:r>
            <a:r>
              <a:rPr lang="en-US" sz="2200" baseline="-25000" dirty="0" smtClean="0">
                <a:solidFill>
                  <a:srgbClr val="002060"/>
                </a:solidFill>
                <a:latin typeface="Arial Rounded MT Bold" pitchFamily="34" charset="0"/>
              </a:rPr>
              <a:t>2 </a:t>
            </a:r>
            <a:r>
              <a:rPr lang="en-US" sz="2200" dirty="0" smtClean="0">
                <a:solidFill>
                  <a:srgbClr val="002060"/>
                </a:solidFill>
                <a:latin typeface="Arial Rounded MT Bold" pitchFamily="34" charset="0"/>
              </a:rPr>
              <a:t>lines </a:t>
            </a:r>
            <a:r>
              <a:rPr lang="en-US" sz="2200" b="0" dirty="0" smtClean="0">
                <a:solidFill>
                  <a:srgbClr val="002060"/>
                </a:solidFill>
                <a:latin typeface="Arial Rounded MT Bold" pitchFamily="34" charset="0"/>
              </a:rPr>
              <a:t>in every gas-rich </a:t>
            </a:r>
          </a:p>
          <a:p>
            <a:pPr algn="ctr" eaLnBrk="1" hangingPunct="1"/>
            <a:r>
              <a:rPr lang="en-US" sz="2200" b="0" dirty="0" smtClean="0">
                <a:solidFill>
                  <a:srgbClr val="002060"/>
                </a:solidFill>
                <a:latin typeface="Arial Rounded MT Bold" pitchFamily="34" charset="0"/>
              </a:rPr>
              <a:t>disk spectrum</a:t>
            </a:r>
            <a:endParaRPr lang="en-US" sz="2200" b="0" dirty="0">
              <a:solidFill>
                <a:srgbClr val="002060"/>
              </a:solidFill>
              <a:latin typeface="Arial Rounded MT Bold" pitchFamily="34" charset="0"/>
            </a:endParaRPr>
          </a:p>
        </p:txBody>
      </p:sp>
      <p:sp>
        <p:nvSpPr>
          <p:cNvPr id="2" name="TextBox 1"/>
          <p:cNvSpPr txBox="1"/>
          <p:nvPr/>
        </p:nvSpPr>
        <p:spPr>
          <a:xfrm>
            <a:off x="7545402" y="2290465"/>
            <a:ext cx="920445" cy="369332"/>
          </a:xfrm>
          <a:prstGeom prst="rect">
            <a:avLst/>
          </a:prstGeom>
          <a:solidFill>
            <a:srgbClr val="FF0000">
              <a:alpha val="12157"/>
            </a:srgbClr>
          </a:solidFill>
        </p:spPr>
        <p:txBody>
          <a:bodyPr wrap="none" rtlCol="0">
            <a:spAutoFit/>
          </a:bodyPr>
          <a:lstStyle/>
          <a:p>
            <a:r>
              <a:rPr lang="en-US" dirty="0" smtClean="0"/>
              <a:t>No hole</a:t>
            </a:r>
            <a:endParaRPr lang="en-US" dirty="0"/>
          </a:p>
        </p:txBody>
      </p:sp>
      <p:sp>
        <p:nvSpPr>
          <p:cNvPr id="16" name="TextBox 15"/>
          <p:cNvSpPr txBox="1"/>
          <p:nvPr/>
        </p:nvSpPr>
        <p:spPr>
          <a:xfrm>
            <a:off x="7252438" y="3542557"/>
            <a:ext cx="1211807" cy="369332"/>
          </a:xfrm>
          <a:prstGeom prst="rect">
            <a:avLst/>
          </a:prstGeom>
          <a:solidFill>
            <a:srgbClr val="FF0000">
              <a:alpha val="12157"/>
            </a:srgbClr>
          </a:solidFill>
        </p:spPr>
        <p:txBody>
          <a:bodyPr wrap="none" rtlCol="0">
            <a:spAutoFit/>
          </a:bodyPr>
          <a:lstStyle/>
          <a:p>
            <a:r>
              <a:rPr lang="en-US" dirty="0" smtClean="0"/>
              <a:t>&lt; 1AU hole</a:t>
            </a:r>
            <a:endParaRPr lang="en-US" dirty="0"/>
          </a:p>
        </p:txBody>
      </p:sp>
      <p:sp>
        <p:nvSpPr>
          <p:cNvPr id="17" name="TextBox 16"/>
          <p:cNvSpPr txBox="1"/>
          <p:nvPr/>
        </p:nvSpPr>
        <p:spPr>
          <a:xfrm>
            <a:off x="7252438" y="4799507"/>
            <a:ext cx="1213409" cy="369332"/>
          </a:xfrm>
          <a:prstGeom prst="rect">
            <a:avLst/>
          </a:prstGeom>
          <a:solidFill>
            <a:srgbClr val="FF0000">
              <a:alpha val="12157"/>
            </a:srgbClr>
          </a:solidFill>
        </p:spPr>
        <p:txBody>
          <a:bodyPr wrap="none" rtlCol="0">
            <a:spAutoFit/>
          </a:bodyPr>
          <a:lstStyle/>
          <a:p>
            <a:r>
              <a:rPr lang="en-US" dirty="0" smtClean="0"/>
              <a:t>20 AU hole</a:t>
            </a:r>
            <a:endParaRPr lang="en-US" dirty="0"/>
          </a:p>
        </p:txBody>
      </p:sp>
      <p:sp>
        <p:nvSpPr>
          <p:cNvPr id="18" name="TextBox 17"/>
          <p:cNvSpPr txBox="1"/>
          <p:nvPr/>
        </p:nvSpPr>
        <p:spPr>
          <a:xfrm>
            <a:off x="335973" y="1203251"/>
            <a:ext cx="627095" cy="646331"/>
          </a:xfrm>
          <a:prstGeom prst="rect">
            <a:avLst/>
          </a:prstGeom>
          <a:noFill/>
        </p:spPr>
        <p:txBody>
          <a:bodyPr wrap="none" rtlCol="0">
            <a:spAutoFit/>
          </a:bodyPr>
          <a:lstStyle/>
          <a:p>
            <a:r>
              <a:rPr lang="en-US" sz="3600" dirty="0" smtClean="0"/>
              <a:t>H</a:t>
            </a:r>
            <a:r>
              <a:rPr lang="en-US" sz="3600" baseline="-25000" dirty="0" smtClean="0"/>
              <a:t>2</a:t>
            </a:r>
            <a:endParaRPr lang="en-US" sz="3600" dirty="0"/>
          </a:p>
        </p:txBody>
      </p:sp>
    </p:spTree>
    <p:extLst>
      <p:ext uri="{BB962C8B-B14F-4D97-AF65-F5344CB8AC3E}">
        <p14:creationId xmlns:p14="http://schemas.microsoft.com/office/powerpoint/2010/main" val="1000681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425450" y="0"/>
            <a:ext cx="848995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anchor="ctr" anchorCtr="0">
            <a:normAutofit/>
            <a:scene3d>
              <a:camera prst="orthographicFront"/>
              <a:lightRig rig="soft" dir="t">
                <a:rot lat="0" lon="0" rev="16800000"/>
              </a:lightRig>
            </a:scene3d>
            <a:sp3d prstMaterial="softEdge">
              <a:bevelT w="38100" h="38100"/>
            </a:sp3d>
          </a:bodyPr>
          <a:lstStyle/>
          <a:p>
            <a:pPr marL="0" marR="0" lvl="0" indent="0" algn="ctr" defTabSz="1008063"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 pos="4343400" algn="l"/>
                <a:tab pos="5065713" algn="l"/>
                <a:tab pos="5791200" algn="l"/>
                <a:tab pos="6515100" algn="l"/>
                <a:tab pos="7237413" algn="l"/>
                <a:tab pos="7961313" algn="l"/>
              </a:tabLst>
              <a:defRPr/>
            </a:pPr>
            <a:endParaRPr kumimoji="0" lang="en-GB" sz="3200" b="1" i="0" u="none" strike="noStrike" kern="1200" cap="none" spc="0" normalizeH="0" baseline="0" noProof="0" dirty="0">
              <a:ln w="6350">
                <a:noFill/>
              </a:ln>
              <a:effectLst/>
              <a:uLnTx/>
              <a:uFillTx/>
              <a:latin typeface="Arial Rounded MT Bold" pitchFamily="34" charset="0"/>
              <a:ea typeface="+mj-ea"/>
              <a:cs typeface="+mj-cs"/>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955" r="18810"/>
          <a:stretch/>
        </p:blipFill>
        <p:spPr>
          <a:xfrm>
            <a:off x="1013486" y="2382622"/>
            <a:ext cx="3628469" cy="4114800"/>
          </a:xfrm>
          <a:prstGeom prst="rect">
            <a:avLst/>
          </a:prstGeom>
        </p:spPr>
      </p:pic>
      <p:cxnSp>
        <p:nvCxnSpPr>
          <p:cNvPr id="3" name="Straight Connector 2"/>
          <p:cNvCxnSpPr/>
          <p:nvPr/>
        </p:nvCxnSpPr>
        <p:spPr>
          <a:xfrm>
            <a:off x="2286000" y="5562600"/>
            <a:ext cx="38100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362200" y="2743200"/>
            <a:ext cx="914400" cy="0"/>
          </a:xfrm>
          <a:prstGeom prst="line">
            <a:avLst/>
          </a:prstGeom>
          <a:ln w="28575">
            <a:solidFill>
              <a:srgbClr val="0066FF"/>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491154" y="2743200"/>
            <a:ext cx="0" cy="251460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 name="Text Box 11"/>
          <p:cNvSpPr txBox="1">
            <a:spLocks noChangeArrowheads="1"/>
          </p:cNvSpPr>
          <p:nvPr/>
        </p:nvSpPr>
        <p:spPr bwMode="auto">
          <a:xfrm>
            <a:off x="2667000" y="5428388"/>
            <a:ext cx="838200"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FF0000"/>
                </a:solidFill>
                <a:latin typeface="Albertus MT Lt" pitchFamily="18" charset="0"/>
              </a:rPr>
              <a:t>v</a:t>
            </a:r>
            <a:r>
              <a:rPr lang="en-US" sz="2000" b="1" dirty="0" smtClean="0">
                <a:solidFill>
                  <a:srgbClr val="FF0000"/>
                </a:solidFill>
                <a:latin typeface="Albertus MT Lt" pitchFamily="18" charset="0"/>
              </a:rPr>
              <a:t> = 0 </a:t>
            </a:r>
            <a:endParaRPr lang="en-US" sz="2000" b="1" i="1" dirty="0">
              <a:solidFill>
                <a:srgbClr val="FF0000"/>
              </a:solidFill>
              <a:latin typeface="Albertus MT Lt" pitchFamily="18" charset="0"/>
            </a:endParaRPr>
          </a:p>
        </p:txBody>
      </p:sp>
      <p:sp>
        <p:nvSpPr>
          <p:cNvPr id="29" name="Text Box 11"/>
          <p:cNvSpPr txBox="1">
            <a:spLocks noChangeArrowheads="1"/>
          </p:cNvSpPr>
          <p:nvPr/>
        </p:nvSpPr>
        <p:spPr bwMode="auto">
          <a:xfrm>
            <a:off x="3276600" y="2639543"/>
            <a:ext cx="1096526"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0066FF"/>
                </a:solidFill>
                <a:latin typeface="Albertus MT Lt" pitchFamily="18" charset="0"/>
              </a:rPr>
              <a:t>v</a:t>
            </a:r>
            <a:r>
              <a:rPr lang="en-US" sz="2000" b="1" i="1" baseline="30000" dirty="0">
                <a:solidFill>
                  <a:srgbClr val="0066FF"/>
                </a:solidFill>
                <a:latin typeface="Albertus MT Lt" pitchFamily="18" charset="0"/>
                <a:sym typeface="SymbolProp BT"/>
              </a:rPr>
              <a:t></a:t>
            </a:r>
            <a:r>
              <a:rPr lang="en-US" sz="2000" b="1" dirty="0" smtClean="0">
                <a:solidFill>
                  <a:srgbClr val="0066FF"/>
                </a:solidFill>
                <a:latin typeface="Albertus MT Lt" pitchFamily="18" charset="0"/>
              </a:rPr>
              <a:t> = 14 </a:t>
            </a:r>
            <a:endParaRPr lang="en-US" sz="2000" b="1" i="1" dirty="0">
              <a:solidFill>
                <a:srgbClr val="0066FF"/>
              </a:solidFill>
              <a:latin typeface="Albertus MT Lt" pitchFamily="18" charset="0"/>
            </a:endParaRPr>
          </a:p>
        </p:txBody>
      </p:sp>
      <p:sp>
        <p:nvSpPr>
          <p:cNvPr id="35" name="Text Box 11"/>
          <p:cNvSpPr txBox="1">
            <a:spLocks noChangeArrowheads="1"/>
          </p:cNvSpPr>
          <p:nvPr/>
        </p:nvSpPr>
        <p:spPr bwMode="auto">
          <a:xfrm rot="5400000">
            <a:off x="1428654" y="3975711"/>
            <a:ext cx="1849822" cy="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400" dirty="0" smtClean="0">
                <a:solidFill>
                  <a:srgbClr val="7030A0"/>
                </a:solidFill>
                <a:latin typeface="Arial Rounded MT Bold" pitchFamily="34" charset="0"/>
              </a:rPr>
              <a:t>1214.2 &lt; </a:t>
            </a:r>
            <a:r>
              <a:rPr lang="en-US" sz="1400" dirty="0" smtClean="0">
                <a:solidFill>
                  <a:srgbClr val="7030A0"/>
                </a:solidFill>
                <a:latin typeface="Arial Rounded MT Bold" pitchFamily="34" charset="0"/>
                <a:sym typeface="Symbol"/>
              </a:rPr>
              <a:t> ≤ 1220 </a:t>
            </a:r>
            <a:r>
              <a:rPr lang="en-US" sz="1400" dirty="0">
                <a:solidFill>
                  <a:srgbClr val="7030A0"/>
                </a:solidFill>
                <a:latin typeface="Georgia"/>
                <a:ea typeface="Tahoma"/>
                <a:cs typeface="Tahoma"/>
                <a:sym typeface="Symbol"/>
              </a:rPr>
              <a:t>Å</a:t>
            </a:r>
            <a:endParaRPr lang="en-US" sz="1400" b="0" dirty="0">
              <a:solidFill>
                <a:srgbClr val="7030A0"/>
              </a:solidFill>
              <a:latin typeface="Arial Rounded MT Bold" pitchFamily="34"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35955" r="18810"/>
          <a:stretch/>
        </p:blipFill>
        <p:spPr>
          <a:xfrm>
            <a:off x="5105400" y="2472637"/>
            <a:ext cx="3628469" cy="4114800"/>
          </a:xfrm>
          <a:prstGeom prst="rect">
            <a:avLst/>
          </a:prstGeom>
        </p:spPr>
      </p:pic>
      <p:cxnSp>
        <p:nvCxnSpPr>
          <p:cNvPr id="15" name="Straight Connector 14"/>
          <p:cNvCxnSpPr/>
          <p:nvPr/>
        </p:nvCxnSpPr>
        <p:spPr>
          <a:xfrm>
            <a:off x="6287148" y="5257800"/>
            <a:ext cx="63248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54114" y="2833215"/>
            <a:ext cx="914400" cy="0"/>
          </a:xfrm>
          <a:prstGeom prst="line">
            <a:avLst/>
          </a:prstGeom>
          <a:ln w="28575">
            <a:solidFill>
              <a:srgbClr val="0066FF"/>
            </a:solidFill>
            <a:prstDash val="sysDash"/>
          </a:ln>
        </p:spPr>
        <p:style>
          <a:lnRef idx="1">
            <a:schemeClr val="accent1"/>
          </a:lnRef>
          <a:fillRef idx="0">
            <a:schemeClr val="accent1"/>
          </a:fillRef>
          <a:effectRef idx="0">
            <a:schemeClr val="accent1"/>
          </a:effectRef>
          <a:fontRef idx="minor">
            <a:schemeClr val="tx1"/>
          </a:fontRef>
        </p:style>
      </p:cxnSp>
      <p:sp>
        <p:nvSpPr>
          <p:cNvPr id="20" name="Text Box 11"/>
          <p:cNvSpPr txBox="1">
            <a:spLocks noChangeArrowheads="1"/>
          </p:cNvSpPr>
          <p:nvPr/>
        </p:nvSpPr>
        <p:spPr bwMode="auto">
          <a:xfrm>
            <a:off x="7251811" y="4908318"/>
            <a:ext cx="1470686"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FF0000"/>
                </a:solidFill>
                <a:latin typeface="Albertus MT Lt" pitchFamily="18" charset="0"/>
              </a:rPr>
              <a:t>v</a:t>
            </a:r>
            <a:r>
              <a:rPr lang="en-US" sz="2000" b="1" i="1" dirty="0" smtClean="0">
                <a:solidFill>
                  <a:srgbClr val="FF0000"/>
                </a:solidFill>
                <a:latin typeface="Albertus MT Lt" pitchFamily="18" charset="0"/>
                <a:sym typeface="SymbolProp BT"/>
              </a:rPr>
              <a:t></a:t>
            </a:r>
            <a:r>
              <a:rPr lang="en-US" sz="2000" b="1" dirty="0" smtClean="0">
                <a:solidFill>
                  <a:srgbClr val="FF0000"/>
                </a:solidFill>
                <a:latin typeface="Albertus MT Lt" pitchFamily="18" charset="0"/>
              </a:rPr>
              <a:t> = 3, 4, 5 </a:t>
            </a:r>
            <a:endParaRPr lang="en-US" sz="2000" b="1" i="1" dirty="0">
              <a:solidFill>
                <a:srgbClr val="FF0000"/>
              </a:solidFill>
              <a:latin typeface="Albertus MT Lt" pitchFamily="18" charset="0"/>
            </a:endParaRPr>
          </a:p>
        </p:txBody>
      </p:sp>
      <p:sp>
        <p:nvSpPr>
          <p:cNvPr id="21" name="Text Box 11"/>
          <p:cNvSpPr txBox="1">
            <a:spLocks noChangeArrowheads="1"/>
          </p:cNvSpPr>
          <p:nvPr/>
        </p:nvSpPr>
        <p:spPr bwMode="auto">
          <a:xfrm>
            <a:off x="7368514" y="2729558"/>
            <a:ext cx="1096526"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0066FF"/>
                </a:solidFill>
                <a:latin typeface="Albertus MT Lt" pitchFamily="18" charset="0"/>
              </a:rPr>
              <a:t>v</a:t>
            </a:r>
            <a:r>
              <a:rPr lang="en-US" sz="2000" b="1" i="1" baseline="30000" dirty="0">
                <a:solidFill>
                  <a:srgbClr val="0066FF"/>
                </a:solidFill>
                <a:latin typeface="Albertus MT Lt" pitchFamily="18" charset="0"/>
                <a:sym typeface="SymbolProp BT"/>
              </a:rPr>
              <a:t></a:t>
            </a:r>
            <a:r>
              <a:rPr lang="en-US" sz="2000" b="1" dirty="0" smtClean="0">
                <a:solidFill>
                  <a:srgbClr val="0066FF"/>
                </a:solidFill>
                <a:latin typeface="Albertus MT Lt" pitchFamily="18" charset="0"/>
              </a:rPr>
              <a:t> = 14 </a:t>
            </a:r>
            <a:endParaRPr lang="en-US" sz="2000" b="1" i="1" dirty="0">
              <a:solidFill>
                <a:srgbClr val="0066FF"/>
              </a:solidFill>
              <a:latin typeface="Albertus MT Lt" pitchFamily="18" charset="0"/>
            </a:endParaRPr>
          </a:p>
        </p:txBody>
      </p:sp>
      <p:sp>
        <p:nvSpPr>
          <p:cNvPr id="23" name="Text Box 11"/>
          <p:cNvSpPr txBox="1">
            <a:spLocks noChangeArrowheads="1"/>
          </p:cNvSpPr>
          <p:nvPr/>
        </p:nvSpPr>
        <p:spPr bwMode="auto">
          <a:xfrm>
            <a:off x="7086600" y="3426367"/>
            <a:ext cx="1460691" cy="914753"/>
          </a:xfrm>
          <a:prstGeom prst="rect">
            <a:avLst/>
          </a:prstGeom>
          <a:solidFill>
            <a:schemeClr val="bg1"/>
          </a:solidFill>
          <a:ln>
            <a:noFill/>
          </a:ln>
          <a:effectLs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dirty="0" smtClean="0">
                <a:solidFill>
                  <a:srgbClr val="00B050"/>
                </a:solidFill>
                <a:latin typeface="Arial Rounded MT Bold" pitchFamily="34" charset="0"/>
                <a:sym typeface="Symbol"/>
              </a:rPr>
              <a:t></a:t>
            </a:r>
            <a:r>
              <a:rPr lang="en-US" baseline="-25000" dirty="0" smtClean="0">
                <a:solidFill>
                  <a:srgbClr val="00B050"/>
                </a:solidFill>
                <a:latin typeface="Arial Rounded MT Bold" pitchFamily="34" charset="0"/>
                <a:sym typeface="Symbol"/>
              </a:rPr>
              <a:t>o</a:t>
            </a:r>
            <a:r>
              <a:rPr lang="en-US" dirty="0" smtClean="0">
                <a:solidFill>
                  <a:srgbClr val="00B050"/>
                </a:solidFill>
                <a:latin typeface="Arial Rounded MT Bold" pitchFamily="34" charset="0"/>
                <a:sym typeface="Symbol"/>
              </a:rPr>
              <a:t> ~ 1315 </a:t>
            </a:r>
            <a:r>
              <a:rPr lang="en-US" dirty="0" smtClean="0">
                <a:solidFill>
                  <a:srgbClr val="00B050"/>
                </a:solidFill>
                <a:latin typeface="Georgia"/>
                <a:ea typeface="Tahoma"/>
                <a:cs typeface="Tahoma"/>
                <a:sym typeface="Symbol"/>
              </a:rPr>
              <a:t>Å</a:t>
            </a:r>
          </a:p>
          <a:p>
            <a:pPr eaLnBrk="1" hangingPunct="1"/>
            <a:r>
              <a:rPr lang="en-US" b="0" dirty="0">
                <a:solidFill>
                  <a:srgbClr val="00B050"/>
                </a:solidFill>
                <a:latin typeface="Georgia"/>
                <a:ea typeface="Tahoma"/>
                <a:cs typeface="Tahoma"/>
                <a:sym typeface="Symbol"/>
              </a:rPr>
              <a:t> </a:t>
            </a:r>
            <a:r>
              <a:rPr lang="en-US" b="0" dirty="0" smtClean="0">
                <a:solidFill>
                  <a:srgbClr val="00B050"/>
                </a:solidFill>
                <a:latin typeface="Georgia"/>
                <a:ea typeface="Tahoma"/>
                <a:cs typeface="Tahoma"/>
                <a:sym typeface="Symbol"/>
              </a:rPr>
              <a:t>    ~ </a:t>
            </a:r>
            <a:r>
              <a:rPr lang="en-US" b="0" dirty="0" smtClean="0">
                <a:solidFill>
                  <a:srgbClr val="00B050"/>
                </a:solidFill>
                <a:latin typeface="Arial Rounded MT Bold"/>
                <a:ea typeface="Tahoma"/>
                <a:cs typeface="Tahoma"/>
                <a:sym typeface="Symbol"/>
              </a:rPr>
              <a:t>1352 </a:t>
            </a:r>
            <a:r>
              <a:rPr lang="en-US" b="0" dirty="0" smtClean="0">
                <a:solidFill>
                  <a:srgbClr val="00B050"/>
                </a:solidFill>
                <a:latin typeface="Georgia"/>
                <a:ea typeface="Tahoma"/>
                <a:cs typeface="Tahoma"/>
                <a:sym typeface="Symbol"/>
              </a:rPr>
              <a:t>Å</a:t>
            </a:r>
          </a:p>
          <a:p>
            <a:pPr eaLnBrk="1" hangingPunct="1"/>
            <a:r>
              <a:rPr lang="en-US" dirty="0">
                <a:solidFill>
                  <a:srgbClr val="00B050"/>
                </a:solidFill>
                <a:latin typeface="Georgia"/>
                <a:ea typeface="Tahoma"/>
                <a:cs typeface="Tahoma"/>
                <a:sym typeface="Symbol"/>
              </a:rPr>
              <a:t> </a:t>
            </a:r>
            <a:r>
              <a:rPr lang="en-US" dirty="0" smtClean="0">
                <a:solidFill>
                  <a:srgbClr val="00B050"/>
                </a:solidFill>
                <a:latin typeface="Georgia"/>
                <a:ea typeface="Tahoma"/>
                <a:cs typeface="Tahoma"/>
                <a:sym typeface="Symbol"/>
              </a:rPr>
              <a:t>    ~ </a:t>
            </a:r>
            <a:r>
              <a:rPr lang="en-US" dirty="0" smtClean="0">
                <a:solidFill>
                  <a:srgbClr val="00B050"/>
                </a:solidFill>
                <a:latin typeface="Arial Rounded MT Bold"/>
                <a:ea typeface="Tahoma"/>
                <a:cs typeface="Tahoma"/>
                <a:sym typeface="Symbol"/>
              </a:rPr>
              <a:t>1390 </a:t>
            </a:r>
            <a:r>
              <a:rPr lang="en-US" dirty="0" smtClean="0">
                <a:solidFill>
                  <a:srgbClr val="00B050"/>
                </a:solidFill>
                <a:latin typeface="Georgia"/>
                <a:ea typeface="Tahoma"/>
                <a:cs typeface="Tahoma"/>
                <a:sym typeface="Symbol"/>
              </a:rPr>
              <a:t>Å</a:t>
            </a:r>
            <a:endParaRPr lang="en-US" b="0" dirty="0">
              <a:solidFill>
                <a:srgbClr val="00B050"/>
              </a:solidFill>
              <a:latin typeface="Arial Rounded MT Bold" pitchFamily="34" charset="0"/>
            </a:endParaRPr>
          </a:p>
        </p:txBody>
      </p:sp>
      <p:cxnSp>
        <p:nvCxnSpPr>
          <p:cNvPr id="24" name="Straight Connector 23"/>
          <p:cNvCxnSpPr/>
          <p:nvPr/>
        </p:nvCxnSpPr>
        <p:spPr>
          <a:xfrm>
            <a:off x="6293796" y="4908318"/>
            <a:ext cx="79280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293796" y="5079888"/>
            <a:ext cx="716604" cy="14235"/>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603391" y="2835309"/>
            <a:ext cx="0" cy="242249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749041" y="2835309"/>
            <a:ext cx="0" cy="225881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911314" y="2833215"/>
            <a:ext cx="8320" cy="207510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t="35955" r="18810"/>
          <a:stretch/>
        </p:blipFill>
        <p:spPr>
          <a:xfrm>
            <a:off x="5105400" y="2382622"/>
            <a:ext cx="3628469" cy="4114800"/>
          </a:xfrm>
          <a:prstGeom prst="rect">
            <a:avLst/>
          </a:prstGeom>
        </p:spPr>
      </p:pic>
      <p:cxnSp>
        <p:nvCxnSpPr>
          <p:cNvPr id="37" name="Straight Connector 36"/>
          <p:cNvCxnSpPr/>
          <p:nvPr/>
        </p:nvCxnSpPr>
        <p:spPr>
          <a:xfrm>
            <a:off x="6287148" y="5167785"/>
            <a:ext cx="63248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454114" y="2743200"/>
            <a:ext cx="914400" cy="0"/>
          </a:xfrm>
          <a:prstGeom prst="line">
            <a:avLst/>
          </a:prstGeom>
          <a:ln w="28575">
            <a:solidFill>
              <a:srgbClr val="0066FF"/>
            </a:solidFill>
            <a:prstDash val="sysDash"/>
          </a:ln>
        </p:spPr>
        <p:style>
          <a:lnRef idx="1">
            <a:schemeClr val="accent1"/>
          </a:lnRef>
          <a:fillRef idx="0">
            <a:schemeClr val="accent1"/>
          </a:fillRef>
          <a:effectRef idx="0">
            <a:schemeClr val="accent1"/>
          </a:effectRef>
          <a:fontRef idx="minor">
            <a:schemeClr val="tx1"/>
          </a:fontRef>
        </p:style>
      </p:cxnSp>
      <p:sp>
        <p:nvSpPr>
          <p:cNvPr id="39" name="Text Box 11"/>
          <p:cNvSpPr txBox="1">
            <a:spLocks noChangeArrowheads="1"/>
          </p:cNvSpPr>
          <p:nvPr/>
        </p:nvSpPr>
        <p:spPr bwMode="auto">
          <a:xfrm>
            <a:off x="7251811" y="4818303"/>
            <a:ext cx="1470686"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FF0000"/>
                </a:solidFill>
                <a:latin typeface="Albertus MT Lt" pitchFamily="18" charset="0"/>
              </a:rPr>
              <a:t>v</a:t>
            </a:r>
            <a:r>
              <a:rPr lang="en-US" sz="2000" b="1" i="1" dirty="0" smtClean="0">
                <a:solidFill>
                  <a:srgbClr val="FF0000"/>
                </a:solidFill>
                <a:latin typeface="Albertus MT Lt" pitchFamily="18" charset="0"/>
                <a:sym typeface="SymbolProp BT"/>
              </a:rPr>
              <a:t></a:t>
            </a:r>
            <a:r>
              <a:rPr lang="en-US" sz="2000" b="1" dirty="0" smtClean="0">
                <a:solidFill>
                  <a:srgbClr val="FF0000"/>
                </a:solidFill>
                <a:latin typeface="Albertus MT Lt" pitchFamily="18" charset="0"/>
              </a:rPr>
              <a:t> = 3, 4, 5 </a:t>
            </a:r>
            <a:endParaRPr lang="en-US" sz="2000" b="1" i="1" dirty="0">
              <a:solidFill>
                <a:srgbClr val="FF0000"/>
              </a:solidFill>
              <a:latin typeface="Albertus MT Lt" pitchFamily="18" charset="0"/>
            </a:endParaRPr>
          </a:p>
        </p:txBody>
      </p:sp>
      <p:sp>
        <p:nvSpPr>
          <p:cNvPr id="40" name="Text Box 11"/>
          <p:cNvSpPr txBox="1">
            <a:spLocks noChangeArrowheads="1"/>
          </p:cNvSpPr>
          <p:nvPr/>
        </p:nvSpPr>
        <p:spPr bwMode="auto">
          <a:xfrm>
            <a:off x="7368514" y="2639543"/>
            <a:ext cx="1096526"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0066FF"/>
                </a:solidFill>
                <a:latin typeface="Albertus MT Lt" pitchFamily="18" charset="0"/>
              </a:rPr>
              <a:t>v</a:t>
            </a:r>
            <a:r>
              <a:rPr lang="en-US" sz="2000" b="1" i="1" baseline="30000" dirty="0">
                <a:solidFill>
                  <a:srgbClr val="0066FF"/>
                </a:solidFill>
                <a:latin typeface="Albertus MT Lt" pitchFamily="18" charset="0"/>
                <a:sym typeface="SymbolProp BT"/>
              </a:rPr>
              <a:t></a:t>
            </a:r>
            <a:r>
              <a:rPr lang="en-US" sz="2000" b="1" dirty="0" smtClean="0">
                <a:solidFill>
                  <a:srgbClr val="0066FF"/>
                </a:solidFill>
                <a:latin typeface="Albertus MT Lt" pitchFamily="18" charset="0"/>
              </a:rPr>
              <a:t> = 14 </a:t>
            </a:r>
            <a:endParaRPr lang="en-US" sz="2000" b="1" i="1" dirty="0">
              <a:solidFill>
                <a:srgbClr val="0066FF"/>
              </a:solidFill>
              <a:latin typeface="Albertus MT Lt" pitchFamily="18" charset="0"/>
            </a:endParaRPr>
          </a:p>
        </p:txBody>
      </p:sp>
      <p:sp>
        <p:nvSpPr>
          <p:cNvPr id="41" name="Text Box 11"/>
          <p:cNvSpPr txBox="1">
            <a:spLocks noChangeArrowheads="1"/>
          </p:cNvSpPr>
          <p:nvPr/>
        </p:nvSpPr>
        <p:spPr bwMode="auto">
          <a:xfrm>
            <a:off x="7086600" y="3336352"/>
            <a:ext cx="1460691" cy="914753"/>
          </a:xfrm>
          <a:prstGeom prst="rect">
            <a:avLst/>
          </a:prstGeom>
          <a:solidFill>
            <a:schemeClr val="bg1"/>
          </a:solidFill>
          <a:ln>
            <a:noFill/>
          </a:ln>
          <a:effectLs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dirty="0" smtClean="0">
                <a:solidFill>
                  <a:srgbClr val="00B050"/>
                </a:solidFill>
                <a:latin typeface="Arial Rounded MT Bold" pitchFamily="34" charset="0"/>
                <a:sym typeface="Symbol"/>
              </a:rPr>
              <a:t></a:t>
            </a:r>
            <a:r>
              <a:rPr lang="en-US" baseline="-25000" dirty="0" smtClean="0">
                <a:solidFill>
                  <a:srgbClr val="00B050"/>
                </a:solidFill>
                <a:latin typeface="Arial Rounded MT Bold" pitchFamily="34" charset="0"/>
                <a:sym typeface="Symbol"/>
              </a:rPr>
              <a:t>o</a:t>
            </a:r>
            <a:r>
              <a:rPr lang="en-US" dirty="0" smtClean="0">
                <a:solidFill>
                  <a:srgbClr val="00B050"/>
                </a:solidFill>
                <a:latin typeface="Arial Rounded MT Bold" pitchFamily="34" charset="0"/>
                <a:sym typeface="Symbol"/>
              </a:rPr>
              <a:t> ~ 1315 </a:t>
            </a:r>
            <a:r>
              <a:rPr lang="en-US" dirty="0" smtClean="0">
                <a:solidFill>
                  <a:srgbClr val="00B050"/>
                </a:solidFill>
                <a:latin typeface="Georgia"/>
                <a:ea typeface="Tahoma"/>
                <a:cs typeface="Tahoma"/>
                <a:sym typeface="Symbol"/>
              </a:rPr>
              <a:t>Å</a:t>
            </a:r>
          </a:p>
          <a:p>
            <a:pPr eaLnBrk="1" hangingPunct="1"/>
            <a:r>
              <a:rPr lang="en-US" b="0" dirty="0">
                <a:solidFill>
                  <a:srgbClr val="00B050"/>
                </a:solidFill>
                <a:latin typeface="Georgia"/>
                <a:ea typeface="Tahoma"/>
                <a:cs typeface="Tahoma"/>
                <a:sym typeface="Symbol"/>
              </a:rPr>
              <a:t> </a:t>
            </a:r>
            <a:r>
              <a:rPr lang="en-US" b="0" dirty="0" smtClean="0">
                <a:solidFill>
                  <a:srgbClr val="00B050"/>
                </a:solidFill>
                <a:latin typeface="Georgia"/>
                <a:ea typeface="Tahoma"/>
                <a:cs typeface="Tahoma"/>
                <a:sym typeface="Symbol"/>
              </a:rPr>
              <a:t>    ~ </a:t>
            </a:r>
            <a:r>
              <a:rPr lang="en-US" b="0" dirty="0" smtClean="0">
                <a:solidFill>
                  <a:srgbClr val="00B050"/>
                </a:solidFill>
                <a:latin typeface="Arial Rounded MT Bold"/>
                <a:ea typeface="Tahoma"/>
                <a:cs typeface="Tahoma"/>
                <a:sym typeface="Symbol"/>
              </a:rPr>
              <a:t>1352 </a:t>
            </a:r>
            <a:r>
              <a:rPr lang="en-US" b="0" dirty="0" smtClean="0">
                <a:solidFill>
                  <a:srgbClr val="00B050"/>
                </a:solidFill>
                <a:latin typeface="Georgia"/>
                <a:ea typeface="Tahoma"/>
                <a:cs typeface="Tahoma"/>
                <a:sym typeface="Symbol"/>
              </a:rPr>
              <a:t>Å</a:t>
            </a:r>
          </a:p>
          <a:p>
            <a:pPr eaLnBrk="1" hangingPunct="1"/>
            <a:r>
              <a:rPr lang="en-US" dirty="0">
                <a:solidFill>
                  <a:srgbClr val="00B050"/>
                </a:solidFill>
                <a:latin typeface="Georgia"/>
                <a:ea typeface="Tahoma"/>
                <a:cs typeface="Tahoma"/>
                <a:sym typeface="Symbol"/>
              </a:rPr>
              <a:t> </a:t>
            </a:r>
            <a:r>
              <a:rPr lang="en-US" dirty="0" smtClean="0">
                <a:solidFill>
                  <a:srgbClr val="00B050"/>
                </a:solidFill>
                <a:latin typeface="Georgia"/>
                <a:ea typeface="Tahoma"/>
                <a:cs typeface="Tahoma"/>
                <a:sym typeface="Symbol"/>
              </a:rPr>
              <a:t>    ~ </a:t>
            </a:r>
            <a:r>
              <a:rPr lang="en-US" dirty="0" smtClean="0">
                <a:solidFill>
                  <a:srgbClr val="00B050"/>
                </a:solidFill>
                <a:latin typeface="Arial Rounded MT Bold"/>
                <a:ea typeface="Tahoma"/>
                <a:cs typeface="Tahoma"/>
                <a:sym typeface="Symbol"/>
              </a:rPr>
              <a:t>1390 </a:t>
            </a:r>
            <a:r>
              <a:rPr lang="en-US" dirty="0" smtClean="0">
                <a:solidFill>
                  <a:srgbClr val="00B050"/>
                </a:solidFill>
                <a:latin typeface="Georgia"/>
                <a:ea typeface="Tahoma"/>
                <a:cs typeface="Tahoma"/>
                <a:sym typeface="Symbol"/>
              </a:rPr>
              <a:t>Å</a:t>
            </a:r>
            <a:endParaRPr lang="en-US" b="0" dirty="0">
              <a:solidFill>
                <a:srgbClr val="00B050"/>
              </a:solidFill>
              <a:latin typeface="Arial Rounded MT Bold" pitchFamily="34" charset="0"/>
            </a:endParaRPr>
          </a:p>
        </p:txBody>
      </p:sp>
      <p:cxnSp>
        <p:nvCxnSpPr>
          <p:cNvPr id="42" name="Straight Connector 41"/>
          <p:cNvCxnSpPr/>
          <p:nvPr/>
        </p:nvCxnSpPr>
        <p:spPr>
          <a:xfrm>
            <a:off x="6293796" y="4818303"/>
            <a:ext cx="79280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603391" y="2745294"/>
            <a:ext cx="0" cy="242249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6749041" y="2745294"/>
            <a:ext cx="0" cy="225881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911314" y="2743200"/>
            <a:ext cx="8320" cy="207510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293796" y="5000731"/>
            <a:ext cx="71660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058322" y="3851926"/>
            <a:ext cx="1533779" cy="484632"/>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3481670" y="1610380"/>
            <a:ext cx="2687082" cy="523220"/>
          </a:xfrm>
          <a:prstGeom prst="rect">
            <a:avLst/>
          </a:prstGeom>
          <a:noFill/>
        </p:spPr>
        <p:txBody>
          <a:bodyPr wrap="none" rtlCol="0">
            <a:spAutoFit/>
          </a:bodyPr>
          <a:lstStyle/>
          <a:p>
            <a:r>
              <a:rPr lang="en-US" sz="2800" dirty="0" smtClean="0"/>
              <a:t>CO Fluorescence </a:t>
            </a:r>
            <a:endParaRPr lang="en-US" sz="2800" dirty="0"/>
          </a:p>
        </p:txBody>
      </p:sp>
      <p:sp>
        <p:nvSpPr>
          <p:cNvPr id="36" name="Title 9"/>
          <p:cNvSpPr>
            <a:spLocks noGrp="1"/>
          </p:cNvSpPr>
          <p:nvPr>
            <p:ph type="title"/>
          </p:nvPr>
        </p:nvSpPr>
        <p:spPr>
          <a:xfrm>
            <a:off x="443843" y="36786"/>
            <a:ext cx="8229600" cy="1143000"/>
          </a:xfrm>
        </p:spPr>
        <p:txBody>
          <a:bodyPr>
            <a:normAutofit/>
          </a:bodyPr>
          <a:lstStyle/>
          <a:p>
            <a:r>
              <a:rPr lang="en-US" dirty="0" smtClean="0"/>
              <a:t>UV-H</a:t>
            </a:r>
            <a:r>
              <a:rPr lang="en-US" baseline="-25000" dirty="0" smtClean="0"/>
              <a:t>2</a:t>
            </a:r>
            <a:r>
              <a:rPr lang="en-US" dirty="0" smtClean="0"/>
              <a:t> and UV-CO</a:t>
            </a:r>
            <a:endParaRPr lang="en-US" dirty="0"/>
          </a:p>
        </p:txBody>
      </p:sp>
    </p:spTree>
    <p:extLst>
      <p:ext uri="{BB962C8B-B14F-4D97-AF65-F5344CB8AC3E}">
        <p14:creationId xmlns:p14="http://schemas.microsoft.com/office/powerpoint/2010/main" val="507946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425450" y="0"/>
            <a:ext cx="848995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anchor="ctr" anchorCtr="0">
            <a:normAutofit/>
            <a:scene3d>
              <a:camera prst="orthographicFront"/>
              <a:lightRig rig="soft" dir="t">
                <a:rot lat="0" lon="0" rev="16800000"/>
              </a:lightRig>
            </a:scene3d>
            <a:sp3d prstMaterial="softEdge">
              <a:bevelT w="38100" h="38100"/>
            </a:sp3d>
          </a:bodyPr>
          <a:lstStyle/>
          <a:p>
            <a:pPr marL="0" marR="0" lvl="0" indent="0" algn="ctr" defTabSz="1008063"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 pos="4343400" algn="l"/>
                <a:tab pos="5065713" algn="l"/>
                <a:tab pos="5791200" algn="l"/>
                <a:tab pos="6515100" algn="l"/>
                <a:tab pos="7237413" algn="l"/>
                <a:tab pos="7961313" algn="l"/>
              </a:tabLst>
              <a:defRPr/>
            </a:pPr>
            <a:endParaRPr kumimoji="0" lang="en-GB" sz="3200" b="1" i="0" u="none" strike="noStrike" kern="1200" cap="none" spc="0" normalizeH="0" baseline="0" noProof="0" dirty="0">
              <a:ln w="6350">
                <a:noFill/>
              </a:ln>
              <a:effectLst/>
              <a:uLnTx/>
              <a:uFillTx/>
              <a:latin typeface="Arial Rounded MT Bold" pitchFamily="34" charset="0"/>
              <a:ea typeface="+mj-ea"/>
              <a:cs typeface="+mj-cs"/>
            </a:endParaRPr>
          </a:p>
        </p:txBody>
      </p:sp>
      <p:sp>
        <p:nvSpPr>
          <p:cNvPr id="16" name="Text Box 11"/>
          <p:cNvSpPr txBox="1">
            <a:spLocks noChangeArrowheads="1"/>
          </p:cNvSpPr>
          <p:nvPr/>
        </p:nvSpPr>
        <p:spPr bwMode="auto">
          <a:xfrm>
            <a:off x="4038599" y="6587437"/>
            <a:ext cx="321321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 France et al. (2011b)</a:t>
            </a:r>
            <a:endParaRPr lang="en-US" sz="1200" b="0" dirty="0">
              <a:solidFill>
                <a:srgbClr val="002060"/>
              </a:solidFill>
              <a:latin typeface="Arial Rounded MT Bold" pitchFamily="34" charset="0"/>
            </a:endParaRPr>
          </a:p>
        </p:txBody>
      </p:sp>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19937" t="35955" r="18810"/>
          <a:stretch/>
        </p:blipFill>
        <p:spPr>
          <a:xfrm>
            <a:off x="134580" y="874774"/>
            <a:ext cx="2737477" cy="4114800"/>
          </a:xfrm>
          <a:prstGeom prst="rect">
            <a:avLst/>
          </a:prstGeom>
        </p:spPr>
      </p:pic>
      <p:cxnSp>
        <p:nvCxnSpPr>
          <p:cNvPr id="37" name="Straight Connector 36"/>
          <p:cNvCxnSpPr/>
          <p:nvPr/>
        </p:nvCxnSpPr>
        <p:spPr>
          <a:xfrm>
            <a:off x="425336" y="3659937"/>
            <a:ext cx="63248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2302" y="1235352"/>
            <a:ext cx="914400" cy="0"/>
          </a:xfrm>
          <a:prstGeom prst="line">
            <a:avLst/>
          </a:prstGeom>
          <a:ln w="28575">
            <a:solidFill>
              <a:srgbClr val="0066FF"/>
            </a:solidFill>
            <a:prstDash val="sysDash"/>
          </a:ln>
        </p:spPr>
        <p:style>
          <a:lnRef idx="1">
            <a:schemeClr val="accent1"/>
          </a:lnRef>
          <a:fillRef idx="0">
            <a:schemeClr val="accent1"/>
          </a:fillRef>
          <a:effectRef idx="0">
            <a:schemeClr val="accent1"/>
          </a:effectRef>
          <a:fontRef idx="minor">
            <a:schemeClr val="tx1"/>
          </a:fontRef>
        </p:style>
      </p:cxnSp>
      <p:sp>
        <p:nvSpPr>
          <p:cNvPr id="39" name="Text Box 11"/>
          <p:cNvSpPr txBox="1">
            <a:spLocks noChangeArrowheads="1"/>
          </p:cNvSpPr>
          <p:nvPr/>
        </p:nvSpPr>
        <p:spPr bwMode="auto">
          <a:xfrm>
            <a:off x="1389999" y="3310455"/>
            <a:ext cx="1470686"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FF0000"/>
                </a:solidFill>
                <a:latin typeface="Albertus MT Lt" pitchFamily="18" charset="0"/>
              </a:rPr>
              <a:t>v</a:t>
            </a:r>
            <a:r>
              <a:rPr lang="en-US" sz="2000" b="1" i="1" dirty="0" smtClean="0">
                <a:solidFill>
                  <a:srgbClr val="FF0000"/>
                </a:solidFill>
                <a:latin typeface="Albertus MT Lt" pitchFamily="18" charset="0"/>
                <a:sym typeface="SymbolProp BT"/>
              </a:rPr>
              <a:t></a:t>
            </a:r>
            <a:r>
              <a:rPr lang="en-US" sz="2000" b="1" dirty="0" smtClean="0">
                <a:solidFill>
                  <a:srgbClr val="FF0000"/>
                </a:solidFill>
                <a:latin typeface="Albertus MT Lt" pitchFamily="18" charset="0"/>
              </a:rPr>
              <a:t> = 3</a:t>
            </a:r>
            <a:r>
              <a:rPr lang="en-US" sz="2000" b="1" dirty="0">
                <a:solidFill>
                  <a:srgbClr val="FF0000"/>
                </a:solidFill>
                <a:latin typeface="Albertus MT Lt" pitchFamily="18" charset="0"/>
              </a:rPr>
              <a:t> </a:t>
            </a:r>
            <a:r>
              <a:rPr lang="en-US" sz="2000" b="1" dirty="0" smtClean="0">
                <a:solidFill>
                  <a:srgbClr val="FF0000"/>
                </a:solidFill>
                <a:latin typeface="Albertus MT Lt" pitchFamily="18" charset="0"/>
              </a:rPr>
              <a:t>&amp; 4 </a:t>
            </a:r>
            <a:endParaRPr lang="en-US" sz="2000" b="1" i="1" dirty="0">
              <a:solidFill>
                <a:srgbClr val="FF0000"/>
              </a:solidFill>
              <a:latin typeface="Albertus MT Lt" pitchFamily="18" charset="0"/>
            </a:endParaRPr>
          </a:p>
        </p:txBody>
      </p:sp>
      <p:sp>
        <p:nvSpPr>
          <p:cNvPr id="40" name="Text Box 11"/>
          <p:cNvSpPr txBox="1">
            <a:spLocks noChangeArrowheads="1"/>
          </p:cNvSpPr>
          <p:nvPr/>
        </p:nvSpPr>
        <p:spPr bwMode="auto">
          <a:xfrm>
            <a:off x="1506702" y="1131695"/>
            <a:ext cx="1096526"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0066FF"/>
                </a:solidFill>
                <a:latin typeface="Albertus MT Lt" pitchFamily="18" charset="0"/>
              </a:rPr>
              <a:t>v</a:t>
            </a:r>
            <a:r>
              <a:rPr lang="en-US" sz="2000" b="1" i="1" baseline="30000" dirty="0">
                <a:solidFill>
                  <a:srgbClr val="0066FF"/>
                </a:solidFill>
                <a:latin typeface="Albertus MT Lt" pitchFamily="18" charset="0"/>
                <a:sym typeface="SymbolProp BT"/>
              </a:rPr>
              <a:t></a:t>
            </a:r>
            <a:r>
              <a:rPr lang="en-US" sz="2000" b="1" dirty="0" smtClean="0">
                <a:solidFill>
                  <a:srgbClr val="0066FF"/>
                </a:solidFill>
                <a:latin typeface="Albertus MT Lt" pitchFamily="18" charset="0"/>
              </a:rPr>
              <a:t> = 14 </a:t>
            </a:r>
            <a:endParaRPr lang="en-US" sz="2000" b="1" i="1" dirty="0">
              <a:solidFill>
                <a:srgbClr val="0066FF"/>
              </a:solidFill>
              <a:latin typeface="Albertus MT Lt" pitchFamily="18" charset="0"/>
            </a:endParaRPr>
          </a:p>
        </p:txBody>
      </p:sp>
      <p:sp>
        <p:nvSpPr>
          <p:cNvPr id="41" name="Text Box 11"/>
          <p:cNvSpPr txBox="1">
            <a:spLocks noChangeArrowheads="1"/>
          </p:cNvSpPr>
          <p:nvPr/>
        </p:nvSpPr>
        <p:spPr bwMode="auto">
          <a:xfrm>
            <a:off x="1224788" y="1828504"/>
            <a:ext cx="1460691" cy="637754"/>
          </a:xfrm>
          <a:prstGeom prst="rect">
            <a:avLst/>
          </a:prstGeom>
          <a:solidFill>
            <a:schemeClr val="bg1"/>
          </a:solidFill>
          <a:ln>
            <a:noFill/>
          </a:ln>
          <a:effectLs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dirty="0" smtClean="0">
                <a:solidFill>
                  <a:srgbClr val="00B050"/>
                </a:solidFill>
                <a:latin typeface="Arial Rounded MT Bold" pitchFamily="34" charset="0"/>
                <a:sym typeface="Symbol"/>
              </a:rPr>
              <a:t></a:t>
            </a:r>
            <a:r>
              <a:rPr lang="en-US" baseline="-25000" dirty="0" smtClean="0">
                <a:solidFill>
                  <a:srgbClr val="00B050"/>
                </a:solidFill>
                <a:latin typeface="Arial Rounded MT Bold" pitchFamily="34" charset="0"/>
                <a:sym typeface="Symbol"/>
              </a:rPr>
              <a:t>o</a:t>
            </a:r>
            <a:r>
              <a:rPr lang="en-US" dirty="0" smtClean="0">
                <a:solidFill>
                  <a:srgbClr val="00B050"/>
                </a:solidFill>
                <a:latin typeface="Arial Rounded MT Bold" pitchFamily="34" charset="0"/>
                <a:sym typeface="Symbol"/>
              </a:rPr>
              <a:t> ~ 1315 </a:t>
            </a:r>
            <a:r>
              <a:rPr lang="en-US" dirty="0" smtClean="0">
                <a:solidFill>
                  <a:srgbClr val="00B050"/>
                </a:solidFill>
                <a:latin typeface="Georgia"/>
                <a:ea typeface="Tahoma"/>
                <a:cs typeface="Tahoma"/>
                <a:sym typeface="Symbol"/>
              </a:rPr>
              <a:t>Å</a:t>
            </a:r>
          </a:p>
          <a:p>
            <a:pPr eaLnBrk="1" hangingPunct="1"/>
            <a:r>
              <a:rPr lang="en-US" b="0" dirty="0">
                <a:solidFill>
                  <a:srgbClr val="00B050"/>
                </a:solidFill>
                <a:latin typeface="Georgia"/>
                <a:ea typeface="Tahoma"/>
                <a:cs typeface="Tahoma"/>
                <a:sym typeface="Symbol"/>
              </a:rPr>
              <a:t> </a:t>
            </a:r>
            <a:r>
              <a:rPr lang="en-US" b="0" dirty="0" smtClean="0">
                <a:solidFill>
                  <a:srgbClr val="00B050"/>
                </a:solidFill>
                <a:latin typeface="Georgia"/>
                <a:ea typeface="Tahoma"/>
                <a:cs typeface="Tahoma"/>
                <a:sym typeface="Symbol"/>
              </a:rPr>
              <a:t>    ~ </a:t>
            </a:r>
            <a:r>
              <a:rPr lang="en-US" b="0" dirty="0" smtClean="0">
                <a:solidFill>
                  <a:srgbClr val="00B050"/>
                </a:solidFill>
                <a:latin typeface="Arial Rounded MT Bold"/>
                <a:ea typeface="Tahoma"/>
                <a:cs typeface="Tahoma"/>
                <a:sym typeface="Symbol"/>
              </a:rPr>
              <a:t>1352 </a:t>
            </a:r>
            <a:r>
              <a:rPr lang="en-US" b="0" dirty="0" smtClean="0">
                <a:solidFill>
                  <a:srgbClr val="00B050"/>
                </a:solidFill>
                <a:latin typeface="Georgia"/>
                <a:ea typeface="Tahoma"/>
                <a:cs typeface="Tahoma"/>
                <a:sym typeface="Symbol"/>
              </a:rPr>
              <a:t>Å</a:t>
            </a:r>
          </a:p>
        </p:txBody>
      </p:sp>
      <p:cxnSp>
        <p:nvCxnSpPr>
          <p:cNvPr id="43" name="Straight Arrow Connector 42"/>
          <p:cNvCxnSpPr/>
          <p:nvPr/>
        </p:nvCxnSpPr>
        <p:spPr>
          <a:xfrm>
            <a:off x="741579" y="1237446"/>
            <a:ext cx="0" cy="242249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87229" y="1237446"/>
            <a:ext cx="0" cy="2258814"/>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1984" y="3492883"/>
            <a:ext cx="716604"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r="30723"/>
          <a:stretch/>
        </p:blipFill>
        <p:spPr>
          <a:xfrm>
            <a:off x="3091076" y="2263938"/>
            <a:ext cx="5738387" cy="4256546"/>
          </a:xfrm>
          <a:prstGeom prst="rect">
            <a:avLst/>
          </a:prstGeom>
        </p:spPr>
      </p:pic>
      <p:sp>
        <p:nvSpPr>
          <p:cNvPr id="33" name="Text Box 11"/>
          <p:cNvSpPr txBox="1">
            <a:spLocks noChangeArrowheads="1"/>
          </p:cNvSpPr>
          <p:nvPr/>
        </p:nvSpPr>
        <p:spPr bwMode="auto">
          <a:xfrm>
            <a:off x="2109860" y="1572075"/>
            <a:ext cx="7848600" cy="63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dirty="0" smtClean="0">
                <a:solidFill>
                  <a:srgbClr val="002060"/>
                </a:solidFill>
                <a:latin typeface="Arial Rounded MT Bold" pitchFamily="34" charset="0"/>
              </a:rPr>
              <a:t>Strong detections of photo-excited CO </a:t>
            </a:r>
          </a:p>
          <a:p>
            <a:pPr algn="ctr" eaLnBrk="1" hangingPunct="1"/>
            <a:r>
              <a:rPr lang="en-US" dirty="0" smtClean="0">
                <a:solidFill>
                  <a:srgbClr val="002060"/>
                </a:solidFill>
                <a:latin typeface="Arial Rounded MT Bold" pitchFamily="34" charset="0"/>
              </a:rPr>
              <a:t>in ~ 60% of our gas-rich disk targets</a:t>
            </a:r>
            <a:endParaRPr lang="en-US" b="0" dirty="0">
              <a:solidFill>
                <a:srgbClr val="002060"/>
              </a:solidFill>
              <a:latin typeface="Arial Rounded MT Bold" pitchFamily="34" charset="0"/>
            </a:endParaRPr>
          </a:p>
        </p:txBody>
      </p:sp>
      <p:sp>
        <p:nvSpPr>
          <p:cNvPr id="35" name="Text Box 11"/>
          <p:cNvSpPr txBox="1">
            <a:spLocks noChangeArrowheads="1"/>
          </p:cNvSpPr>
          <p:nvPr/>
        </p:nvSpPr>
        <p:spPr bwMode="auto">
          <a:xfrm>
            <a:off x="4580290" y="2736407"/>
            <a:ext cx="1064914"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FF0000"/>
                </a:solidFill>
                <a:latin typeface="Albertus MT Lt" pitchFamily="18" charset="0"/>
              </a:rPr>
              <a:t>v</a:t>
            </a:r>
            <a:r>
              <a:rPr lang="en-US" sz="2000" b="1" i="1" dirty="0" smtClean="0">
                <a:solidFill>
                  <a:srgbClr val="FF0000"/>
                </a:solidFill>
                <a:latin typeface="Albertus MT Lt" pitchFamily="18" charset="0"/>
                <a:sym typeface="SymbolProp BT"/>
              </a:rPr>
              <a:t></a:t>
            </a:r>
            <a:r>
              <a:rPr lang="en-US" sz="2000" b="1" dirty="0" smtClean="0">
                <a:solidFill>
                  <a:srgbClr val="FF0000"/>
                </a:solidFill>
                <a:latin typeface="Albertus MT Lt" pitchFamily="18" charset="0"/>
              </a:rPr>
              <a:t> = 3 </a:t>
            </a:r>
            <a:endParaRPr lang="en-US" sz="2000" b="1" i="1" dirty="0">
              <a:solidFill>
                <a:srgbClr val="FF0000"/>
              </a:solidFill>
              <a:latin typeface="Albertus MT Lt" pitchFamily="18" charset="0"/>
            </a:endParaRPr>
          </a:p>
        </p:txBody>
      </p:sp>
      <p:sp>
        <p:nvSpPr>
          <p:cNvPr id="47" name="Text Box 11"/>
          <p:cNvSpPr txBox="1">
            <a:spLocks noChangeArrowheads="1"/>
          </p:cNvSpPr>
          <p:nvPr/>
        </p:nvSpPr>
        <p:spPr bwMode="auto">
          <a:xfrm>
            <a:off x="7086600" y="2743257"/>
            <a:ext cx="1064914" cy="39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b="1" i="1" dirty="0" smtClean="0">
                <a:solidFill>
                  <a:srgbClr val="FF0000"/>
                </a:solidFill>
                <a:latin typeface="Albertus MT Lt" pitchFamily="18" charset="0"/>
              </a:rPr>
              <a:t>v</a:t>
            </a:r>
            <a:r>
              <a:rPr lang="en-US" sz="2000" b="1" i="1" dirty="0" smtClean="0">
                <a:solidFill>
                  <a:srgbClr val="FF0000"/>
                </a:solidFill>
                <a:latin typeface="Albertus MT Lt" pitchFamily="18" charset="0"/>
                <a:sym typeface="SymbolProp BT"/>
              </a:rPr>
              <a:t></a:t>
            </a:r>
            <a:r>
              <a:rPr lang="en-US" sz="2000" b="1" dirty="0" smtClean="0">
                <a:solidFill>
                  <a:srgbClr val="FF0000"/>
                </a:solidFill>
                <a:latin typeface="Albertus MT Lt" pitchFamily="18" charset="0"/>
              </a:rPr>
              <a:t> = </a:t>
            </a:r>
            <a:r>
              <a:rPr lang="en-US" sz="2000" b="1" dirty="0">
                <a:solidFill>
                  <a:srgbClr val="FF0000"/>
                </a:solidFill>
                <a:latin typeface="Albertus MT Lt" pitchFamily="18" charset="0"/>
              </a:rPr>
              <a:t>4</a:t>
            </a:r>
            <a:r>
              <a:rPr lang="en-US" sz="2000" b="1" dirty="0" smtClean="0">
                <a:solidFill>
                  <a:srgbClr val="FF0000"/>
                </a:solidFill>
                <a:latin typeface="Albertus MT Lt" pitchFamily="18" charset="0"/>
              </a:rPr>
              <a:t> </a:t>
            </a:r>
            <a:endParaRPr lang="en-US" sz="2000" b="1" i="1" dirty="0">
              <a:solidFill>
                <a:srgbClr val="FF0000"/>
              </a:solidFill>
              <a:latin typeface="Albertus MT Lt" pitchFamily="18" charset="0"/>
            </a:endParaRPr>
          </a:p>
        </p:txBody>
      </p:sp>
      <p:sp>
        <p:nvSpPr>
          <p:cNvPr id="24" name="Title 9"/>
          <p:cNvSpPr>
            <a:spLocks noGrp="1"/>
          </p:cNvSpPr>
          <p:nvPr>
            <p:ph type="title"/>
          </p:nvPr>
        </p:nvSpPr>
        <p:spPr>
          <a:xfrm>
            <a:off x="443843" y="36786"/>
            <a:ext cx="8229600" cy="1143000"/>
          </a:xfrm>
        </p:spPr>
        <p:txBody>
          <a:bodyPr>
            <a:normAutofit/>
          </a:bodyPr>
          <a:lstStyle/>
          <a:p>
            <a:r>
              <a:rPr lang="en-US" dirty="0" smtClean="0"/>
              <a:t>UV-H</a:t>
            </a:r>
            <a:r>
              <a:rPr lang="en-US" baseline="-25000" dirty="0" smtClean="0"/>
              <a:t>2</a:t>
            </a:r>
            <a:r>
              <a:rPr lang="en-US" dirty="0" smtClean="0"/>
              <a:t> and UV-CO</a:t>
            </a:r>
            <a:endParaRPr lang="en-US" dirty="0"/>
          </a:p>
        </p:txBody>
      </p:sp>
    </p:spTree>
    <p:extLst>
      <p:ext uri="{BB962C8B-B14F-4D97-AF65-F5344CB8AC3E}">
        <p14:creationId xmlns:p14="http://schemas.microsoft.com/office/powerpoint/2010/main" val="4135571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4" name="Text Box 4"/>
          <p:cNvSpPr txBox="1">
            <a:spLocks noChangeArrowheads="1"/>
          </p:cNvSpPr>
          <p:nvPr/>
        </p:nvSpPr>
        <p:spPr bwMode="auto">
          <a:xfrm>
            <a:off x="228600" y="1305551"/>
            <a:ext cx="8229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400" dirty="0">
                <a:solidFill>
                  <a:schemeClr val="tx2">
                    <a:lumMod val="75000"/>
                  </a:schemeClr>
                </a:solidFill>
              </a:rPr>
              <a:t> </a:t>
            </a:r>
            <a:r>
              <a:rPr lang="en-US" sz="2400" dirty="0" smtClean="0">
                <a:solidFill>
                  <a:schemeClr val="tx2">
                    <a:lumMod val="75000"/>
                  </a:schemeClr>
                </a:solidFill>
              </a:rPr>
              <a:t>UV Flare statistics </a:t>
            </a:r>
          </a:p>
          <a:p>
            <a:pPr>
              <a:buFontTx/>
              <a:buChar char="•"/>
            </a:pPr>
            <a:endParaRPr lang="en-US" sz="3200" dirty="0">
              <a:solidFill>
                <a:schemeClr val="tx2">
                  <a:lumMod val="7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462" y="1793937"/>
            <a:ext cx="7955279" cy="4572000"/>
          </a:xfrm>
          <a:prstGeom prst="rect">
            <a:avLst/>
          </a:prstGeom>
        </p:spPr>
      </p:pic>
      <p:sp>
        <p:nvSpPr>
          <p:cNvPr id="6" name="Text Box 3"/>
          <p:cNvSpPr txBox="1">
            <a:spLocks noChangeArrowheads="1"/>
          </p:cNvSpPr>
          <p:nvPr/>
        </p:nvSpPr>
        <p:spPr bwMode="auto">
          <a:xfrm>
            <a:off x="5791200" y="6365937"/>
            <a:ext cx="37629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Loyd &amp; France, </a:t>
            </a:r>
            <a:r>
              <a:rPr lang="en-US" sz="1600" dirty="0" err="1" smtClean="0">
                <a:solidFill>
                  <a:srgbClr val="002060"/>
                </a:solidFill>
              </a:rPr>
              <a:t>ApJS</a:t>
            </a:r>
            <a:r>
              <a:rPr lang="en-US" sz="1600" dirty="0" smtClean="0">
                <a:solidFill>
                  <a:srgbClr val="002060"/>
                </a:solidFill>
              </a:rPr>
              <a:t> 2014  </a:t>
            </a:r>
            <a:endParaRPr lang="en-US" sz="1600" dirty="0">
              <a:solidFill>
                <a:srgbClr val="002060"/>
              </a:solidFill>
            </a:endParaRPr>
          </a:p>
        </p:txBody>
      </p:sp>
      <p:sp>
        <p:nvSpPr>
          <p:cNvPr id="3" name="Title 2"/>
          <p:cNvSpPr>
            <a:spLocks noGrp="1"/>
          </p:cNvSpPr>
          <p:nvPr>
            <p:ph type="title"/>
          </p:nvPr>
        </p:nvSpPr>
        <p:spPr/>
        <p:txBody>
          <a:bodyPr/>
          <a:lstStyle/>
          <a:p>
            <a:endParaRPr lang="en-US"/>
          </a:p>
        </p:txBody>
      </p:sp>
      <p:sp>
        <p:nvSpPr>
          <p:cNvPr id="11" name="Rectangle 2"/>
          <p:cNvSpPr txBox="1">
            <a:spLocks noChangeArrowheads="1"/>
          </p:cNvSpPr>
          <p:nvPr/>
        </p:nvSpPr>
        <p:spPr>
          <a:xfrm>
            <a:off x="473074" y="174625"/>
            <a:ext cx="844232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smtClean="0">
                <a:latin typeface="Arial Rounded MT Bold" pitchFamily="34" charset="0"/>
              </a:rPr>
              <a:t>UV variability in G, K, and M stars</a:t>
            </a:r>
            <a:endParaRPr lang="en-US" sz="4000" dirty="0">
              <a:latin typeface="Arial Rounded MT Bold" pitchFamily="34" charset="0"/>
            </a:endParaRPr>
          </a:p>
        </p:txBody>
      </p:sp>
    </p:spTree>
    <p:extLst>
      <p:ext uri="{BB962C8B-B14F-4D97-AF65-F5344CB8AC3E}">
        <p14:creationId xmlns:p14="http://schemas.microsoft.com/office/powerpoint/2010/main" val="28370431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73580" y="4953000"/>
            <a:ext cx="8763000" cy="1752600"/>
          </a:xfrm>
        </p:spPr>
        <p:txBody>
          <a:bodyPr>
            <a:normAutofit/>
          </a:bodyPr>
          <a:lstStyle/>
          <a:p>
            <a:r>
              <a:rPr lang="en-US" sz="3600" dirty="0" smtClean="0">
                <a:solidFill>
                  <a:schemeClr val="tx1">
                    <a:lumMod val="95000"/>
                  </a:schemeClr>
                </a:solidFill>
                <a:effectLst/>
              </a:rPr>
              <a:t>Kevin France </a:t>
            </a:r>
          </a:p>
          <a:p>
            <a:r>
              <a:rPr lang="en-US" sz="2800" dirty="0" smtClean="0">
                <a:solidFill>
                  <a:schemeClr val="tx1">
                    <a:lumMod val="95000"/>
                  </a:schemeClr>
                </a:solidFill>
              </a:rPr>
              <a:t>University of Colorado at Boulder</a:t>
            </a:r>
          </a:p>
          <a:p>
            <a:r>
              <a:rPr lang="en-US" sz="2000" dirty="0" smtClean="0">
                <a:solidFill>
                  <a:schemeClr val="tx1">
                    <a:lumMod val="95000"/>
                  </a:schemeClr>
                </a:solidFill>
                <a:effectLst/>
              </a:rPr>
              <a:t>University of St. Andrews – March 4th 2016</a:t>
            </a:r>
            <a:endParaRPr lang="en-US" sz="2800" dirty="0" smtClean="0">
              <a:solidFill>
                <a:schemeClr val="tx1">
                  <a:lumMod val="95000"/>
                </a:schemeClr>
              </a:solidFill>
              <a:effectLst/>
            </a:endParaRPr>
          </a:p>
          <a:p>
            <a:endParaRPr lang="en-US" sz="2800" dirty="0">
              <a:solidFill>
                <a:schemeClr val="tx1">
                  <a:lumMod val="95000"/>
                </a:schemeClr>
              </a:solidFill>
              <a:effectLst/>
            </a:endParaRPr>
          </a:p>
        </p:txBody>
      </p:sp>
      <p:sp>
        <p:nvSpPr>
          <p:cNvPr id="2" name="TextBox 1"/>
          <p:cNvSpPr txBox="1"/>
          <p:nvPr/>
        </p:nvSpPr>
        <p:spPr>
          <a:xfrm>
            <a:off x="1006724" y="228600"/>
            <a:ext cx="7328674" cy="1938992"/>
          </a:xfrm>
          <a:prstGeom prst="rect">
            <a:avLst/>
          </a:prstGeom>
          <a:noFill/>
        </p:spPr>
        <p:txBody>
          <a:bodyPr wrap="none" rtlCol="0">
            <a:spAutoFit/>
          </a:bodyPr>
          <a:lstStyle/>
          <a:p>
            <a:pPr algn="ctr"/>
            <a:r>
              <a:rPr lang="en-US" sz="4000" dirty="0" smtClean="0">
                <a:effectLst>
                  <a:outerShdw blurRad="38100" dist="38100" dir="2700000" algn="tl">
                    <a:srgbClr val="000000">
                      <a:alpha val="43137"/>
                    </a:srgbClr>
                  </a:outerShdw>
                </a:effectLst>
                <a:latin typeface="Arial Rounded MT Bold" panose="020F0704030504030204" pitchFamily="34" charset="0"/>
              </a:rPr>
              <a:t>Hubble’s Ultraviolet View of </a:t>
            </a:r>
          </a:p>
          <a:p>
            <a:pPr algn="ctr"/>
            <a:r>
              <a:rPr lang="en-US" sz="4000" dirty="0" smtClean="0">
                <a:effectLst>
                  <a:outerShdw blurRad="38100" dist="38100" dir="2700000" algn="tl">
                    <a:srgbClr val="000000">
                      <a:alpha val="43137"/>
                    </a:srgbClr>
                  </a:outerShdw>
                </a:effectLst>
                <a:latin typeface="Arial Rounded MT Bold" panose="020F0704030504030204" pitchFamily="34" charset="0"/>
              </a:rPr>
              <a:t>Protoplanetary Disks and </a:t>
            </a:r>
          </a:p>
          <a:p>
            <a:pPr algn="ctr"/>
            <a:r>
              <a:rPr lang="en-US" sz="4000" dirty="0" smtClean="0">
                <a:effectLst>
                  <a:outerShdw blurRad="38100" dist="38100" dir="2700000" algn="tl">
                    <a:srgbClr val="000000">
                      <a:alpha val="43137"/>
                    </a:srgbClr>
                  </a:outerShdw>
                </a:effectLst>
                <a:latin typeface="Arial Rounded MT Bold" panose="020F0704030504030204" pitchFamily="34" charset="0"/>
              </a:rPr>
              <a:t>Exoplanetary Environments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881" y="5716544"/>
            <a:ext cx="1066800" cy="9144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480441"/>
            <a:ext cx="3429000" cy="2286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70763">
            <a:off x="3888541" y="2834907"/>
            <a:ext cx="1948792" cy="146304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963" y="5899424"/>
            <a:ext cx="1598350" cy="73152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b="5057"/>
          <a:stretch/>
        </p:blipFill>
        <p:spPr>
          <a:xfrm>
            <a:off x="6194960" y="2343281"/>
            <a:ext cx="2696681" cy="2560320"/>
          </a:xfrm>
          <a:prstGeom prst="rect">
            <a:avLst/>
          </a:prstGeom>
        </p:spPr>
      </p:pic>
    </p:spTree>
    <p:extLst>
      <p:ext uri="{BB962C8B-B14F-4D97-AF65-F5344CB8AC3E}">
        <p14:creationId xmlns:p14="http://schemas.microsoft.com/office/powerpoint/2010/main" val="23229532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425450" y="0"/>
            <a:ext cx="848995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anchor="ctr" anchorCtr="0">
            <a:normAutofit/>
            <a:scene3d>
              <a:camera prst="orthographicFront"/>
              <a:lightRig rig="soft" dir="t">
                <a:rot lat="0" lon="0" rev="16800000"/>
              </a:lightRig>
            </a:scene3d>
            <a:sp3d prstMaterial="softEdge">
              <a:bevelT w="38100" h="38100"/>
            </a:sp3d>
          </a:bodyPr>
          <a:lstStyle/>
          <a:p>
            <a:pPr marL="0" marR="0" lvl="0" indent="0" algn="ctr" defTabSz="1008063"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 pos="4343400" algn="l"/>
                <a:tab pos="5065713" algn="l"/>
                <a:tab pos="5791200" algn="l"/>
                <a:tab pos="6515100" algn="l"/>
                <a:tab pos="7237413" algn="l"/>
                <a:tab pos="7961313" algn="l"/>
              </a:tabLst>
              <a:defRPr/>
            </a:pPr>
            <a:endParaRPr kumimoji="0" lang="en-GB" sz="3200" b="1" i="0" u="none" strike="noStrike" kern="1200" cap="none" spc="0" normalizeH="0" baseline="0" noProof="0" dirty="0">
              <a:ln w="6350">
                <a:noFill/>
              </a:ln>
              <a:effectLst/>
              <a:uLnTx/>
              <a:uFillTx/>
              <a:latin typeface="Arial Rounded MT Bold" pitchFamily="34" charset="0"/>
              <a:ea typeface="+mj-ea"/>
              <a:cs typeface="+mj-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1211" t="21179" r="16096" b="8800"/>
          <a:stretch/>
        </p:blipFill>
        <p:spPr>
          <a:xfrm>
            <a:off x="310055" y="2514600"/>
            <a:ext cx="3908671" cy="3547872"/>
          </a:xfrm>
          <a:prstGeom prst="rect">
            <a:avLst/>
          </a:prstGeom>
        </p:spPr>
      </p:pic>
      <p:sp>
        <p:nvSpPr>
          <p:cNvPr id="3" name="TextBox 2"/>
          <p:cNvSpPr txBox="1"/>
          <p:nvPr/>
        </p:nvSpPr>
        <p:spPr>
          <a:xfrm>
            <a:off x="360454" y="2658801"/>
            <a:ext cx="3833037" cy="461665"/>
          </a:xfrm>
          <a:prstGeom prst="rect">
            <a:avLst/>
          </a:prstGeom>
          <a:noFill/>
        </p:spPr>
        <p:txBody>
          <a:bodyPr wrap="none" rtlCol="0">
            <a:spAutoFit/>
          </a:bodyPr>
          <a:lstStyle/>
          <a:p>
            <a:r>
              <a:rPr lang="en-US" sz="2400" dirty="0" smtClean="0">
                <a:solidFill>
                  <a:srgbClr val="FFFF00"/>
                </a:solidFill>
              </a:rPr>
              <a:t>“Space UV” </a:t>
            </a:r>
            <a:r>
              <a:rPr lang="en-US" sz="2400" dirty="0" smtClean="0">
                <a:solidFill>
                  <a:srgbClr val="FFFF00"/>
                </a:solidFill>
                <a:latin typeface="Tahoma"/>
                <a:ea typeface="Tahoma"/>
                <a:cs typeface="Tahoma"/>
              </a:rPr>
              <a:t>≡ 912 – 1700 Å</a:t>
            </a:r>
            <a:endParaRPr lang="en-US" sz="2400" dirty="0">
              <a:solidFill>
                <a:srgbClr val="FFFF00"/>
              </a:solidFill>
            </a:endParaRPr>
          </a:p>
        </p:txBody>
      </p:sp>
      <p:sp>
        <p:nvSpPr>
          <p:cNvPr id="7" name="TextBox 6"/>
          <p:cNvSpPr txBox="1"/>
          <p:nvPr/>
        </p:nvSpPr>
        <p:spPr>
          <a:xfrm>
            <a:off x="3886200" y="1163016"/>
            <a:ext cx="5210401" cy="2000548"/>
          </a:xfrm>
          <a:prstGeom prst="rect">
            <a:avLst/>
          </a:prstGeom>
          <a:noFill/>
        </p:spPr>
        <p:txBody>
          <a:bodyPr wrap="none" rtlCol="0">
            <a:spAutoFit/>
          </a:bodyPr>
          <a:lstStyle/>
          <a:p>
            <a:pPr marL="285750" indent="-285750">
              <a:buFont typeface="Arial" pitchFamily="34" charset="0"/>
              <a:buChar char="•"/>
            </a:pPr>
            <a:r>
              <a:rPr lang="en-US" sz="2800" b="1" dirty="0" smtClean="0">
                <a:effectLst>
                  <a:outerShdw blurRad="38100" dist="38100" dir="2700000" algn="tl">
                    <a:srgbClr val="000000">
                      <a:alpha val="43137"/>
                    </a:srgbClr>
                  </a:outerShdw>
                </a:effectLst>
              </a:rPr>
              <a:t>H</a:t>
            </a:r>
            <a:r>
              <a:rPr lang="en-US" sz="2800" b="1" baseline="-25000" dirty="0" smtClean="0">
                <a:effectLst>
                  <a:outerShdw blurRad="38100" dist="38100" dir="2700000" algn="tl">
                    <a:srgbClr val="000000">
                      <a:alpha val="43137"/>
                    </a:srgbClr>
                  </a:outerShdw>
                </a:effectLst>
              </a:rPr>
              <a:t>2</a:t>
            </a:r>
            <a:r>
              <a:rPr lang="en-US" sz="2400" dirty="0" smtClean="0"/>
              <a:t> makes up &gt; 99% of the molecular</a:t>
            </a:r>
          </a:p>
          <a:p>
            <a:r>
              <a:rPr lang="en-US" sz="2400" dirty="0"/>
              <a:t>	</a:t>
            </a:r>
            <a:r>
              <a:rPr lang="en-US" sz="2400" dirty="0" smtClean="0"/>
              <a:t>gas mass in protoplanetary disks</a:t>
            </a:r>
          </a:p>
          <a:p>
            <a:pPr marL="342900" indent="-342900">
              <a:buFont typeface="Arial" pitchFamily="34" charset="0"/>
              <a:buChar char="•"/>
            </a:pPr>
            <a:r>
              <a:rPr lang="en-US" sz="2400" dirty="0"/>
              <a:t>Very hard from the ground </a:t>
            </a:r>
          </a:p>
          <a:p>
            <a:r>
              <a:rPr lang="en-US" sz="2400" dirty="0"/>
              <a:t>        [may be done with JWST(</a:t>
            </a:r>
            <a:r>
              <a:rPr lang="en-US" sz="2400" b="1" dirty="0">
                <a:effectLst>
                  <a:outerShdw blurRad="38100" dist="38100" dir="2700000" algn="tl">
                    <a:srgbClr val="000000">
                      <a:alpha val="43137"/>
                    </a:srgbClr>
                  </a:outerShdw>
                </a:effectLst>
              </a:rPr>
              <a:t>?</a:t>
            </a:r>
            <a:r>
              <a:rPr lang="en-US" sz="2400" dirty="0"/>
              <a:t>)]</a:t>
            </a:r>
          </a:p>
          <a:p>
            <a:endParaRPr lang="en-US" sz="2400" dirty="0"/>
          </a:p>
        </p:txBody>
      </p:sp>
      <p:sp>
        <p:nvSpPr>
          <p:cNvPr id="8" name="TextBox 7"/>
          <p:cNvSpPr txBox="1"/>
          <p:nvPr/>
        </p:nvSpPr>
        <p:spPr>
          <a:xfrm>
            <a:off x="4193491" y="3190234"/>
            <a:ext cx="4609211" cy="2739211"/>
          </a:xfrm>
          <a:prstGeom prst="rect">
            <a:avLst/>
          </a:prstGeom>
          <a:noFill/>
        </p:spPr>
        <p:txBody>
          <a:bodyPr wrap="none" rtlCol="0">
            <a:spAutoFit/>
          </a:bodyPr>
          <a:lstStyle/>
          <a:p>
            <a:pPr marL="285750" indent="-285750">
              <a:buFont typeface="Arial" pitchFamily="34" charset="0"/>
              <a:buChar char="•"/>
            </a:pPr>
            <a:r>
              <a:rPr lang="en-US" sz="2800" b="1" dirty="0" smtClean="0">
                <a:effectLst>
                  <a:outerShdw blurRad="38100" dist="38100" dir="2700000" algn="tl">
                    <a:srgbClr val="000000">
                      <a:alpha val="43137"/>
                    </a:srgbClr>
                  </a:outerShdw>
                </a:effectLst>
              </a:rPr>
              <a:t>H</a:t>
            </a:r>
            <a:r>
              <a:rPr lang="en-US" sz="2800" b="1" baseline="-25000" dirty="0" smtClean="0">
                <a:effectLst>
                  <a:outerShdw blurRad="38100" dist="38100" dir="2700000" algn="tl">
                    <a:srgbClr val="000000">
                      <a:alpha val="43137"/>
                    </a:srgbClr>
                  </a:outerShdw>
                </a:effectLst>
              </a:rPr>
              <a:t>2</a:t>
            </a:r>
            <a:r>
              <a:rPr lang="en-US" sz="2400" dirty="0" smtClean="0"/>
              <a:t> emission lines from warm </a:t>
            </a:r>
          </a:p>
          <a:p>
            <a:r>
              <a:rPr lang="en-US" sz="2400" dirty="0"/>
              <a:t> </a:t>
            </a:r>
            <a:r>
              <a:rPr lang="en-US" sz="2400" dirty="0" smtClean="0"/>
              <a:t>    	molecular disk surface</a:t>
            </a:r>
          </a:p>
          <a:p>
            <a:endParaRPr lang="en-US" sz="2400" dirty="0"/>
          </a:p>
          <a:p>
            <a:pPr marL="342900" indent="-342900">
              <a:buFont typeface="Arial" panose="020B0604020202020204" pitchFamily="34" charset="0"/>
              <a:buChar char="•"/>
            </a:pPr>
            <a:r>
              <a:rPr lang="en-US" sz="2400" dirty="0" smtClean="0"/>
              <a:t>Molecular absorption lines from </a:t>
            </a:r>
          </a:p>
          <a:p>
            <a:pPr lvl="1"/>
            <a:r>
              <a:rPr lang="en-US" sz="2400" dirty="0"/>
              <a:t>	</a:t>
            </a:r>
            <a:r>
              <a:rPr lang="en-US" sz="2400" dirty="0" smtClean="0"/>
              <a:t>deeper in the disk on </a:t>
            </a:r>
          </a:p>
          <a:p>
            <a:pPr lvl="1"/>
            <a:r>
              <a:rPr lang="en-US" sz="2400" dirty="0"/>
              <a:t>	</a:t>
            </a:r>
            <a:r>
              <a:rPr lang="en-US" sz="2400" dirty="0" smtClean="0"/>
              <a:t>sightlines to accreting </a:t>
            </a:r>
          </a:p>
          <a:p>
            <a:pPr lvl="1"/>
            <a:r>
              <a:rPr lang="en-US" sz="2400" dirty="0"/>
              <a:t>	</a:t>
            </a:r>
            <a:r>
              <a:rPr lang="en-US" sz="2400" dirty="0" err="1" smtClean="0"/>
              <a:t>protostar</a:t>
            </a:r>
            <a:r>
              <a:rPr lang="en-US" sz="2400" dirty="0" smtClean="0"/>
              <a:t> </a:t>
            </a:r>
            <a:endParaRPr lang="en-US" sz="2400" dirty="0"/>
          </a:p>
        </p:txBody>
      </p:sp>
      <p:sp>
        <p:nvSpPr>
          <p:cNvPr id="9"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Molecules at </a:t>
            </a:r>
            <a:r>
              <a:rPr lang="en-US" i="1" smtClean="0"/>
              <a:t>r</a:t>
            </a:r>
            <a:r>
              <a:rPr lang="en-US" smtClean="0"/>
              <a:t> &lt; 10 AU</a:t>
            </a:r>
            <a:endParaRPr lang="en-US" dirty="0"/>
          </a:p>
        </p:txBody>
      </p:sp>
    </p:spTree>
    <p:extLst>
      <p:ext uri="{BB962C8B-B14F-4D97-AF65-F5344CB8AC3E}">
        <p14:creationId xmlns:p14="http://schemas.microsoft.com/office/powerpoint/2010/main" val="2337564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1"/>
          <p:cNvSpPr txBox="1">
            <a:spLocks noChangeArrowheads="1"/>
          </p:cNvSpPr>
          <p:nvPr/>
        </p:nvSpPr>
        <p:spPr bwMode="auto">
          <a:xfrm>
            <a:off x="133684" y="1600200"/>
            <a:ext cx="4209715" cy="119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dirty="0" smtClean="0">
                <a:solidFill>
                  <a:srgbClr val="002060"/>
                </a:solidFill>
                <a:latin typeface="Arial Rounded MT Bold" pitchFamily="34" charset="0"/>
              </a:rPr>
              <a:t>The electronic band systems of H</a:t>
            </a:r>
            <a:r>
              <a:rPr lang="en-US" baseline="-25000" dirty="0" smtClean="0">
                <a:solidFill>
                  <a:srgbClr val="002060"/>
                </a:solidFill>
                <a:latin typeface="Arial Rounded MT Bold" pitchFamily="34" charset="0"/>
              </a:rPr>
              <a:t>2</a:t>
            </a:r>
            <a:r>
              <a:rPr lang="en-US" dirty="0" smtClean="0">
                <a:solidFill>
                  <a:srgbClr val="002060"/>
                </a:solidFill>
                <a:latin typeface="Arial Rounded MT Bold" pitchFamily="34" charset="0"/>
              </a:rPr>
              <a:t> have transition probabilities ~ 10</a:t>
            </a:r>
            <a:r>
              <a:rPr lang="en-US" baseline="30000" dirty="0" smtClean="0">
                <a:solidFill>
                  <a:srgbClr val="002060"/>
                </a:solidFill>
                <a:latin typeface="Arial Rounded MT Bold" pitchFamily="34" charset="0"/>
              </a:rPr>
              <a:t>15-18</a:t>
            </a:r>
            <a:r>
              <a:rPr lang="en-US" dirty="0" smtClean="0">
                <a:solidFill>
                  <a:srgbClr val="002060"/>
                </a:solidFill>
                <a:latin typeface="Arial Rounded MT Bold" pitchFamily="34" charset="0"/>
              </a:rPr>
              <a:t> times greater than near- and mid-IR rovibrational transitions</a:t>
            </a:r>
            <a:endParaRPr lang="en-US" b="0" dirty="0">
              <a:solidFill>
                <a:srgbClr val="002060"/>
              </a:solidFill>
              <a:latin typeface="Arial Rounded MT Bold" pitchFamily="34" charset="0"/>
            </a:endParaRPr>
          </a:p>
        </p:txBody>
      </p:sp>
      <p:pic>
        <p:nvPicPr>
          <p:cNvPr id="24" name="Picture 23"/>
          <p:cNvPicPr>
            <a:picLocks/>
          </p:cNvPicPr>
          <p:nvPr/>
        </p:nvPicPr>
        <p:blipFill>
          <a:blip r:embed="rId3">
            <a:extLst>
              <a:ext uri="{28A0092B-C50C-407E-A947-70E740481C1C}">
                <a14:useLocalDpi xmlns:a14="http://schemas.microsoft.com/office/drawing/2010/main" val="0"/>
              </a:ext>
            </a:extLst>
          </a:blip>
          <a:stretch>
            <a:fillRect/>
          </a:stretch>
        </p:blipFill>
        <p:spPr>
          <a:xfrm>
            <a:off x="333551" y="2791952"/>
            <a:ext cx="3657600" cy="3877056"/>
          </a:xfrm>
          <a:prstGeom prst="rect">
            <a:avLst/>
          </a:prstGeom>
        </p:spPr>
      </p:pic>
      <p:sp>
        <p:nvSpPr>
          <p:cNvPr id="28" name="TextBox 27"/>
          <p:cNvSpPr txBox="1"/>
          <p:nvPr/>
        </p:nvSpPr>
        <p:spPr>
          <a:xfrm>
            <a:off x="2895600" y="3754902"/>
            <a:ext cx="627095" cy="646331"/>
          </a:xfrm>
          <a:prstGeom prst="rect">
            <a:avLst/>
          </a:prstGeom>
          <a:noFill/>
        </p:spPr>
        <p:txBody>
          <a:bodyPr wrap="none" rtlCol="0">
            <a:spAutoFit/>
          </a:bodyPr>
          <a:lstStyle/>
          <a:p>
            <a:r>
              <a:rPr lang="en-US" sz="3600" dirty="0" smtClean="0"/>
              <a:t>H</a:t>
            </a:r>
            <a:r>
              <a:rPr lang="en-US" sz="3600" baseline="-25000" dirty="0" smtClean="0"/>
              <a:t>2</a:t>
            </a:r>
            <a:endParaRPr lang="en-US" sz="3600" dirty="0"/>
          </a:p>
        </p:txBody>
      </p:sp>
      <p:sp>
        <p:nvSpPr>
          <p:cNvPr id="8" name="TextBox 7"/>
          <p:cNvSpPr txBox="1"/>
          <p:nvPr/>
        </p:nvSpPr>
        <p:spPr>
          <a:xfrm>
            <a:off x="4853995" y="885945"/>
            <a:ext cx="4066498" cy="584775"/>
          </a:xfrm>
          <a:prstGeom prst="rect">
            <a:avLst/>
          </a:prstGeom>
          <a:noFill/>
        </p:spPr>
        <p:txBody>
          <a:bodyPr wrap="none" rtlCol="0">
            <a:spAutoFit/>
          </a:bodyPr>
          <a:lstStyle/>
          <a:p>
            <a:pPr algn="ctr"/>
            <a:r>
              <a:rPr lang="en-US" sz="3200" b="1" dirty="0" smtClean="0">
                <a:sym typeface="Symbol"/>
              </a:rPr>
              <a:t>photoexcited H</a:t>
            </a:r>
            <a:r>
              <a:rPr lang="en-US" sz="3200" b="1" baseline="-25000" dirty="0" smtClean="0">
                <a:sym typeface="Symbol"/>
              </a:rPr>
              <a:t>2</a:t>
            </a:r>
            <a:r>
              <a:rPr lang="en-US" sz="3200" b="1" dirty="0" smtClean="0">
                <a:sym typeface="Symbol"/>
              </a:rPr>
              <a:t> &amp; CO  </a:t>
            </a:r>
            <a:endParaRPr lang="en-US" sz="3200" b="1" dirty="0"/>
          </a:p>
        </p:txBody>
      </p:sp>
      <p:sp>
        <p:nvSpPr>
          <p:cNvPr id="13"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UV-H</a:t>
            </a:r>
            <a:r>
              <a:rPr lang="en-US" baseline="-25000" smtClean="0"/>
              <a:t>2</a:t>
            </a:r>
            <a:r>
              <a:rPr lang="en-US" smtClean="0"/>
              <a:t> and UV-CO</a:t>
            </a:r>
            <a:endParaRPr lang="en-US" dirty="0"/>
          </a:p>
        </p:txBody>
      </p:sp>
    </p:spTree>
    <p:extLst>
      <p:ext uri="{BB962C8B-B14F-4D97-AF65-F5344CB8AC3E}">
        <p14:creationId xmlns:p14="http://schemas.microsoft.com/office/powerpoint/2010/main" val="1085525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425450" y="0"/>
            <a:ext cx="848995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anchor="ctr" anchorCtr="0">
            <a:normAutofit/>
            <a:scene3d>
              <a:camera prst="orthographicFront"/>
              <a:lightRig rig="soft" dir="t">
                <a:rot lat="0" lon="0" rev="16800000"/>
              </a:lightRig>
            </a:scene3d>
            <a:sp3d prstMaterial="softEdge">
              <a:bevelT w="38100" h="38100"/>
            </a:sp3d>
          </a:bodyPr>
          <a:lstStyle/>
          <a:p>
            <a:pPr marL="0" marR="0" lvl="0" indent="0" algn="ctr" defTabSz="1008063"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 pos="4343400" algn="l"/>
                <a:tab pos="5065713" algn="l"/>
                <a:tab pos="5791200" algn="l"/>
                <a:tab pos="6515100" algn="l"/>
                <a:tab pos="7237413" algn="l"/>
                <a:tab pos="7961313" algn="l"/>
              </a:tabLst>
              <a:defRPr/>
            </a:pPr>
            <a:endParaRPr kumimoji="0" lang="en-GB" sz="3200" b="1" i="0" u="none" strike="noStrike" kern="1200" cap="none" spc="0" normalizeH="0" baseline="0" noProof="0" dirty="0">
              <a:ln w="6350">
                <a:noFill/>
              </a:ln>
              <a:effectLst/>
              <a:uLnTx/>
              <a:uFillTx/>
              <a:latin typeface="Arial Rounded MT Bold" pitchFamily="34" charset="0"/>
              <a:ea typeface="+mj-ea"/>
              <a:cs typeface="+mj-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303583"/>
            <a:ext cx="2385204" cy="3429000"/>
          </a:xfrm>
          <a:prstGeom prst="rect">
            <a:avLst/>
          </a:prstGeom>
        </p:spPr>
      </p:pic>
      <p:sp>
        <p:nvSpPr>
          <p:cNvPr id="14" name="Text Box 11"/>
          <p:cNvSpPr txBox="1">
            <a:spLocks noChangeArrowheads="1"/>
          </p:cNvSpPr>
          <p:nvPr/>
        </p:nvSpPr>
        <p:spPr bwMode="auto">
          <a:xfrm>
            <a:off x="6853307" y="5750272"/>
            <a:ext cx="1849822"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rgbClr val="002060"/>
                </a:solidFill>
                <a:latin typeface="Arial Rounded MT Bold" pitchFamily="34" charset="0"/>
              </a:rPr>
              <a:t>Kirby &amp; Cooper</a:t>
            </a:r>
            <a:r>
              <a:rPr lang="en-US" sz="1200" b="0" dirty="0" smtClean="0">
                <a:solidFill>
                  <a:srgbClr val="002060"/>
                </a:solidFill>
                <a:latin typeface="Arial Rounded MT Bold" pitchFamily="34" charset="0"/>
              </a:rPr>
              <a:t> (1989)</a:t>
            </a:r>
            <a:endParaRPr lang="en-US" sz="1200" b="0" dirty="0">
              <a:solidFill>
                <a:srgbClr val="002060"/>
              </a:solidFill>
              <a:latin typeface="Arial Rounded MT Bold" pitchFamily="34" charset="0"/>
            </a:endParaRPr>
          </a:p>
        </p:txBody>
      </p:sp>
      <p:sp>
        <p:nvSpPr>
          <p:cNvPr id="15" name="Text Box 11"/>
          <p:cNvSpPr txBox="1">
            <a:spLocks noChangeArrowheads="1"/>
          </p:cNvSpPr>
          <p:nvPr/>
        </p:nvSpPr>
        <p:spPr bwMode="auto">
          <a:xfrm>
            <a:off x="4343399" y="3434273"/>
            <a:ext cx="2407707" cy="119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dirty="0" smtClean="0">
                <a:solidFill>
                  <a:srgbClr val="002060"/>
                </a:solidFill>
                <a:latin typeface="Arial Rounded MT Bold" pitchFamily="34" charset="0"/>
              </a:rPr>
              <a:t>The CO </a:t>
            </a:r>
            <a:r>
              <a:rPr lang="en-US" i="1" dirty="0" smtClean="0">
                <a:solidFill>
                  <a:srgbClr val="002060"/>
                </a:solidFill>
                <a:latin typeface="Arial Rounded MT Bold" pitchFamily="34" charset="0"/>
              </a:rPr>
              <a:t>A-X</a:t>
            </a:r>
            <a:r>
              <a:rPr lang="en-US" dirty="0" smtClean="0">
                <a:solidFill>
                  <a:srgbClr val="002060"/>
                </a:solidFill>
                <a:latin typeface="Arial Rounded MT Bold" pitchFamily="34" charset="0"/>
              </a:rPr>
              <a:t> Band system in </a:t>
            </a:r>
          </a:p>
          <a:p>
            <a:pPr algn="ctr" eaLnBrk="1" hangingPunct="1"/>
            <a:r>
              <a:rPr lang="en-US" dirty="0" smtClean="0">
                <a:solidFill>
                  <a:srgbClr val="002060"/>
                </a:solidFill>
                <a:latin typeface="Arial Rounded MT Bold" pitchFamily="34" charset="0"/>
              </a:rPr>
              <a:t>the HST far-UV bandpass</a:t>
            </a:r>
            <a:endParaRPr lang="en-US" b="0" dirty="0">
              <a:solidFill>
                <a:srgbClr val="002060"/>
              </a:solidFill>
              <a:latin typeface="Arial Rounded MT Bold" pitchFamily="34" charset="0"/>
            </a:endParaRPr>
          </a:p>
        </p:txBody>
      </p:sp>
      <p:pic>
        <p:nvPicPr>
          <p:cNvPr id="16" name="Picture 15"/>
          <p:cNvPicPr>
            <a:picLocks/>
          </p:cNvPicPr>
          <p:nvPr/>
        </p:nvPicPr>
        <p:blipFill>
          <a:blip r:embed="rId4">
            <a:extLst>
              <a:ext uri="{28A0092B-C50C-407E-A947-70E740481C1C}">
                <a14:useLocalDpi xmlns:a14="http://schemas.microsoft.com/office/drawing/2010/main" val="0"/>
              </a:ext>
            </a:extLst>
          </a:blip>
          <a:stretch>
            <a:fillRect/>
          </a:stretch>
        </p:blipFill>
        <p:spPr>
          <a:xfrm>
            <a:off x="333551" y="2791952"/>
            <a:ext cx="3657600" cy="3877056"/>
          </a:xfrm>
          <a:prstGeom prst="rect">
            <a:avLst/>
          </a:prstGeom>
        </p:spPr>
      </p:pic>
      <p:sp>
        <p:nvSpPr>
          <p:cNvPr id="17" name="TextBox 16"/>
          <p:cNvSpPr txBox="1"/>
          <p:nvPr/>
        </p:nvSpPr>
        <p:spPr>
          <a:xfrm>
            <a:off x="2895600" y="3754902"/>
            <a:ext cx="627095" cy="646331"/>
          </a:xfrm>
          <a:prstGeom prst="rect">
            <a:avLst/>
          </a:prstGeom>
          <a:noFill/>
        </p:spPr>
        <p:txBody>
          <a:bodyPr wrap="none" rtlCol="0">
            <a:spAutoFit/>
          </a:bodyPr>
          <a:lstStyle/>
          <a:p>
            <a:r>
              <a:rPr lang="en-US" sz="3600" dirty="0" smtClean="0"/>
              <a:t>H</a:t>
            </a:r>
            <a:r>
              <a:rPr lang="en-US" sz="3600" baseline="-25000" dirty="0" smtClean="0"/>
              <a:t>2</a:t>
            </a:r>
            <a:endParaRPr lang="en-US" sz="3600" dirty="0"/>
          </a:p>
        </p:txBody>
      </p:sp>
      <p:sp>
        <p:nvSpPr>
          <p:cNvPr id="19" name="TextBox 18"/>
          <p:cNvSpPr txBox="1"/>
          <p:nvPr/>
        </p:nvSpPr>
        <p:spPr>
          <a:xfrm>
            <a:off x="4853995" y="885945"/>
            <a:ext cx="4066498" cy="584775"/>
          </a:xfrm>
          <a:prstGeom prst="rect">
            <a:avLst/>
          </a:prstGeom>
          <a:noFill/>
        </p:spPr>
        <p:txBody>
          <a:bodyPr wrap="none" rtlCol="0">
            <a:spAutoFit/>
          </a:bodyPr>
          <a:lstStyle/>
          <a:p>
            <a:pPr algn="ctr"/>
            <a:r>
              <a:rPr lang="en-US" sz="3200" b="1" dirty="0" smtClean="0">
                <a:sym typeface="Symbol"/>
              </a:rPr>
              <a:t>photoexcited H</a:t>
            </a:r>
            <a:r>
              <a:rPr lang="en-US" sz="3200" b="1" baseline="-25000" dirty="0" smtClean="0">
                <a:sym typeface="Symbol"/>
              </a:rPr>
              <a:t>2</a:t>
            </a:r>
            <a:r>
              <a:rPr lang="en-US" sz="3200" b="1" dirty="0" smtClean="0">
                <a:sym typeface="Symbol"/>
              </a:rPr>
              <a:t> &amp; CO  </a:t>
            </a:r>
            <a:endParaRPr lang="en-US" sz="3200" b="1" dirty="0"/>
          </a:p>
        </p:txBody>
      </p:sp>
      <p:sp>
        <p:nvSpPr>
          <p:cNvPr id="22"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UV-H</a:t>
            </a:r>
            <a:r>
              <a:rPr lang="en-US" baseline="-25000" smtClean="0"/>
              <a:t>2</a:t>
            </a:r>
            <a:r>
              <a:rPr lang="en-US" smtClean="0"/>
              <a:t> and UV-CO</a:t>
            </a:r>
            <a:endParaRPr lang="en-US" dirty="0"/>
          </a:p>
        </p:txBody>
      </p:sp>
      <p:sp>
        <p:nvSpPr>
          <p:cNvPr id="21" name="Text Box 11"/>
          <p:cNvSpPr txBox="1">
            <a:spLocks noChangeArrowheads="1"/>
          </p:cNvSpPr>
          <p:nvPr/>
        </p:nvSpPr>
        <p:spPr bwMode="auto">
          <a:xfrm>
            <a:off x="133684" y="1600200"/>
            <a:ext cx="4209715" cy="119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dirty="0" smtClean="0">
                <a:solidFill>
                  <a:srgbClr val="002060"/>
                </a:solidFill>
                <a:latin typeface="Arial Rounded MT Bold" pitchFamily="34" charset="0"/>
              </a:rPr>
              <a:t>The electronic band systems of H</a:t>
            </a:r>
            <a:r>
              <a:rPr lang="en-US" baseline="-25000" dirty="0" smtClean="0">
                <a:solidFill>
                  <a:srgbClr val="002060"/>
                </a:solidFill>
                <a:latin typeface="Arial Rounded MT Bold" pitchFamily="34" charset="0"/>
              </a:rPr>
              <a:t>2</a:t>
            </a:r>
            <a:r>
              <a:rPr lang="en-US" dirty="0" smtClean="0">
                <a:solidFill>
                  <a:srgbClr val="002060"/>
                </a:solidFill>
                <a:latin typeface="Arial Rounded MT Bold" pitchFamily="34" charset="0"/>
              </a:rPr>
              <a:t> have transition probabilities ~ 10</a:t>
            </a:r>
            <a:r>
              <a:rPr lang="en-US" baseline="30000" dirty="0" smtClean="0">
                <a:solidFill>
                  <a:srgbClr val="002060"/>
                </a:solidFill>
                <a:latin typeface="Arial Rounded MT Bold" pitchFamily="34" charset="0"/>
              </a:rPr>
              <a:t>15-18</a:t>
            </a:r>
            <a:r>
              <a:rPr lang="en-US" dirty="0" smtClean="0">
                <a:solidFill>
                  <a:srgbClr val="002060"/>
                </a:solidFill>
                <a:latin typeface="Arial Rounded MT Bold" pitchFamily="34" charset="0"/>
              </a:rPr>
              <a:t> times greater than near- and mid-IR rovibrational transitions</a:t>
            </a:r>
            <a:endParaRPr lang="en-US" b="0" dirty="0">
              <a:solidFill>
                <a:srgbClr val="002060"/>
              </a:solidFill>
              <a:latin typeface="Arial Rounded MT Bold" pitchFamily="34" charset="0"/>
            </a:endParaRPr>
          </a:p>
        </p:txBody>
      </p:sp>
    </p:spTree>
    <p:extLst>
      <p:ext uri="{BB962C8B-B14F-4D97-AF65-F5344CB8AC3E}">
        <p14:creationId xmlns:p14="http://schemas.microsoft.com/office/powerpoint/2010/main" val="4023747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245380" y="1600200"/>
            <a:ext cx="5867400" cy="26335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indent="-457200"/>
            <a:r>
              <a:rPr lang="en-US" dirty="0" smtClean="0">
                <a:solidFill>
                  <a:srgbClr val="002060"/>
                </a:solidFill>
              </a:rPr>
              <a:t>Greg Herczeg – KIAA/Peking</a:t>
            </a:r>
          </a:p>
          <a:p>
            <a:pPr marL="457200" indent="-457200"/>
            <a:r>
              <a:rPr lang="en-US" dirty="0" smtClean="0">
                <a:solidFill>
                  <a:srgbClr val="002060"/>
                </a:solidFill>
              </a:rPr>
              <a:t>Eric Schindhelm* – now </a:t>
            </a:r>
            <a:r>
              <a:rPr lang="en-US" dirty="0" err="1" smtClean="0">
                <a:solidFill>
                  <a:srgbClr val="002060"/>
                </a:solidFill>
              </a:rPr>
              <a:t>SwRI</a:t>
            </a:r>
            <a:endParaRPr lang="en-US" dirty="0" smtClean="0">
              <a:solidFill>
                <a:srgbClr val="002060"/>
              </a:solidFill>
            </a:endParaRPr>
          </a:p>
          <a:p>
            <a:pPr marL="457200" indent="-457200"/>
            <a:r>
              <a:rPr lang="en-US" dirty="0" smtClean="0">
                <a:solidFill>
                  <a:srgbClr val="002060"/>
                </a:solidFill>
              </a:rPr>
              <a:t>Matthew McJunkin* - CU</a:t>
            </a:r>
          </a:p>
          <a:p>
            <a:pPr marL="457200" indent="-457200"/>
            <a:r>
              <a:rPr lang="en-US" dirty="0" smtClean="0">
                <a:solidFill>
                  <a:srgbClr val="002060"/>
                </a:solidFill>
              </a:rPr>
              <a:t>Keri Hoadley* - CU</a:t>
            </a:r>
          </a:p>
          <a:p>
            <a:pPr marL="0" indent="0">
              <a:buNone/>
            </a:pPr>
            <a:endParaRPr lang="en-US" dirty="0">
              <a:solidFill>
                <a:srgbClr val="92D050"/>
              </a:solidFill>
              <a:effectLst>
                <a:outerShdw blurRad="38100" dist="38100" dir="2700000" algn="tl">
                  <a:srgbClr val="FFFFFF"/>
                </a:outerShdw>
              </a:effectLst>
            </a:endParaRPr>
          </a:p>
        </p:txBody>
      </p:sp>
      <p:sp>
        <p:nvSpPr>
          <p:cNvPr id="8" name="Title 9"/>
          <p:cNvSpPr txBox="1">
            <a:spLocks/>
          </p:cNvSpPr>
          <p:nvPr/>
        </p:nvSpPr>
        <p:spPr>
          <a:xfrm>
            <a:off x="245380" y="30480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HST-Cosmic Origins Spectrograph  </a:t>
            </a:r>
          </a:p>
          <a:p>
            <a:r>
              <a:rPr lang="en-US" dirty="0" smtClean="0"/>
              <a:t>Protoplanetary Disk Program</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152400"/>
            <a:ext cx="1100360" cy="1143000"/>
          </a:xfrm>
          <a:prstGeom prst="rect">
            <a:avLst/>
          </a:prstGeom>
        </p:spPr>
      </p:pic>
      <p:sp>
        <p:nvSpPr>
          <p:cNvPr id="10" name="Text Box 11"/>
          <p:cNvSpPr txBox="1">
            <a:spLocks noChangeArrowheads="1"/>
          </p:cNvSpPr>
          <p:nvPr/>
        </p:nvSpPr>
        <p:spPr bwMode="auto">
          <a:xfrm>
            <a:off x="152399" y="6535010"/>
            <a:ext cx="5638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rgbClr val="002060"/>
                </a:solidFill>
                <a:latin typeface="Arial Rounded MT Bold" pitchFamily="34" charset="0"/>
              </a:rPr>
              <a:t>(Ardila et al. 2013; France et al. 2012b</a:t>
            </a:r>
            <a:r>
              <a:rPr lang="en-US" sz="1200" b="0" dirty="0" smtClean="0">
                <a:solidFill>
                  <a:srgbClr val="002060"/>
                </a:solidFill>
                <a:latin typeface="Arial Rounded MT Bold" pitchFamily="34" charset="0"/>
              </a:rPr>
              <a:t>)</a:t>
            </a:r>
            <a:endParaRPr lang="en-US" sz="1200" b="0" dirty="0">
              <a:solidFill>
                <a:srgbClr val="002060"/>
              </a:solidFill>
              <a:latin typeface="Arial Rounded MT Bold" pitchFamily="34" charset="0"/>
            </a:endParaRPr>
          </a:p>
        </p:txBody>
      </p:sp>
      <p:sp>
        <p:nvSpPr>
          <p:cNvPr id="11" name="TextBox 10"/>
          <p:cNvSpPr txBox="1"/>
          <p:nvPr/>
        </p:nvSpPr>
        <p:spPr>
          <a:xfrm>
            <a:off x="5483053" y="1458686"/>
            <a:ext cx="4173504" cy="3693319"/>
          </a:xfrm>
          <a:prstGeom prst="rect">
            <a:avLst/>
          </a:prstGeom>
          <a:noFill/>
        </p:spPr>
        <p:txBody>
          <a:bodyPr wrap="square" rtlCol="0">
            <a:spAutoFit/>
          </a:bodyPr>
          <a:lstStyle/>
          <a:p>
            <a:r>
              <a:rPr lang="en-US" u="sng" dirty="0" smtClean="0">
                <a:effectLst>
                  <a:outerShdw blurRad="38100" dist="38100" dir="2700000" algn="tl">
                    <a:srgbClr val="000000">
                      <a:alpha val="43137"/>
                    </a:srgbClr>
                  </a:outerShdw>
                </a:effectLst>
              </a:rPr>
              <a:t>Also starring</a:t>
            </a:r>
            <a:r>
              <a:rPr lang="en-US" dirty="0" smtClean="0">
                <a:effectLst>
                  <a:outerShdw blurRad="38100" dist="38100" dir="2700000" algn="tl">
                    <a:srgbClr val="000000">
                      <a:alpha val="43137"/>
                    </a:srgbClr>
                  </a:outerShdw>
                </a:effectLst>
              </a:rPr>
              <a:t>:</a:t>
            </a:r>
          </a:p>
          <a:p>
            <a:r>
              <a:rPr lang="en-US" dirty="0" err="1" smtClean="0"/>
              <a:t>Herve</a:t>
            </a:r>
            <a:r>
              <a:rPr lang="en-US" dirty="0" smtClean="0"/>
              <a:t> Abgrall,        Richard Alexander</a:t>
            </a:r>
          </a:p>
          <a:p>
            <a:r>
              <a:rPr lang="en-US" dirty="0" smtClean="0"/>
              <a:t>David Ardila,          Alex Brown</a:t>
            </a:r>
          </a:p>
          <a:p>
            <a:r>
              <a:rPr lang="en-US" dirty="0" smtClean="0"/>
              <a:t>Joanna Brown,      Ted Bergin</a:t>
            </a:r>
          </a:p>
          <a:p>
            <a:r>
              <a:rPr lang="en-US" dirty="0" smtClean="0"/>
              <a:t>Tom Bethell,          Nuria Calvet</a:t>
            </a:r>
          </a:p>
          <a:p>
            <a:r>
              <a:rPr lang="en-US" dirty="0" smtClean="0"/>
              <a:t>Eric Burgh,             Suzan Edwards</a:t>
            </a:r>
          </a:p>
          <a:p>
            <a:r>
              <a:rPr lang="en-US" dirty="0" smtClean="0"/>
              <a:t>Jim Green,             Scott Gregory</a:t>
            </a:r>
          </a:p>
          <a:p>
            <a:r>
              <a:rPr lang="en-US" dirty="0" smtClean="0"/>
              <a:t>Graham Harper,   Lynne Hillenbrand</a:t>
            </a:r>
          </a:p>
          <a:p>
            <a:r>
              <a:rPr lang="en-US" dirty="0" smtClean="0"/>
              <a:t>Laura Ingleby*,      Chris Johns-Krull</a:t>
            </a:r>
          </a:p>
          <a:p>
            <a:r>
              <a:rPr lang="en-US" dirty="0" smtClean="0"/>
              <a:t>Jeff Linsky,             Christian Schneider</a:t>
            </a:r>
          </a:p>
          <a:p>
            <a:r>
              <a:rPr lang="en-US" dirty="0" smtClean="0"/>
              <a:t>Evelyne Roueff,    Jeff </a:t>
            </a:r>
            <a:r>
              <a:rPr lang="en-US" dirty="0" err="1" smtClean="0"/>
              <a:t>Valenti</a:t>
            </a:r>
            <a:endParaRPr lang="en-US" dirty="0" smtClean="0"/>
          </a:p>
          <a:p>
            <a:r>
              <a:rPr lang="en-US" dirty="0" smtClean="0"/>
              <a:t>Fred Walter,          Hao Yang</a:t>
            </a:r>
          </a:p>
          <a:p>
            <a:endParaRPr lang="en-US" dirty="0"/>
          </a:p>
        </p:txBody>
      </p:sp>
      <p:sp>
        <p:nvSpPr>
          <p:cNvPr id="7" name="TextBox 6"/>
          <p:cNvSpPr txBox="1"/>
          <p:nvPr/>
        </p:nvSpPr>
        <p:spPr>
          <a:xfrm>
            <a:off x="838200" y="4226176"/>
            <a:ext cx="4495801" cy="1846659"/>
          </a:xfrm>
          <a:prstGeom prst="rect">
            <a:avLst/>
          </a:prstGeom>
          <a:noFill/>
        </p:spPr>
        <p:txBody>
          <a:bodyPr wrap="square" rtlCol="0">
            <a:spAutoFit/>
          </a:bodyPr>
          <a:lstStyle/>
          <a:p>
            <a:pPr marL="285750" indent="-285750">
              <a:buFont typeface="Arial" pitchFamily="34" charset="0"/>
              <a:buChar char="•"/>
            </a:pPr>
            <a:r>
              <a:rPr lang="en-US" sz="2000" b="1" dirty="0" smtClean="0"/>
              <a:t>Sample of ~50 young stars </a:t>
            </a:r>
            <a:endParaRPr lang="en-US" sz="2000" b="1" dirty="0"/>
          </a:p>
          <a:p>
            <a:pPr lvl="1"/>
            <a:r>
              <a:rPr lang="en-US" sz="2000" b="1" dirty="0" smtClean="0"/>
              <a:t>	(</a:t>
            </a:r>
            <a:r>
              <a:rPr lang="en-US" sz="2000" b="1" dirty="0"/>
              <a:t>Class II and III protostars</a:t>
            </a:r>
            <a:r>
              <a:rPr lang="en-US" sz="2000" b="1" dirty="0" smtClean="0"/>
              <a:t>)</a:t>
            </a:r>
          </a:p>
          <a:p>
            <a:pPr lvl="1"/>
            <a:endParaRPr lang="en-US" sz="2000" b="1" dirty="0" smtClean="0"/>
          </a:p>
          <a:p>
            <a:pPr marL="742950" lvl="1" indent="-285750">
              <a:buFont typeface="Arial" pitchFamily="34" charset="0"/>
              <a:buChar char="•"/>
            </a:pPr>
            <a:r>
              <a:rPr lang="en-US" sz="2000" b="1" dirty="0" smtClean="0"/>
              <a:t>~</a:t>
            </a:r>
            <a:r>
              <a:rPr lang="en-US" sz="2000" b="1" dirty="0" smtClean="0"/>
              <a:t>80</a:t>
            </a:r>
            <a:r>
              <a:rPr lang="en-US" sz="2000" b="1" dirty="0" smtClean="0"/>
              <a:t>% </a:t>
            </a:r>
            <a:r>
              <a:rPr lang="en-US" sz="2000" b="1" dirty="0" smtClean="0"/>
              <a:t>with active accretion (CTTS)</a:t>
            </a:r>
          </a:p>
          <a:p>
            <a:pPr marL="742950" lvl="1" indent="-285750">
              <a:buFont typeface="Arial" pitchFamily="34" charset="0"/>
              <a:buChar char="•"/>
            </a:pPr>
            <a:r>
              <a:rPr lang="en-US" sz="2000" b="1" dirty="0" smtClean="0"/>
              <a:t>~</a:t>
            </a:r>
            <a:r>
              <a:rPr lang="en-US" sz="2000" b="1" dirty="0" smtClean="0"/>
              <a:t>20% </a:t>
            </a:r>
            <a:r>
              <a:rPr lang="en-US" sz="2000" b="1" dirty="0" smtClean="0"/>
              <a:t>w/o accretion (WTTS)</a:t>
            </a:r>
          </a:p>
          <a:p>
            <a:pPr lvl="1" indent="-285750"/>
            <a:endParaRPr lang="en-US" sz="1400" dirty="0" smtClean="0"/>
          </a:p>
        </p:txBody>
      </p:sp>
    </p:spTree>
    <p:extLst>
      <p:ext uri="{BB962C8B-B14F-4D97-AF65-F5344CB8AC3E}">
        <p14:creationId xmlns:p14="http://schemas.microsoft.com/office/powerpoint/2010/main" val="3648012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76200"/>
            <a:ext cx="8229600" cy="1341438"/>
          </a:xfrm>
        </p:spPr>
        <p:txBody>
          <a:bodyPr>
            <a:normAutofit fontScale="90000"/>
          </a:bodyPr>
          <a:lstStyle/>
          <a:p>
            <a:r>
              <a:rPr lang="en-US" sz="4000" dirty="0" smtClean="0">
                <a:effectLst/>
                <a:latin typeface="Arial Rounded MT Bold" pitchFamily="34" charset="0"/>
              </a:rPr>
              <a:t>Cosmic </a:t>
            </a:r>
            <a:r>
              <a:rPr lang="en-US" sz="4000" dirty="0">
                <a:effectLst/>
                <a:latin typeface="Arial Rounded MT Bold" pitchFamily="34" charset="0"/>
              </a:rPr>
              <a:t>Origins </a:t>
            </a:r>
            <a:r>
              <a:rPr lang="en-US" sz="4000" dirty="0" smtClean="0">
                <a:effectLst/>
                <a:latin typeface="Arial Rounded MT Bold" pitchFamily="34" charset="0"/>
              </a:rPr>
              <a:t>Spectrograph: </a:t>
            </a:r>
            <a:br>
              <a:rPr lang="en-US" sz="4000" dirty="0" smtClean="0">
                <a:effectLst/>
                <a:latin typeface="Arial Rounded MT Bold" pitchFamily="34" charset="0"/>
              </a:rPr>
            </a:br>
            <a:r>
              <a:rPr lang="en-US" sz="2700" dirty="0" smtClean="0">
                <a:latin typeface="Arial Rounded MT Bold" pitchFamily="34" charset="0"/>
              </a:rPr>
              <a:t>10 – 50 times sensitivity increase for </a:t>
            </a:r>
            <a:br>
              <a:rPr lang="en-US" sz="2700" dirty="0" smtClean="0">
                <a:latin typeface="Arial Rounded MT Bold" pitchFamily="34" charset="0"/>
              </a:rPr>
            </a:br>
            <a:r>
              <a:rPr lang="en-US" sz="2700" dirty="0" smtClean="0">
                <a:latin typeface="Arial Rounded MT Bold" pitchFamily="34" charset="0"/>
              </a:rPr>
              <a:t>medium-res (</a:t>
            </a:r>
            <a:r>
              <a:rPr lang="en-US" sz="2700" i="1" dirty="0" smtClean="0">
                <a:latin typeface="Baskerville Old Face" panose="02020602080505020303" pitchFamily="18" charset="0"/>
              </a:rPr>
              <a:t>R</a:t>
            </a:r>
            <a:r>
              <a:rPr lang="en-US" sz="2700" dirty="0" smtClean="0">
                <a:latin typeface="Arial Rounded MT Bold" pitchFamily="34" charset="0"/>
              </a:rPr>
              <a:t> ≈ 20,000</a:t>
            </a:r>
            <a:r>
              <a:rPr lang="en-US" sz="2700" dirty="0" smtClean="0">
                <a:latin typeface="Arial Rounded MT Bold" pitchFamily="34" charset="0"/>
                <a:sym typeface="Symbol"/>
              </a:rPr>
              <a:t>)</a:t>
            </a:r>
            <a:r>
              <a:rPr lang="en-US" sz="2700" dirty="0" smtClean="0">
                <a:latin typeface="Arial Rounded MT Bold" pitchFamily="34" charset="0"/>
              </a:rPr>
              <a:t> spectroscopy </a:t>
            </a:r>
            <a:endParaRPr lang="en-US" sz="2200" dirty="0">
              <a:effectLst/>
              <a:latin typeface="Arial Rounded MT Bold" pitchFamily="34" charset="0"/>
            </a:endParaRPr>
          </a:p>
        </p:txBody>
      </p:sp>
      <p:pic>
        <p:nvPicPr>
          <p:cNvPr id="35844" name="Picture 4" descr="ili_coaster_h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99394">
            <a:off x="7696200" y="4495800"/>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35845" name="Picture 5" descr="sts125_l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7615238" cy="5045075"/>
          </a:xfrm>
          <a:prstGeom prst="rect">
            <a:avLst/>
          </a:prstGeom>
          <a:noFill/>
          <a:extLst>
            <a:ext uri="{909E8E84-426E-40DD-AFC4-6F175D3DCCD1}">
              <a14:hiddenFill xmlns:a14="http://schemas.microsoft.com/office/drawing/2010/main">
                <a:solidFill>
                  <a:srgbClr val="FFFFFF"/>
                </a:solidFill>
              </a14:hiddenFill>
            </a:ext>
          </a:extLst>
        </p:spPr>
      </p:pic>
      <p:sp>
        <p:nvSpPr>
          <p:cNvPr id="35847" name="Rectangle 7"/>
          <p:cNvSpPr>
            <a:spLocks noChangeArrowheads="1"/>
          </p:cNvSpPr>
          <p:nvPr/>
        </p:nvSpPr>
        <p:spPr bwMode="auto">
          <a:xfrm>
            <a:off x="4953000" y="1474962"/>
            <a:ext cx="35004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a:solidFill>
                  <a:srgbClr val="FFFF00"/>
                </a:solidFill>
                <a:effectLst>
                  <a:outerShdw blurRad="38100" dist="38100" dir="2700000" algn="tl">
                    <a:srgbClr val="000000">
                      <a:alpha val="43137"/>
                    </a:srgbClr>
                  </a:outerShdw>
                </a:effectLst>
              </a:rPr>
              <a:t>STS-125 / </a:t>
            </a:r>
            <a:r>
              <a:rPr lang="en-US" sz="3200" b="1" dirty="0" smtClean="0">
                <a:solidFill>
                  <a:srgbClr val="FFFF00"/>
                </a:solidFill>
                <a:effectLst>
                  <a:outerShdw blurRad="38100" dist="38100" dir="2700000" algn="tl">
                    <a:srgbClr val="000000">
                      <a:alpha val="43137"/>
                    </a:srgbClr>
                  </a:outerShdw>
                </a:effectLst>
              </a:rPr>
              <a:t>Atlantis</a:t>
            </a:r>
          </a:p>
          <a:p>
            <a:r>
              <a:rPr lang="en-US" sz="3200" b="1" dirty="0" smtClean="0">
                <a:solidFill>
                  <a:srgbClr val="FFFF00"/>
                </a:solidFill>
                <a:effectLst>
                  <a:outerShdw blurRad="38100" dist="38100" dir="2700000" algn="tl">
                    <a:srgbClr val="000000">
                      <a:alpha val="43137"/>
                    </a:srgbClr>
                  </a:outerShdw>
                </a:effectLst>
              </a:rPr>
              <a:t>Servicing Mission 4</a:t>
            </a:r>
            <a:endParaRPr lang="en-US" sz="3200" b="1" dirty="0">
              <a:solidFill>
                <a:srgbClr val="FFFF00"/>
              </a:solidFill>
              <a:effectLst>
                <a:outerShdw blurRad="38100" dist="38100" dir="2700000" algn="tl">
                  <a:srgbClr val="000000">
                    <a:alpha val="43137"/>
                  </a:srgbClr>
                </a:outerShdw>
              </a:effectLst>
            </a:endParaRPr>
          </a:p>
        </p:txBody>
      </p:sp>
      <p:pic>
        <p:nvPicPr>
          <p:cNvPr id="35848" name="Picture 8" descr="ili_coaster_h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7923">
            <a:off x="4495800" y="5791200"/>
            <a:ext cx="136525" cy="1365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1"/>
          <p:cNvSpPr txBox="1">
            <a:spLocks noChangeArrowheads="1"/>
          </p:cNvSpPr>
          <p:nvPr/>
        </p:nvSpPr>
        <p:spPr bwMode="auto">
          <a:xfrm>
            <a:off x="1210892" y="6446809"/>
            <a:ext cx="6706339"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rgbClr val="002060"/>
                </a:solidFill>
                <a:latin typeface="Arial Rounded MT Bold" pitchFamily="34" charset="0"/>
              </a:rPr>
              <a:t>COS Instrument and on-orbit performance: </a:t>
            </a:r>
            <a:r>
              <a:rPr lang="en-US" sz="1200" b="1" dirty="0" smtClean="0">
                <a:solidFill>
                  <a:srgbClr val="002060"/>
                </a:solidFill>
                <a:effectLst>
                  <a:outerShdw blurRad="38100" dist="38100" dir="2700000" algn="tl">
                    <a:srgbClr val="000000">
                      <a:alpha val="43137"/>
                    </a:srgbClr>
                  </a:outerShdw>
                </a:effectLst>
                <a:latin typeface="Arial Rounded MT Bold" pitchFamily="34" charset="0"/>
              </a:rPr>
              <a:t>Green et al. (2012) </a:t>
            </a:r>
            <a:r>
              <a:rPr lang="en-US" sz="1200" dirty="0" smtClean="0">
                <a:solidFill>
                  <a:srgbClr val="002060"/>
                </a:solidFill>
                <a:latin typeface="Arial Rounded MT Bold" pitchFamily="34" charset="0"/>
              </a:rPr>
              <a:t>&amp; </a:t>
            </a:r>
            <a:r>
              <a:rPr lang="en-US" sz="1200" b="1" dirty="0" smtClean="0">
                <a:solidFill>
                  <a:srgbClr val="002060"/>
                </a:solidFill>
                <a:effectLst>
                  <a:outerShdw blurRad="38100" dist="38100" dir="2700000" algn="tl">
                    <a:srgbClr val="000000">
                      <a:alpha val="43137"/>
                    </a:srgbClr>
                  </a:outerShdw>
                </a:effectLst>
                <a:latin typeface="Arial Rounded MT Bold" pitchFamily="34" charset="0"/>
              </a:rPr>
              <a:t>Osterman et al. (2011)</a:t>
            </a:r>
            <a:endParaRPr lang="en-US" sz="1200" b="1" dirty="0">
              <a:solidFill>
                <a:srgbClr val="002060"/>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3685120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76200"/>
            <a:ext cx="7772400" cy="1022350"/>
          </a:xfrm>
        </p:spPr>
        <p:txBody>
          <a:bodyPr/>
          <a:lstStyle/>
          <a:p>
            <a:r>
              <a:rPr lang="en-US" sz="4400" dirty="0" smtClean="0">
                <a:effectLst/>
                <a:latin typeface="Arial Rounded MT Bold" pitchFamily="34" charset="0"/>
              </a:rPr>
              <a:t>Outline</a:t>
            </a:r>
            <a:endParaRPr lang="en-US" sz="4400" dirty="0">
              <a:effectLst/>
              <a:latin typeface="Arial Rounded MT Bold" pitchFamily="34" charset="0"/>
            </a:endParaRPr>
          </a:p>
        </p:txBody>
      </p:sp>
      <p:sp>
        <p:nvSpPr>
          <p:cNvPr id="4099" name="Rectangle 3"/>
          <p:cNvSpPr>
            <a:spLocks noGrp="1" noChangeAspect="1" noChangeArrowheads="1"/>
          </p:cNvSpPr>
          <p:nvPr>
            <p:ph type="subTitle" idx="1"/>
          </p:nvPr>
        </p:nvSpPr>
        <p:spPr>
          <a:xfrm>
            <a:off x="152400" y="914400"/>
            <a:ext cx="8839200" cy="5638800"/>
          </a:xfrm>
        </p:spPr>
        <p:txBody>
          <a:bodyPr>
            <a:noAutofit/>
          </a:bodyPr>
          <a:lstStyle/>
          <a:p>
            <a:pPr marL="514350" indent="-514350">
              <a:buFont typeface="+mj-lt"/>
              <a:buAutoNum type="arabicPeriod"/>
            </a:pPr>
            <a:r>
              <a:rPr lang="en-US" sz="2400" dirty="0" smtClean="0">
                <a:solidFill>
                  <a:schemeClr val="tx1"/>
                </a:solidFill>
              </a:rPr>
              <a:t>Circumstellar gas and dust are the building blocks of planetary systems.   New molecular disk diagnostics probed using HST-COS</a:t>
            </a:r>
          </a:p>
          <a:p>
            <a:pPr marL="514350" indent="-514350">
              <a:buFont typeface="+mj-lt"/>
              <a:buAutoNum type="arabicPeriod"/>
            </a:pPr>
            <a:endParaRPr lang="en-US" sz="2400" dirty="0" smtClean="0">
              <a:solidFill>
                <a:schemeClr val="tx1"/>
              </a:solidFill>
            </a:endParaRPr>
          </a:p>
          <a:p>
            <a:pPr marL="514350" indent="-514350">
              <a:buFont typeface="+mj-lt"/>
              <a:buAutoNum type="arabicPeriod"/>
            </a:pPr>
            <a:r>
              <a:rPr lang="en-US" sz="2400" dirty="0" smtClean="0">
                <a:solidFill>
                  <a:schemeClr val="tx1"/>
                </a:solidFill>
              </a:rPr>
              <a:t>Structure, evolution, and composition of molecular gas at planet-forming radii (r &lt; 10 AU) in protoplanetary environments</a:t>
            </a:r>
          </a:p>
          <a:p>
            <a:pPr marL="514350" indent="-514350">
              <a:buFont typeface="+mj-lt"/>
              <a:buAutoNum type="arabicPeriod"/>
            </a:pPr>
            <a:endParaRPr lang="en-US" sz="2400" dirty="0">
              <a:solidFill>
                <a:schemeClr val="tx1"/>
              </a:solidFill>
            </a:endParaRPr>
          </a:p>
          <a:p>
            <a:pPr marL="514350" indent="-514350">
              <a:buFont typeface="+mj-lt"/>
              <a:buAutoNum type="arabicPeriod"/>
            </a:pPr>
            <a:r>
              <a:rPr lang="en-US" sz="2400" dirty="0" smtClean="0">
                <a:solidFill>
                  <a:schemeClr val="tx1"/>
                </a:solidFill>
              </a:rPr>
              <a:t>The future: Statistical surveys, absorption line spectroscopy towards nearly edge-on disks.  Need more effective area, more field-of-view, more spectral resolution… </a:t>
            </a:r>
          </a:p>
          <a:p>
            <a:pPr marL="514350" indent="-514350">
              <a:buFont typeface="+mj-lt"/>
              <a:buAutoNum type="arabicPeriod"/>
            </a:pPr>
            <a:endParaRPr lang="en-US" sz="2400" dirty="0" smtClean="0">
              <a:solidFill>
                <a:schemeClr val="tx1"/>
              </a:solidFill>
            </a:endParaRPr>
          </a:p>
          <a:p>
            <a:pPr marL="514350" indent="-514350">
              <a:buFont typeface="+mj-lt"/>
              <a:buAutoNum type="arabicPeriod"/>
            </a:pPr>
            <a:r>
              <a:rPr lang="en-US" sz="2400" dirty="0" smtClean="0">
                <a:solidFill>
                  <a:schemeClr val="tx1"/>
                </a:solidFill>
              </a:rPr>
              <a:t>The CHISL spectrograph concept: </a:t>
            </a:r>
            <a:r>
              <a:rPr lang="en-US" sz="2400" dirty="0">
                <a:solidFill>
                  <a:schemeClr val="tx1"/>
                </a:solidFill>
              </a:rPr>
              <a:t>high-resolution and multi-object FUV spectroscopy with </a:t>
            </a:r>
            <a:r>
              <a:rPr lang="en-US" sz="2400" dirty="0" smtClean="0">
                <a:solidFill>
                  <a:schemeClr val="tx1"/>
                </a:solidFill>
              </a:rPr>
              <a:t>LUVOIR</a:t>
            </a:r>
            <a:endParaRPr lang="en-US" sz="2000" dirty="0" smtClean="0">
              <a:solidFill>
                <a:schemeClr val="tx1"/>
              </a:solidFill>
            </a:endParaRPr>
          </a:p>
          <a:p>
            <a:pPr marL="514350" indent="-514350">
              <a:buFont typeface="+mj-lt"/>
              <a:buAutoNum type="arabicPeriod"/>
            </a:pPr>
            <a:endParaRPr lang="en-US" sz="2800" dirty="0" smtClean="0">
              <a:solidFill>
                <a:schemeClr val="tx1"/>
              </a:solidFill>
            </a:endParaRPr>
          </a:p>
          <a:p>
            <a:pPr marL="514350" indent="-514350">
              <a:buFont typeface="+mj-lt"/>
              <a:buAutoNum type="arabicPeriod"/>
            </a:pPr>
            <a:endParaRPr lang="en-US" sz="2800" dirty="0" smtClean="0">
              <a:solidFill>
                <a:schemeClr val="tx1"/>
              </a:solidFill>
            </a:endParaRPr>
          </a:p>
        </p:txBody>
      </p:sp>
      <p:cxnSp>
        <p:nvCxnSpPr>
          <p:cNvPr id="4" name="Straight Connector 3"/>
          <p:cNvCxnSpPr/>
          <p:nvPr/>
        </p:nvCxnSpPr>
        <p:spPr>
          <a:xfrm>
            <a:off x="304800" y="3200400"/>
            <a:ext cx="85344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737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669925" y="320675"/>
            <a:ext cx="7802563" cy="5851525"/>
          </a:xfrm>
          <a:ln/>
        </p:spPr>
      </p:pic>
    </p:spTree>
    <p:extLst>
      <p:ext uri="{BB962C8B-B14F-4D97-AF65-F5344CB8AC3E}">
        <p14:creationId xmlns:p14="http://schemas.microsoft.com/office/powerpoint/2010/main" val="220787633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642938"/>
            <a:ext cx="10287000" cy="6837362"/>
          </a:xfrm>
          <a:prstGeom prst="rect">
            <a:avLst/>
          </a:prstGeom>
          <a:noFill/>
          <a:ln>
            <a:noFill/>
          </a:ln>
          <a:effectLst/>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17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8" name="Text Box 11"/>
          <p:cNvSpPr txBox="1">
            <a:spLocks noChangeArrowheads="1"/>
          </p:cNvSpPr>
          <p:nvPr/>
        </p:nvSpPr>
        <p:spPr bwMode="auto">
          <a:xfrm>
            <a:off x="1210892" y="6446809"/>
            <a:ext cx="6706339"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r>
              <a:rPr lang="en-US" sz="1200" dirty="0" smtClean="0">
                <a:solidFill>
                  <a:srgbClr val="002060"/>
                </a:solidFill>
                <a:latin typeface="Arial Rounded MT Bold" pitchFamily="34" charset="0"/>
              </a:rPr>
              <a:t>COS Instrument and on-orbit performance: </a:t>
            </a:r>
            <a:r>
              <a:rPr lang="en-US" sz="1200" b="1" dirty="0" smtClean="0">
                <a:solidFill>
                  <a:srgbClr val="002060"/>
                </a:solidFill>
                <a:effectLst>
                  <a:outerShdw blurRad="38100" dist="38100" dir="2700000" algn="tl">
                    <a:srgbClr val="000000">
                      <a:alpha val="43137"/>
                    </a:srgbClr>
                  </a:outerShdw>
                </a:effectLst>
                <a:latin typeface="Arial Rounded MT Bold" pitchFamily="34" charset="0"/>
              </a:rPr>
              <a:t>Green et al. (2012) </a:t>
            </a:r>
            <a:r>
              <a:rPr lang="en-US" sz="1200" dirty="0" smtClean="0">
                <a:solidFill>
                  <a:srgbClr val="002060"/>
                </a:solidFill>
                <a:latin typeface="Arial Rounded MT Bold" pitchFamily="34" charset="0"/>
              </a:rPr>
              <a:t>&amp; </a:t>
            </a:r>
            <a:r>
              <a:rPr lang="en-US" sz="1200" b="1" dirty="0" smtClean="0">
                <a:solidFill>
                  <a:srgbClr val="002060"/>
                </a:solidFill>
                <a:effectLst>
                  <a:outerShdw blurRad="38100" dist="38100" dir="2700000" algn="tl">
                    <a:srgbClr val="000000">
                      <a:alpha val="43137"/>
                    </a:srgbClr>
                  </a:outerShdw>
                </a:effectLst>
                <a:latin typeface="Arial Rounded MT Bold" pitchFamily="34" charset="0"/>
              </a:rPr>
              <a:t>Osterman et al. (2011)</a:t>
            </a:r>
            <a:endParaRPr lang="en-US" sz="1200" b="1" dirty="0">
              <a:solidFill>
                <a:srgbClr val="002060"/>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2950251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67" y="1143000"/>
            <a:ext cx="5918791" cy="5181600"/>
          </a:xfrm>
          <a:prstGeom prst="rect">
            <a:avLst/>
          </a:prstGeom>
        </p:spPr>
      </p:pic>
      <p:sp>
        <p:nvSpPr>
          <p:cNvPr id="19" name="Text Box 6"/>
          <p:cNvSpPr txBox="1">
            <a:spLocks noChangeArrowheads="1"/>
          </p:cNvSpPr>
          <p:nvPr/>
        </p:nvSpPr>
        <p:spPr bwMode="auto">
          <a:xfrm>
            <a:off x="5459002" y="1295400"/>
            <a:ext cx="3326645" cy="133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700" i="1" dirty="0" smtClean="0">
                <a:latin typeface="Arial Rounded MT Bold" pitchFamily="34" charset="0"/>
                <a:sym typeface="Symbol" pitchFamily="18" charset="2"/>
              </a:rPr>
              <a:t>Typical (t &lt; 10 Myr)</a:t>
            </a:r>
          </a:p>
          <a:p>
            <a:pPr algn="ctr" eaLnBrk="1" hangingPunct="1"/>
            <a:r>
              <a:rPr lang="en-US" sz="2700" i="1" dirty="0" smtClean="0">
                <a:latin typeface="Arial Rounded MT Bold" pitchFamily="34" charset="0"/>
                <a:sym typeface="Symbol" pitchFamily="18" charset="2"/>
              </a:rPr>
              <a:t>protoplanetary </a:t>
            </a:r>
          </a:p>
          <a:p>
            <a:pPr algn="ctr" eaLnBrk="1" hangingPunct="1"/>
            <a:r>
              <a:rPr lang="en-US" sz="2700" i="1" dirty="0" smtClean="0">
                <a:latin typeface="Arial Rounded MT Bold" pitchFamily="34" charset="0"/>
                <a:sym typeface="Symbol" pitchFamily="18" charset="2"/>
              </a:rPr>
              <a:t>disk, pre-COS</a:t>
            </a:r>
            <a:endParaRPr lang="en-US" sz="2700" dirty="0" smtClean="0">
              <a:latin typeface="Arial Rounded MT Bold" pitchFamily="34" charset="0"/>
              <a:sym typeface="Symbol" pitchFamily="18" charset="2"/>
            </a:endParaRPr>
          </a:p>
        </p:txBody>
      </p:sp>
      <p:sp>
        <p:nvSpPr>
          <p:cNvPr id="8" name="Title 9"/>
          <p:cNvSpPr txBox="1">
            <a:spLocks/>
          </p:cNvSpPr>
          <p:nvPr/>
        </p:nvSpPr>
        <p:spPr>
          <a:xfrm>
            <a:off x="533400"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COS Disk Program</a:t>
            </a:r>
            <a:endParaRPr lang="en-US" dirty="0"/>
          </a:p>
        </p:txBody>
      </p:sp>
      <p:sp>
        <p:nvSpPr>
          <p:cNvPr id="3" name="Rectangle 2"/>
          <p:cNvSpPr/>
          <p:nvPr/>
        </p:nvSpPr>
        <p:spPr>
          <a:xfrm>
            <a:off x="411467" y="3686101"/>
            <a:ext cx="5918791" cy="2333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1"/>
          <p:cNvSpPr txBox="1">
            <a:spLocks noChangeArrowheads="1"/>
          </p:cNvSpPr>
          <p:nvPr/>
        </p:nvSpPr>
        <p:spPr bwMode="auto">
          <a:xfrm>
            <a:off x="152400" y="6535010"/>
            <a:ext cx="3505200"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rgbClr val="002060"/>
                </a:solidFill>
                <a:latin typeface="Arial Rounded MT Bold" pitchFamily="34" charset="0"/>
              </a:rPr>
              <a:t>(France et al. 2012a; Green</a:t>
            </a:r>
            <a:r>
              <a:rPr lang="en-US" sz="1200" b="0" dirty="0" smtClean="0">
                <a:solidFill>
                  <a:srgbClr val="002060"/>
                </a:solidFill>
                <a:latin typeface="Arial Rounded MT Bold" pitchFamily="34" charset="0"/>
              </a:rPr>
              <a:t> et al. 2012)</a:t>
            </a:r>
            <a:endParaRPr lang="en-US" sz="1200" b="0" dirty="0">
              <a:solidFill>
                <a:srgbClr val="002060"/>
              </a:solidFill>
              <a:latin typeface="Arial Rounded MT Bold" pitchFamily="34" charset="0"/>
            </a:endParaRPr>
          </a:p>
        </p:txBody>
      </p:sp>
    </p:spTree>
    <p:extLst>
      <p:ext uri="{BB962C8B-B14F-4D97-AF65-F5344CB8AC3E}">
        <p14:creationId xmlns:p14="http://schemas.microsoft.com/office/powerpoint/2010/main" val="3454654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0" name="Title 9"/>
          <p:cNvSpPr txBox="1">
            <a:spLocks/>
          </p:cNvSpPr>
          <p:nvPr/>
        </p:nvSpPr>
        <p:spPr>
          <a:xfrm>
            <a:off x="533400"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COS Disk Program</a:t>
            </a:r>
            <a:endParaRPr lang="en-US" dirty="0"/>
          </a:p>
        </p:txBody>
      </p:sp>
      <p:sp>
        <p:nvSpPr>
          <p:cNvPr id="11" name="Text Box 11"/>
          <p:cNvSpPr txBox="1">
            <a:spLocks noChangeArrowheads="1"/>
          </p:cNvSpPr>
          <p:nvPr/>
        </p:nvSpPr>
        <p:spPr bwMode="auto">
          <a:xfrm>
            <a:off x="152400" y="6535010"/>
            <a:ext cx="3505200"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rgbClr val="002060"/>
                </a:solidFill>
                <a:latin typeface="Arial Rounded MT Bold" pitchFamily="34" charset="0"/>
              </a:rPr>
              <a:t>(France et al. 2012a; Green</a:t>
            </a:r>
            <a:r>
              <a:rPr lang="en-US" sz="1200" b="0" dirty="0" smtClean="0">
                <a:solidFill>
                  <a:srgbClr val="002060"/>
                </a:solidFill>
                <a:latin typeface="Arial Rounded MT Bold" pitchFamily="34" charset="0"/>
              </a:rPr>
              <a:t> et al. 2012)</a:t>
            </a:r>
            <a:endParaRPr lang="en-US" sz="1200" b="0" dirty="0">
              <a:solidFill>
                <a:srgbClr val="002060"/>
              </a:solidFill>
              <a:latin typeface="Arial Rounded MT Bold"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67" y="1143000"/>
            <a:ext cx="5918791" cy="5181600"/>
          </a:xfrm>
          <a:prstGeom prst="rect">
            <a:avLst/>
          </a:prstGeom>
        </p:spPr>
      </p:pic>
      <p:sp>
        <p:nvSpPr>
          <p:cNvPr id="19" name="Text Box 6"/>
          <p:cNvSpPr txBox="1">
            <a:spLocks noChangeArrowheads="1"/>
          </p:cNvSpPr>
          <p:nvPr/>
        </p:nvSpPr>
        <p:spPr bwMode="auto">
          <a:xfrm>
            <a:off x="5459002" y="1295400"/>
            <a:ext cx="3326645" cy="133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700" i="1" dirty="0" smtClean="0">
                <a:latin typeface="Arial Rounded MT Bold" pitchFamily="34" charset="0"/>
                <a:sym typeface="Symbol" pitchFamily="18" charset="2"/>
              </a:rPr>
              <a:t>Typical (t &lt; 10 Myr)</a:t>
            </a:r>
          </a:p>
          <a:p>
            <a:pPr algn="ctr" eaLnBrk="1" hangingPunct="1"/>
            <a:r>
              <a:rPr lang="en-US" sz="2700" i="1" dirty="0" smtClean="0">
                <a:latin typeface="Arial Rounded MT Bold" pitchFamily="34" charset="0"/>
                <a:sym typeface="Symbol" pitchFamily="18" charset="2"/>
              </a:rPr>
              <a:t>protoplanetary </a:t>
            </a:r>
          </a:p>
          <a:p>
            <a:pPr algn="ctr" eaLnBrk="1" hangingPunct="1"/>
            <a:r>
              <a:rPr lang="en-US" sz="2700" i="1" dirty="0" smtClean="0">
                <a:latin typeface="Arial Rounded MT Bold" pitchFamily="34" charset="0"/>
                <a:sym typeface="Symbol" pitchFamily="18" charset="2"/>
              </a:rPr>
              <a:t>disk, w/ COS</a:t>
            </a:r>
            <a:endParaRPr lang="en-US" sz="2700" dirty="0" smtClean="0">
              <a:latin typeface="Arial Rounded MT Bold" pitchFamily="34" charset="0"/>
              <a:sym typeface="Symbol" pitchFamily="18" charset="2"/>
            </a:endParaRPr>
          </a:p>
        </p:txBody>
      </p:sp>
    </p:spTree>
    <p:extLst>
      <p:ext uri="{BB962C8B-B14F-4D97-AF65-F5344CB8AC3E}">
        <p14:creationId xmlns:p14="http://schemas.microsoft.com/office/powerpoint/2010/main" val="31609830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Molecules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68" y="1143000"/>
            <a:ext cx="4700216" cy="41148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124200"/>
            <a:ext cx="4079319" cy="3657600"/>
          </a:xfrm>
          <a:prstGeom prst="rect">
            <a:avLst/>
          </a:prstGeom>
        </p:spPr>
      </p:pic>
      <p:sp>
        <p:nvSpPr>
          <p:cNvPr id="6" name="Rectangle 5"/>
          <p:cNvSpPr/>
          <p:nvPr/>
        </p:nvSpPr>
        <p:spPr>
          <a:xfrm>
            <a:off x="2370083" y="3184072"/>
            <a:ext cx="475576" cy="1600200"/>
          </a:xfrm>
          <a:prstGeom prst="rect">
            <a:avLst/>
          </a:prstGeom>
          <a:solidFill>
            <a:srgbClr val="FFC000">
              <a:alpha val="4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2761576" y="4419600"/>
            <a:ext cx="3791624" cy="4191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6"/>
          <p:cNvSpPr txBox="1">
            <a:spLocks noChangeArrowheads="1"/>
          </p:cNvSpPr>
          <p:nvPr/>
        </p:nvSpPr>
        <p:spPr bwMode="auto">
          <a:xfrm>
            <a:off x="5459002" y="1295400"/>
            <a:ext cx="3326645" cy="133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700" i="1" dirty="0" smtClean="0">
                <a:latin typeface="Arial Rounded MT Bold" pitchFamily="34" charset="0"/>
                <a:sym typeface="Symbol" pitchFamily="18" charset="2"/>
              </a:rPr>
              <a:t>Typical (t &lt; 10 Myr)</a:t>
            </a:r>
          </a:p>
          <a:p>
            <a:pPr algn="ctr" eaLnBrk="1" hangingPunct="1"/>
            <a:r>
              <a:rPr lang="en-US" sz="2700" i="1" dirty="0" smtClean="0">
                <a:latin typeface="Arial Rounded MT Bold" pitchFamily="34" charset="0"/>
                <a:sym typeface="Symbol" pitchFamily="18" charset="2"/>
              </a:rPr>
              <a:t>protoplanetary </a:t>
            </a:r>
          </a:p>
          <a:p>
            <a:pPr algn="ctr" eaLnBrk="1" hangingPunct="1"/>
            <a:r>
              <a:rPr lang="en-US" sz="2700" i="1" dirty="0" smtClean="0">
                <a:latin typeface="Arial Rounded MT Bold" pitchFamily="34" charset="0"/>
                <a:sym typeface="Symbol" pitchFamily="18" charset="2"/>
              </a:rPr>
              <a:t>disk, w/ COS</a:t>
            </a:r>
            <a:endParaRPr lang="en-US" sz="2700" dirty="0" smtClean="0">
              <a:latin typeface="Arial Rounded MT Bold" pitchFamily="34" charset="0"/>
              <a:sym typeface="Symbol" pitchFamily="18" charset="2"/>
            </a:endParaRPr>
          </a:p>
        </p:txBody>
      </p:sp>
      <p:sp>
        <p:nvSpPr>
          <p:cNvPr id="10" name="Text Box 11"/>
          <p:cNvSpPr txBox="1">
            <a:spLocks noChangeArrowheads="1"/>
          </p:cNvSpPr>
          <p:nvPr/>
        </p:nvSpPr>
        <p:spPr bwMode="auto">
          <a:xfrm>
            <a:off x="550471" y="5513848"/>
            <a:ext cx="4114800" cy="119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400" dirty="0" smtClean="0">
                <a:solidFill>
                  <a:srgbClr val="002060"/>
                </a:solidFill>
                <a:latin typeface="Arial Rounded MT Bold" pitchFamily="34" charset="0"/>
              </a:rPr>
              <a:t>Resolved H</a:t>
            </a:r>
            <a:r>
              <a:rPr lang="en-US" sz="2400" baseline="-25000" dirty="0" smtClean="0">
                <a:solidFill>
                  <a:srgbClr val="002060"/>
                </a:solidFill>
                <a:latin typeface="Arial Rounded MT Bold" pitchFamily="34" charset="0"/>
              </a:rPr>
              <a:t>2</a:t>
            </a:r>
            <a:r>
              <a:rPr lang="en-US" sz="2400" dirty="0" smtClean="0">
                <a:solidFill>
                  <a:srgbClr val="002060"/>
                </a:solidFill>
                <a:latin typeface="Arial Rounded MT Bold" pitchFamily="34" charset="0"/>
              </a:rPr>
              <a:t> and CO emission and absorption features from the disk</a:t>
            </a:r>
            <a:endParaRPr lang="en-US" sz="2400" dirty="0">
              <a:solidFill>
                <a:srgbClr val="002060"/>
              </a:solidFill>
              <a:latin typeface="Arial Rounded MT Bold" pitchFamily="34" charset="0"/>
            </a:endParaRPr>
          </a:p>
        </p:txBody>
      </p:sp>
      <p:sp>
        <p:nvSpPr>
          <p:cNvPr id="12" name="Rectangle 11"/>
          <p:cNvSpPr/>
          <p:nvPr/>
        </p:nvSpPr>
        <p:spPr>
          <a:xfrm>
            <a:off x="2370083" y="1295400"/>
            <a:ext cx="475576" cy="1600200"/>
          </a:xfrm>
          <a:prstGeom prst="rect">
            <a:avLst/>
          </a:prstGeom>
          <a:solidFill>
            <a:srgbClr val="FFC000">
              <a:alpha val="4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676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Molecules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2" name="TextBox 11"/>
          <p:cNvSpPr txBox="1"/>
          <p:nvPr/>
        </p:nvSpPr>
        <p:spPr>
          <a:xfrm>
            <a:off x="152400" y="1447800"/>
            <a:ext cx="627095" cy="646331"/>
          </a:xfrm>
          <a:prstGeom prst="rect">
            <a:avLst/>
          </a:prstGeom>
          <a:noFill/>
        </p:spPr>
        <p:txBody>
          <a:bodyPr wrap="none" rtlCol="0">
            <a:spAutoFit/>
          </a:bodyPr>
          <a:lstStyle/>
          <a:p>
            <a:r>
              <a:rPr lang="en-US" sz="3600" dirty="0" smtClean="0"/>
              <a:t>H</a:t>
            </a:r>
            <a:r>
              <a:rPr lang="en-US" sz="3600" baseline="-25000" dirty="0" smtClean="0"/>
              <a:t>2</a:t>
            </a:r>
            <a:endParaRPr lang="en-US" sz="3600" dirty="0"/>
          </a:p>
        </p:txBody>
      </p:sp>
      <p:cxnSp>
        <p:nvCxnSpPr>
          <p:cNvPr id="10" name="Straight Arrow Connector 9"/>
          <p:cNvCxnSpPr>
            <a:endCxn id="7" idx="1"/>
          </p:cNvCxnSpPr>
          <p:nvPr/>
        </p:nvCxnSpPr>
        <p:spPr>
          <a:xfrm>
            <a:off x="1903562" y="2654435"/>
            <a:ext cx="3310105" cy="8876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667" y="1143000"/>
            <a:ext cx="3563766" cy="3200400"/>
          </a:xfrm>
          <a:prstGeom prst="rect">
            <a:avLst/>
          </a:prstGeom>
        </p:spPr>
      </p:pic>
      <p:sp>
        <p:nvSpPr>
          <p:cNvPr id="16" name="Text Box 11"/>
          <p:cNvSpPr txBox="1">
            <a:spLocks noChangeArrowheads="1"/>
          </p:cNvSpPr>
          <p:nvPr/>
        </p:nvSpPr>
        <p:spPr bwMode="auto">
          <a:xfrm>
            <a:off x="4876800" y="4345390"/>
            <a:ext cx="4114800" cy="42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200" dirty="0" smtClean="0">
                <a:solidFill>
                  <a:srgbClr val="002060"/>
                </a:solidFill>
                <a:latin typeface="Arial Rounded MT Bold" pitchFamily="34" charset="0"/>
                <a:sym typeface="Symbol"/>
              </a:rPr>
              <a:t>COS Instrumental =</a:t>
            </a:r>
            <a:r>
              <a:rPr lang="en-US" sz="2200" dirty="0" smtClean="0">
                <a:solidFill>
                  <a:srgbClr val="002060"/>
                </a:solidFill>
                <a:latin typeface="Arial Rounded MT Bold" pitchFamily="34" charset="0"/>
              </a:rPr>
              <a:t> 17 km s</a:t>
            </a:r>
            <a:r>
              <a:rPr lang="en-US" sz="2200" baseline="30000" dirty="0" smtClean="0">
                <a:solidFill>
                  <a:srgbClr val="002060"/>
                </a:solidFill>
                <a:latin typeface="Arial Rounded MT Bold" pitchFamily="34" charset="0"/>
              </a:rPr>
              <a:t>-1 </a:t>
            </a:r>
          </a:p>
        </p:txBody>
      </p:sp>
      <p:sp>
        <p:nvSpPr>
          <p:cNvPr id="17" name="Text Box 11"/>
          <p:cNvSpPr txBox="1">
            <a:spLocks noChangeArrowheads="1"/>
          </p:cNvSpPr>
          <p:nvPr/>
        </p:nvSpPr>
        <p:spPr bwMode="auto">
          <a:xfrm>
            <a:off x="978650" y="6455205"/>
            <a:ext cx="2579964"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1200" dirty="0" smtClean="0">
                <a:solidFill>
                  <a:srgbClr val="002060"/>
                </a:solidFill>
                <a:latin typeface="Arial Rounded MT Bold" pitchFamily="34" charset="0"/>
              </a:rPr>
              <a:t>France </a:t>
            </a:r>
            <a:r>
              <a:rPr lang="en-US" sz="1200" b="0" dirty="0" smtClean="0">
                <a:solidFill>
                  <a:srgbClr val="002060"/>
                </a:solidFill>
                <a:latin typeface="Arial Rounded MT Bold" pitchFamily="34" charset="0"/>
              </a:rPr>
              <a:t>et al. (2011a, 2012b)</a:t>
            </a:r>
            <a:endParaRPr lang="en-US" sz="1200" b="0" dirty="0">
              <a:solidFill>
                <a:srgbClr val="002060"/>
              </a:solidFill>
              <a:latin typeface="Arial Rounded MT Bold"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7766"/>
            <a:ext cx="4010203" cy="4389120"/>
          </a:xfrm>
          <a:prstGeom prst="rect">
            <a:avLst/>
          </a:prstGeom>
        </p:spPr>
      </p:pic>
      <p:sp>
        <p:nvSpPr>
          <p:cNvPr id="18" name="Rectangle 17"/>
          <p:cNvSpPr/>
          <p:nvPr/>
        </p:nvSpPr>
        <p:spPr>
          <a:xfrm>
            <a:off x="1826202" y="1600200"/>
            <a:ext cx="307398" cy="3733800"/>
          </a:xfrm>
          <a:prstGeom prst="rect">
            <a:avLst/>
          </a:prstGeom>
          <a:solidFill>
            <a:srgbClr val="FFC000">
              <a:alpha val="4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1618492"/>
            <a:ext cx="627095" cy="646331"/>
          </a:xfrm>
          <a:prstGeom prst="rect">
            <a:avLst/>
          </a:prstGeom>
          <a:noFill/>
        </p:spPr>
        <p:txBody>
          <a:bodyPr wrap="none" rtlCol="0">
            <a:spAutoFit/>
          </a:bodyPr>
          <a:lstStyle/>
          <a:p>
            <a:r>
              <a:rPr lang="en-US" sz="3600" dirty="0" smtClean="0"/>
              <a:t>H</a:t>
            </a:r>
            <a:r>
              <a:rPr lang="en-US" sz="3600" baseline="-25000" dirty="0" smtClean="0"/>
              <a:t>2</a:t>
            </a:r>
            <a:endParaRPr lang="en-US" sz="3600" dirty="0"/>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984225" y="0"/>
            <a:ext cx="36128225"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170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25000"/>
                                        <p:tgtEl>
                                          <p:spTgt spid="13"/>
                                        </p:tgtEl>
                                        <p:attrNameLst>
                                          <p:attrName>ppt_x</p:attrName>
                                        </p:attrNameLst>
                                      </p:cBhvr>
                                      <p:tavLst>
                                        <p:tav tm="0">
                                          <p:val>
                                            <p:strVal val="ppt_x"/>
                                          </p:val>
                                        </p:tav>
                                        <p:tav tm="100000">
                                          <p:val>
                                            <p:strVal val="1+ppt_w/2"/>
                                          </p:val>
                                        </p:tav>
                                      </p:tavLst>
                                    </p:anim>
                                    <p:anim calcmode="lin" valueType="num">
                                      <p:cBhvr additive="base">
                                        <p:cTn id="7" dur="25000"/>
                                        <p:tgtEl>
                                          <p:spTgt spid="13"/>
                                        </p:tgtEl>
                                        <p:attrNameLst>
                                          <p:attrName>ppt_y</p:attrName>
                                        </p:attrNameLst>
                                      </p:cBhvr>
                                      <p:tavLst>
                                        <p:tav tm="0">
                                          <p:val>
                                            <p:strVal val="ppt_y"/>
                                          </p:val>
                                        </p:tav>
                                        <p:tav tm="100000">
                                          <p:val>
                                            <p:strVal val="ppt_y"/>
                                          </p:val>
                                        </p:tav>
                                      </p:tavLst>
                                    </p:anim>
                                    <p:set>
                                      <p:cBhvr>
                                        <p:cTn id="8" dur="1" fill="hold">
                                          <p:stCondLst>
                                            <p:cond delay="24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9" name="Text Box 11"/>
          <p:cNvSpPr txBox="1">
            <a:spLocks noChangeArrowheads="1"/>
          </p:cNvSpPr>
          <p:nvPr/>
        </p:nvSpPr>
        <p:spPr bwMode="auto">
          <a:xfrm>
            <a:off x="6477000" y="6508836"/>
            <a:ext cx="1849822"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rgbClr val="002060"/>
                </a:solidFill>
                <a:latin typeface="Arial Rounded MT Bold" pitchFamily="34" charset="0"/>
              </a:rPr>
              <a:t>France </a:t>
            </a:r>
            <a:r>
              <a:rPr lang="en-US" sz="1200" b="0" dirty="0" smtClean="0">
                <a:solidFill>
                  <a:srgbClr val="002060"/>
                </a:solidFill>
                <a:latin typeface="Arial Rounded MT Bold" pitchFamily="34" charset="0"/>
              </a:rPr>
              <a:t>et al. (2012b)</a:t>
            </a:r>
            <a:endParaRPr lang="en-US" sz="1200" b="0" dirty="0">
              <a:solidFill>
                <a:srgbClr val="002060"/>
              </a:solidFill>
              <a:latin typeface="Arial Rounded MT Bold" pitchFamily="34" charset="0"/>
            </a:endParaRPr>
          </a:p>
        </p:txBody>
      </p:sp>
      <p:sp>
        <p:nvSpPr>
          <p:cNvPr id="6" name="Text Box 11"/>
          <p:cNvSpPr txBox="1">
            <a:spLocks noChangeArrowheads="1"/>
          </p:cNvSpPr>
          <p:nvPr/>
        </p:nvSpPr>
        <p:spPr bwMode="auto">
          <a:xfrm>
            <a:off x="626165" y="1219199"/>
            <a:ext cx="7848600" cy="3407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8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Rounded MT Bold" pitchFamily="34" charset="0"/>
              </a:rPr>
              <a:t>H</a:t>
            </a:r>
            <a:r>
              <a:rPr lang="en-US" sz="8000" b="1" cap="all" baseline="-250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Rounded MT Bold" pitchFamily="34" charset="0"/>
              </a:rPr>
              <a:t>2 </a:t>
            </a:r>
            <a:r>
              <a:rPr lang="en-US" sz="8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Rounded MT Bold" pitchFamily="34" charset="0"/>
              </a:rPr>
              <a:t>&amp; CO</a:t>
            </a:r>
          </a:p>
          <a:p>
            <a:pPr algn="ctr" eaLnBrk="1" hangingPunct="1"/>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Rounded MT Bold" pitchFamily="34" charset="0"/>
            </a:endParaRPr>
          </a:p>
          <a:p>
            <a:pPr algn="ctr" eaLnBrk="1" hangingPunct="1"/>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haroni" pitchFamily="2" charset="-79"/>
                <a:cs typeface="Aharoni" pitchFamily="2" charset="-79"/>
              </a:rPr>
              <a:t>EMISSION SPECTRA</a:t>
            </a:r>
          </a:p>
          <a:p>
            <a:pPr algn="ct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haroni" pitchFamily="2" charset="-79"/>
                <a:cs typeface="Aharoni" pitchFamily="2" charset="-79"/>
              </a:rPr>
              <a:t>Ly</a:t>
            </a: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haroni" pitchFamily="2" charset="-79"/>
                <a:cs typeface="Aharoni" pitchFamily="2" charset="-79"/>
                <a:sym typeface="Symbol"/>
              </a:rPr>
              <a:t> - pumped fluorescence </a:t>
            </a:r>
          </a:p>
          <a:p>
            <a:pPr algn="ctr" eaLnBrk="1" hangingPunct="1"/>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haroni" pitchFamily="2" charset="-79"/>
              <a:cs typeface="Aharoni" pitchFamily="2" charset="-79"/>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9530262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Molecules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52" y="1143000"/>
            <a:ext cx="4378361" cy="5029200"/>
          </a:xfrm>
          <a:prstGeom prst="rect">
            <a:avLst/>
          </a:prstGeom>
        </p:spPr>
      </p:pic>
      <p:sp>
        <p:nvSpPr>
          <p:cNvPr id="12" name="TextBox 11"/>
          <p:cNvSpPr txBox="1"/>
          <p:nvPr/>
        </p:nvSpPr>
        <p:spPr>
          <a:xfrm>
            <a:off x="335973" y="1203251"/>
            <a:ext cx="627095" cy="646331"/>
          </a:xfrm>
          <a:prstGeom prst="rect">
            <a:avLst/>
          </a:prstGeom>
          <a:noFill/>
        </p:spPr>
        <p:txBody>
          <a:bodyPr wrap="none" rtlCol="0">
            <a:spAutoFit/>
          </a:bodyPr>
          <a:lstStyle/>
          <a:p>
            <a:r>
              <a:rPr lang="en-US" sz="3600" dirty="0" smtClean="0"/>
              <a:t>H</a:t>
            </a:r>
            <a:r>
              <a:rPr lang="en-US" sz="3600" baseline="-25000" dirty="0" smtClean="0"/>
              <a:t>2</a:t>
            </a:r>
            <a:endParaRPr lang="en-US" sz="3600" dirty="0"/>
          </a:p>
        </p:txBody>
      </p:sp>
      <p:sp>
        <p:nvSpPr>
          <p:cNvPr id="18" name="Text Box 11"/>
          <p:cNvSpPr txBox="1">
            <a:spLocks noChangeArrowheads="1"/>
          </p:cNvSpPr>
          <p:nvPr/>
        </p:nvSpPr>
        <p:spPr bwMode="auto">
          <a:xfrm>
            <a:off x="346730" y="6380723"/>
            <a:ext cx="4149069"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rgbClr val="002060"/>
                </a:solidFill>
                <a:latin typeface="Arial Rounded MT Bold" pitchFamily="34" charset="0"/>
              </a:rPr>
              <a:t>France </a:t>
            </a:r>
            <a:r>
              <a:rPr lang="en-US" sz="1200" b="0" dirty="0" smtClean="0">
                <a:solidFill>
                  <a:srgbClr val="002060"/>
                </a:solidFill>
                <a:latin typeface="Arial Rounded MT Bold" pitchFamily="34" charset="0"/>
              </a:rPr>
              <a:t>et al. (</a:t>
            </a:r>
            <a:r>
              <a:rPr lang="en-US" sz="1200" dirty="0" smtClean="0">
                <a:solidFill>
                  <a:srgbClr val="002060"/>
                </a:solidFill>
                <a:latin typeface="Arial Rounded MT Bold" pitchFamily="34" charset="0"/>
              </a:rPr>
              <a:t>2012b</a:t>
            </a:r>
            <a:r>
              <a:rPr lang="en-US" sz="1200" b="0" dirty="0" smtClean="0">
                <a:solidFill>
                  <a:srgbClr val="002060"/>
                </a:solidFill>
                <a:latin typeface="Arial Rounded MT Bold" pitchFamily="34" charset="0"/>
              </a:rPr>
              <a:t>);  also Ingleby et al. (2011a)</a:t>
            </a:r>
            <a:endParaRPr lang="en-US" sz="1200" b="0" dirty="0">
              <a:solidFill>
                <a:srgbClr val="002060"/>
              </a:solidFill>
              <a:latin typeface="Arial Rounded MT Bold" pitchFamily="34" charset="0"/>
            </a:endParaRPr>
          </a:p>
        </p:txBody>
      </p:sp>
      <p:sp>
        <p:nvSpPr>
          <p:cNvPr id="2" name="Down Arrow 1"/>
          <p:cNvSpPr/>
          <p:nvPr/>
        </p:nvSpPr>
        <p:spPr>
          <a:xfrm>
            <a:off x="5105400" y="1676400"/>
            <a:ext cx="242316" cy="3886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47716" y="1685818"/>
            <a:ext cx="220980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400" dirty="0" smtClean="0"/>
              <a:t>Inner Disk Dust</a:t>
            </a:r>
            <a:endParaRPr lang="en-US" sz="2400" dirty="0"/>
          </a:p>
        </p:txBody>
      </p:sp>
      <p:sp>
        <p:nvSpPr>
          <p:cNvPr id="9" name="Text Box 11"/>
          <p:cNvSpPr txBox="1">
            <a:spLocks noChangeArrowheads="1"/>
          </p:cNvSpPr>
          <p:nvPr/>
        </p:nvSpPr>
        <p:spPr bwMode="auto">
          <a:xfrm>
            <a:off x="4495800" y="2770188"/>
            <a:ext cx="5237162" cy="245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200" b="1" dirty="0" smtClean="0">
                <a:solidFill>
                  <a:srgbClr val="002060"/>
                </a:solidFill>
                <a:latin typeface="Arial Rounded MT Bold" pitchFamily="34" charset="0"/>
              </a:rPr>
              <a:t>Every </a:t>
            </a:r>
            <a:r>
              <a:rPr lang="en-US" sz="2200" b="1" i="1" dirty="0">
                <a:solidFill>
                  <a:srgbClr val="002060"/>
                </a:solidFill>
                <a:latin typeface="Arial Rounded MT Bold" pitchFamily="34" charset="0"/>
              </a:rPr>
              <a:t> </a:t>
            </a:r>
            <a:r>
              <a:rPr lang="en-US" sz="2200" dirty="0" smtClean="0">
                <a:solidFill>
                  <a:srgbClr val="002060"/>
                </a:solidFill>
                <a:latin typeface="Arial Rounded MT Bold" pitchFamily="34" charset="0"/>
              </a:rPr>
              <a:t>actively accreting </a:t>
            </a:r>
          </a:p>
          <a:p>
            <a:pPr algn="ctr" eaLnBrk="1" hangingPunct="1"/>
            <a:r>
              <a:rPr lang="en-US" sz="2200" dirty="0" smtClean="0">
                <a:solidFill>
                  <a:srgbClr val="002060"/>
                </a:solidFill>
                <a:latin typeface="Arial Rounded MT Bold" pitchFamily="34" charset="0"/>
              </a:rPr>
              <a:t>star shows H</a:t>
            </a:r>
            <a:r>
              <a:rPr lang="en-US" sz="2200" baseline="-25000" dirty="0" smtClean="0">
                <a:solidFill>
                  <a:srgbClr val="002060"/>
                </a:solidFill>
                <a:latin typeface="Arial Rounded MT Bold" pitchFamily="34" charset="0"/>
              </a:rPr>
              <a:t>2</a:t>
            </a:r>
            <a:r>
              <a:rPr lang="en-US" sz="2200" dirty="0" smtClean="0">
                <a:solidFill>
                  <a:srgbClr val="002060"/>
                </a:solidFill>
                <a:latin typeface="Arial Rounded MT Bold" pitchFamily="34" charset="0"/>
              </a:rPr>
              <a:t> emission</a:t>
            </a:r>
          </a:p>
          <a:p>
            <a:pPr algn="ctr" eaLnBrk="1" hangingPunct="1"/>
            <a:r>
              <a:rPr lang="en-US" sz="2200" dirty="0" smtClean="0">
                <a:solidFill>
                  <a:srgbClr val="002060"/>
                </a:solidFill>
                <a:latin typeface="Arial Rounded MT Bold" pitchFamily="34" charset="0"/>
              </a:rPr>
              <a:t>excited by strong </a:t>
            </a:r>
          </a:p>
          <a:p>
            <a:pPr algn="ctr" eaLnBrk="1" hangingPunct="1"/>
            <a:r>
              <a:rPr lang="en-US" sz="2200" dirty="0" smtClean="0">
                <a:solidFill>
                  <a:srgbClr val="002060"/>
                </a:solidFill>
                <a:latin typeface="Arial Rounded MT Bold" pitchFamily="34" charset="0"/>
              </a:rPr>
              <a:t>Ly</a:t>
            </a:r>
            <a:r>
              <a:rPr lang="en-US" sz="2200" dirty="0" smtClean="0">
                <a:solidFill>
                  <a:srgbClr val="002060"/>
                </a:solidFill>
                <a:latin typeface="Arial Rounded MT Bold" pitchFamily="34" charset="0"/>
                <a:sym typeface="Symbol"/>
              </a:rPr>
              <a:t> illumination </a:t>
            </a:r>
          </a:p>
          <a:p>
            <a:pPr algn="ctr" eaLnBrk="1" hangingPunct="1"/>
            <a:r>
              <a:rPr lang="en-US" sz="2200" dirty="0" smtClean="0">
                <a:solidFill>
                  <a:srgbClr val="002060"/>
                </a:solidFill>
                <a:latin typeface="Arial Rounded MT Bold" pitchFamily="34" charset="0"/>
                <a:sym typeface="Symbol"/>
              </a:rPr>
              <a:t>(100% of CTTS, </a:t>
            </a:r>
          </a:p>
          <a:p>
            <a:pPr algn="ctr" eaLnBrk="1" hangingPunct="1"/>
            <a:r>
              <a:rPr lang="en-US" sz="2200" dirty="0" smtClean="0">
                <a:solidFill>
                  <a:srgbClr val="002060"/>
                </a:solidFill>
                <a:latin typeface="Arial Rounded MT Bold" pitchFamily="34" charset="0"/>
                <a:sym typeface="Symbol"/>
              </a:rPr>
              <a:t>0% of WTTS)</a:t>
            </a:r>
          </a:p>
          <a:p>
            <a:pPr algn="ctr" eaLnBrk="1" hangingPunct="1"/>
            <a:endParaRPr lang="en-US" sz="2200" dirty="0">
              <a:solidFill>
                <a:srgbClr val="002060"/>
              </a:solidFill>
              <a:latin typeface="Arial Rounded MT Bold" pitchFamily="34" charset="0"/>
              <a:sym typeface="Symbol"/>
            </a:endParaRPr>
          </a:p>
        </p:txBody>
      </p:sp>
    </p:spTree>
    <p:extLst>
      <p:ext uri="{BB962C8B-B14F-4D97-AF65-F5344CB8AC3E}">
        <p14:creationId xmlns:p14="http://schemas.microsoft.com/office/powerpoint/2010/main" val="72879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0000"/>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Molecular Structure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43" y="1295400"/>
            <a:ext cx="5900883" cy="4787356"/>
          </a:xfrm>
          <a:prstGeom prst="rect">
            <a:avLst/>
          </a:prstGeom>
        </p:spPr>
      </p:pic>
      <p:sp>
        <p:nvSpPr>
          <p:cNvPr id="22" name="Text Box 11"/>
          <p:cNvSpPr txBox="1">
            <a:spLocks noChangeArrowheads="1"/>
          </p:cNvSpPr>
          <p:nvPr/>
        </p:nvSpPr>
        <p:spPr bwMode="auto">
          <a:xfrm>
            <a:off x="2685601" y="6534168"/>
            <a:ext cx="4114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Hoadley, France et al. (2015)  </a:t>
            </a:r>
            <a:endParaRPr lang="en-US" sz="1200" b="0" dirty="0">
              <a:solidFill>
                <a:srgbClr val="002060"/>
              </a:solidFill>
              <a:latin typeface="Arial Rounded MT Bold" pitchFamily="34" charset="0"/>
            </a:endParaRPr>
          </a:p>
        </p:txBody>
      </p:sp>
      <p:sp>
        <p:nvSpPr>
          <p:cNvPr id="8" name="Text Box 11"/>
          <p:cNvSpPr txBox="1">
            <a:spLocks noChangeArrowheads="1"/>
          </p:cNvSpPr>
          <p:nvPr/>
        </p:nvSpPr>
        <p:spPr bwMode="auto">
          <a:xfrm>
            <a:off x="6163809" y="1591237"/>
            <a:ext cx="2951162" cy="143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200" dirty="0" smtClean="0">
                <a:solidFill>
                  <a:srgbClr val="002060"/>
                </a:solidFill>
                <a:latin typeface="Arial Rounded MT Bold" pitchFamily="34" charset="0"/>
              </a:rPr>
              <a:t>Photoexcitation and Radiative </a:t>
            </a:r>
          </a:p>
          <a:p>
            <a:pPr algn="ctr" eaLnBrk="1" hangingPunct="1"/>
            <a:r>
              <a:rPr lang="en-US" sz="2200" b="0" dirty="0" smtClean="0">
                <a:solidFill>
                  <a:srgbClr val="002060"/>
                </a:solidFill>
                <a:latin typeface="Arial Rounded MT Bold" pitchFamily="34" charset="0"/>
              </a:rPr>
              <a:t>Transfer Modeling </a:t>
            </a:r>
          </a:p>
          <a:p>
            <a:pPr algn="ctr" eaLnBrk="1" hangingPunct="1"/>
            <a:r>
              <a:rPr lang="en-US" sz="2200" dirty="0" smtClean="0">
                <a:solidFill>
                  <a:srgbClr val="002060"/>
                </a:solidFill>
                <a:latin typeface="Arial Rounded MT Bold" pitchFamily="34" charset="0"/>
              </a:rPr>
              <a:t>of Ly</a:t>
            </a:r>
            <a:r>
              <a:rPr lang="el-GR" sz="2200" dirty="0" smtClean="0">
                <a:solidFill>
                  <a:srgbClr val="002060"/>
                </a:solidFill>
                <a:latin typeface="Times New Roman" panose="02020603050405020304" pitchFamily="18" charset="0"/>
                <a:cs typeface="Times New Roman" panose="02020603050405020304" pitchFamily="18" charset="0"/>
              </a:rPr>
              <a:t>α</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smtClean="0">
                <a:solidFill>
                  <a:srgbClr val="002060"/>
                </a:solidFill>
                <a:latin typeface="Arial Rounded MT Bold" panose="020F0704030504030204" pitchFamily="34" charset="0"/>
                <a:cs typeface="Times New Roman" panose="02020603050405020304" pitchFamily="18" charset="0"/>
              </a:rPr>
              <a:t>Fluorescence </a:t>
            </a:r>
            <a:endParaRPr lang="en-US" sz="2200" b="0" dirty="0">
              <a:solidFill>
                <a:srgbClr val="002060"/>
              </a:solidFill>
              <a:latin typeface="Arial Rounded MT Bold" pitchFamily="34" charset="0"/>
            </a:endParaRPr>
          </a:p>
        </p:txBody>
      </p:sp>
    </p:spTree>
    <p:extLst>
      <p:ext uri="{BB962C8B-B14F-4D97-AF65-F5344CB8AC3E}">
        <p14:creationId xmlns:p14="http://schemas.microsoft.com/office/powerpoint/2010/main" val="39636239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Text Box 8"/>
          <p:cNvSpPr txBox="1">
            <a:spLocks noChangeArrowheads="1"/>
          </p:cNvSpPr>
          <p:nvPr/>
        </p:nvSpPr>
        <p:spPr bwMode="auto">
          <a:xfrm>
            <a:off x="4502150" y="3913188"/>
            <a:ext cx="191452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700" b="0">
                <a:solidFill>
                  <a:srgbClr val="FFFF00"/>
                </a:solidFill>
                <a:latin typeface="Arial Rounded MT Bold" pitchFamily="34" charset="0"/>
              </a:rPr>
              <a:t>Fomalhaut</a:t>
            </a:r>
          </a:p>
        </p:txBody>
      </p:sp>
      <p:sp>
        <p:nvSpPr>
          <p:cNvPr id="38922" name="Text Box 10"/>
          <p:cNvSpPr txBox="1">
            <a:spLocks noChangeArrowheads="1"/>
          </p:cNvSpPr>
          <p:nvPr/>
        </p:nvSpPr>
        <p:spPr bwMode="auto">
          <a:xfrm>
            <a:off x="5562600" y="4876800"/>
            <a:ext cx="15192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0" dirty="0" err="1">
                <a:solidFill>
                  <a:srgbClr val="FFFF00"/>
                </a:solidFill>
                <a:latin typeface="Arial Rounded MT Bold" pitchFamily="34" charset="0"/>
              </a:rPr>
              <a:t>Kalas</a:t>
            </a:r>
            <a:r>
              <a:rPr lang="en-US" sz="1500" b="0" dirty="0">
                <a:solidFill>
                  <a:srgbClr val="FFFF00"/>
                </a:solidFill>
                <a:latin typeface="Arial Rounded MT Bold" pitchFamily="34" charset="0"/>
              </a:rPr>
              <a:t> et al. 05</a:t>
            </a:r>
          </a:p>
        </p:txBody>
      </p:sp>
      <p:sp>
        <p:nvSpPr>
          <p:cNvPr id="38923" name="Text Box 11"/>
          <p:cNvSpPr txBox="1">
            <a:spLocks noChangeArrowheads="1"/>
          </p:cNvSpPr>
          <p:nvPr/>
        </p:nvSpPr>
        <p:spPr bwMode="auto">
          <a:xfrm>
            <a:off x="838200" y="6253294"/>
            <a:ext cx="4876800"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0" dirty="0" smtClean="0">
                <a:solidFill>
                  <a:srgbClr val="002060"/>
                </a:solidFill>
                <a:latin typeface="Arial Rounded MT Bold" pitchFamily="34" charset="0"/>
              </a:rPr>
              <a:t>A. </a:t>
            </a:r>
            <a:r>
              <a:rPr lang="en-US" sz="1500" b="0" dirty="0" err="1" smtClean="0">
                <a:solidFill>
                  <a:srgbClr val="002060"/>
                </a:solidFill>
                <a:latin typeface="Arial Rounded MT Bold" pitchFamily="34" charset="0"/>
              </a:rPr>
              <a:t>Roberge</a:t>
            </a:r>
            <a:r>
              <a:rPr lang="en-US" sz="1500" b="0" dirty="0" smtClean="0">
                <a:solidFill>
                  <a:srgbClr val="002060"/>
                </a:solidFill>
                <a:latin typeface="Arial Rounded MT Bold" pitchFamily="34" charset="0"/>
              </a:rPr>
              <a:t> </a:t>
            </a:r>
            <a:r>
              <a:rPr lang="en-US" sz="1500" b="0" dirty="0">
                <a:solidFill>
                  <a:srgbClr val="002060"/>
                </a:solidFill>
                <a:latin typeface="Arial Rounded MT Bold" pitchFamily="34" charset="0"/>
              </a:rPr>
              <a:t>et al. </a:t>
            </a:r>
            <a:r>
              <a:rPr lang="en-US" sz="1500" dirty="0" smtClean="0">
                <a:solidFill>
                  <a:srgbClr val="002060"/>
                </a:solidFill>
                <a:latin typeface="Arial Rounded MT Bold" pitchFamily="34" charset="0"/>
              </a:rPr>
              <a:t>2009 – Astro2010 White Paper</a:t>
            </a:r>
            <a:endParaRPr lang="en-US" sz="1500" b="0" dirty="0">
              <a:solidFill>
                <a:srgbClr val="002060"/>
              </a:solidFill>
              <a:latin typeface="Arial Rounded MT Bold" pitchFamily="34" charset="0"/>
            </a:endParaRPr>
          </a:p>
        </p:txBody>
      </p:sp>
      <p:sp>
        <p:nvSpPr>
          <p:cNvPr id="38925" name="Text Box 13"/>
          <p:cNvSpPr txBox="1">
            <a:spLocks noChangeArrowheads="1"/>
          </p:cNvSpPr>
          <p:nvPr/>
        </p:nvSpPr>
        <p:spPr bwMode="auto">
          <a:xfrm>
            <a:off x="7337425" y="1562100"/>
            <a:ext cx="135096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700" b="0">
                <a:solidFill>
                  <a:schemeClr val="bg2"/>
                </a:solidFill>
                <a:latin typeface="Arial Rounded MT Bold" pitchFamily="34" charset="0"/>
              </a:rPr>
              <a:t>AU Mic</a:t>
            </a:r>
          </a:p>
        </p:txBody>
      </p:sp>
      <p:sp>
        <p:nvSpPr>
          <p:cNvPr id="2" name="Content Placeholder 1"/>
          <p:cNvSpPr>
            <a:spLocks noGrp="1"/>
          </p:cNvSpPr>
          <p:nvPr>
            <p:ph sz="half" idx="2"/>
          </p:nvPr>
        </p:nvSpPr>
        <p:spPr/>
        <p:txBody>
          <a:bodyPr/>
          <a:lstStyle/>
          <a:p>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16828" y="990600"/>
            <a:ext cx="8539171" cy="5202936"/>
          </a:xfrm>
        </p:spPr>
      </p:pic>
      <p:sp>
        <p:nvSpPr>
          <p:cNvPr id="10" name="Title 9"/>
          <p:cNvSpPr>
            <a:spLocks noGrp="1"/>
          </p:cNvSpPr>
          <p:nvPr>
            <p:ph type="title"/>
          </p:nvPr>
        </p:nvSpPr>
        <p:spPr/>
        <p:txBody>
          <a:bodyPr/>
          <a:lstStyle/>
          <a:p>
            <a:endParaRPr lang="en-US"/>
          </a:p>
        </p:txBody>
      </p:sp>
      <p:sp>
        <p:nvSpPr>
          <p:cNvPr id="11" name="Rectangle 2"/>
          <p:cNvSpPr txBox="1">
            <a:spLocks noChangeArrowheads="1"/>
          </p:cNvSpPr>
          <p:nvPr/>
        </p:nvSpPr>
        <p:spPr>
          <a:xfrm>
            <a:off x="425450" y="0"/>
            <a:ext cx="848995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anchor="ctr" anchorCtr="0">
            <a:normAutofit/>
            <a:scene3d>
              <a:camera prst="orthographicFront"/>
              <a:lightRig rig="soft" dir="t">
                <a:rot lat="0" lon="0" rev="16800000"/>
              </a:lightRig>
            </a:scene3d>
            <a:sp3d prstMaterial="softEdge">
              <a:bevelT w="38100" h="38100"/>
            </a:sp3d>
          </a:bodyPr>
          <a:lstStyle/>
          <a:p>
            <a:pPr marL="0" marR="0" lvl="0" indent="0" algn="ctr" defTabSz="1008063"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 pos="4343400" algn="l"/>
                <a:tab pos="5065713" algn="l"/>
                <a:tab pos="5791200" algn="l"/>
                <a:tab pos="6515100" algn="l"/>
                <a:tab pos="7237413" algn="l"/>
                <a:tab pos="7961313" algn="l"/>
              </a:tabLst>
              <a:defRPr/>
            </a:pPr>
            <a:endParaRPr kumimoji="0" lang="en-GB" sz="3200" b="1" i="0" u="none" strike="noStrike" kern="1200" cap="none" spc="0" normalizeH="0" baseline="0" noProof="0" dirty="0">
              <a:ln w="6350">
                <a:noFill/>
              </a:ln>
              <a:effectLst/>
              <a:uLnTx/>
              <a:uFillTx/>
              <a:latin typeface="Arial Rounded MT Bold" pitchFamily="34" charset="0"/>
              <a:ea typeface="+mj-ea"/>
              <a:cs typeface="+mj-cs"/>
            </a:endParaRPr>
          </a:p>
        </p:txBody>
      </p:sp>
      <p:sp>
        <p:nvSpPr>
          <p:cNvPr id="12" name="Oval 11"/>
          <p:cNvSpPr/>
          <p:nvPr/>
        </p:nvSpPr>
        <p:spPr>
          <a:xfrm>
            <a:off x="1447800" y="1447800"/>
            <a:ext cx="4267200" cy="419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4278585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0000"/>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Molecular Structure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3" name="Text Box 11"/>
          <p:cNvSpPr txBox="1">
            <a:spLocks noChangeArrowheads="1"/>
          </p:cNvSpPr>
          <p:nvPr/>
        </p:nvSpPr>
        <p:spPr bwMode="auto">
          <a:xfrm>
            <a:off x="3587381" y="1372168"/>
            <a:ext cx="5237162" cy="76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200" dirty="0" smtClean="0">
                <a:solidFill>
                  <a:srgbClr val="002060"/>
                </a:solidFill>
                <a:latin typeface="Arial Rounded MT Bold" pitchFamily="34" charset="0"/>
              </a:rPr>
              <a:t>Simultaneously fit emission line flux and profiles from 12 H</a:t>
            </a:r>
            <a:r>
              <a:rPr lang="en-US" sz="2200" baseline="-25000" dirty="0" smtClean="0">
                <a:solidFill>
                  <a:srgbClr val="002060"/>
                </a:solidFill>
                <a:latin typeface="Arial Rounded MT Bold" pitchFamily="34" charset="0"/>
              </a:rPr>
              <a:t>2</a:t>
            </a:r>
            <a:r>
              <a:rPr lang="en-US" sz="2200" dirty="0" smtClean="0">
                <a:solidFill>
                  <a:srgbClr val="002060"/>
                </a:solidFill>
                <a:latin typeface="Arial Rounded MT Bold" pitchFamily="34" charset="0"/>
              </a:rPr>
              <a:t> lines</a:t>
            </a:r>
            <a:endParaRPr lang="en-US" sz="2200" b="0" dirty="0">
              <a:solidFill>
                <a:srgbClr val="002060"/>
              </a:solidFill>
              <a:latin typeface="Arial Rounded MT Bold" pitchFamily="34" charset="0"/>
            </a:endParaRPr>
          </a:p>
        </p:txBody>
      </p:sp>
      <p:sp>
        <p:nvSpPr>
          <p:cNvPr id="18" name="TextBox 17"/>
          <p:cNvSpPr txBox="1"/>
          <p:nvPr/>
        </p:nvSpPr>
        <p:spPr>
          <a:xfrm>
            <a:off x="335973" y="1203251"/>
            <a:ext cx="627095" cy="646331"/>
          </a:xfrm>
          <a:prstGeom prst="rect">
            <a:avLst/>
          </a:prstGeom>
          <a:noFill/>
        </p:spPr>
        <p:txBody>
          <a:bodyPr wrap="none" rtlCol="0">
            <a:spAutoFit/>
          </a:bodyPr>
          <a:lstStyle/>
          <a:p>
            <a:r>
              <a:rPr lang="en-US" sz="3600" dirty="0" smtClean="0"/>
              <a:t>H</a:t>
            </a:r>
            <a:r>
              <a:rPr lang="en-US" sz="3600" baseline="-25000" dirty="0" smtClean="0"/>
              <a:t>2</a:t>
            </a:r>
            <a:endParaRPr lang="en-US" sz="36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311" r="74167" b="3311"/>
          <a:stretch/>
        </p:blipFill>
        <p:spPr>
          <a:xfrm>
            <a:off x="1186994" y="1217765"/>
            <a:ext cx="1575259" cy="457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1" y="2337707"/>
            <a:ext cx="5014542" cy="3529491"/>
          </a:xfrm>
          <a:prstGeom prst="rect">
            <a:avLst/>
          </a:prstGeom>
        </p:spPr>
      </p:pic>
      <p:sp>
        <p:nvSpPr>
          <p:cNvPr id="5" name="TextBox 4"/>
          <p:cNvSpPr txBox="1"/>
          <p:nvPr/>
        </p:nvSpPr>
        <p:spPr>
          <a:xfrm rot="16200000">
            <a:off x="756339" y="3187298"/>
            <a:ext cx="776175" cy="523220"/>
          </a:xfrm>
          <a:prstGeom prst="rect">
            <a:avLst/>
          </a:prstGeom>
          <a:noFill/>
        </p:spPr>
        <p:txBody>
          <a:bodyPr wrap="none" rtlCol="0">
            <a:spAutoFit/>
          </a:bodyPr>
          <a:lstStyle/>
          <a:p>
            <a:r>
              <a:rPr lang="en-US" sz="2800" dirty="0" smtClean="0"/>
              <a:t>Flux</a:t>
            </a:r>
            <a:endParaRPr lang="en-US" sz="2800" dirty="0"/>
          </a:p>
        </p:txBody>
      </p:sp>
      <p:sp>
        <p:nvSpPr>
          <p:cNvPr id="19" name="TextBox 18"/>
          <p:cNvSpPr txBox="1"/>
          <p:nvPr/>
        </p:nvSpPr>
        <p:spPr>
          <a:xfrm rot="16200000">
            <a:off x="3160303" y="3763634"/>
            <a:ext cx="776175" cy="523220"/>
          </a:xfrm>
          <a:prstGeom prst="rect">
            <a:avLst/>
          </a:prstGeom>
          <a:noFill/>
        </p:spPr>
        <p:txBody>
          <a:bodyPr wrap="none" rtlCol="0">
            <a:spAutoFit/>
          </a:bodyPr>
          <a:lstStyle/>
          <a:p>
            <a:r>
              <a:rPr lang="en-US" sz="2800" dirty="0" smtClean="0"/>
              <a:t>Flux</a:t>
            </a:r>
            <a:endParaRPr lang="en-US" sz="2800" dirty="0"/>
          </a:p>
        </p:txBody>
      </p:sp>
      <p:sp>
        <p:nvSpPr>
          <p:cNvPr id="20" name="TextBox 19"/>
          <p:cNvSpPr txBox="1"/>
          <p:nvPr/>
        </p:nvSpPr>
        <p:spPr>
          <a:xfrm>
            <a:off x="1306940" y="5356410"/>
            <a:ext cx="1335366" cy="954107"/>
          </a:xfrm>
          <a:prstGeom prst="rect">
            <a:avLst/>
          </a:prstGeom>
          <a:noFill/>
        </p:spPr>
        <p:txBody>
          <a:bodyPr wrap="none" rtlCol="0">
            <a:spAutoFit/>
          </a:bodyPr>
          <a:lstStyle/>
          <a:p>
            <a:pPr algn="ctr"/>
            <a:r>
              <a:rPr lang="en-US" sz="2800" dirty="0" smtClean="0"/>
              <a:t>Velocity</a:t>
            </a:r>
          </a:p>
          <a:p>
            <a:pPr algn="ctr"/>
            <a:r>
              <a:rPr lang="en-US" sz="2800" dirty="0" smtClean="0"/>
              <a:t>(km/s)</a:t>
            </a:r>
            <a:endParaRPr lang="en-US" sz="2800" dirty="0"/>
          </a:p>
        </p:txBody>
      </p:sp>
      <p:sp>
        <p:nvSpPr>
          <p:cNvPr id="21" name="TextBox 20"/>
          <p:cNvSpPr txBox="1"/>
          <p:nvPr/>
        </p:nvSpPr>
        <p:spPr>
          <a:xfrm>
            <a:off x="5638800" y="5833464"/>
            <a:ext cx="1886222" cy="523220"/>
          </a:xfrm>
          <a:prstGeom prst="rect">
            <a:avLst/>
          </a:prstGeom>
          <a:noFill/>
        </p:spPr>
        <p:txBody>
          <a:bodyPr wrap="none" rtlCol="0">
            <a:spAutoFit/>
          </a:bodyPr>
          <a:lstStyle/>
          <a:p>
            <a:r>
              <a:rPr lang="en-US" sz="2800" dirty="0" smtClean="0"/>
              <a:t>Radius (AU)</a:t>
            </a:r>
            <a:endParaRPr lang="en-US" sz="2800" dirty="0"/>
          </a:p>
        </p:txBody>
      </p:sp>
      <p:sp>
        <p:nvSpPr>
          <p:cNvPr id="22" name="Text Box 11"/>
          <p:cNvSpPr txBox="1">
            <a:spLocks noChangeArrowheads="1"/>
          </p:cNvSpPr>
          <p:nvPr/>
        </p:nvSpPr>
        <p:spPr bwMode="auto">
          <a:xfrm>
            <a:off x="2685601" y="6534168"/>
            <a:ext cx="4114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Hoadley, France et al. (2015)  </a:t>
            </a:r>
            <a:endParaRPr lang="en-US" sz="1200" b="0" dirty="0">
              <a:solidFill>
                <a:srgbClr val="002060"/>
              </a:solidFill>
              <a:latin typeface="Arial Rounded MT Bold" pitchFamily="34" charset="0"/>
            </a:endParaRPr>
          </a:p>
        </p:txBody>
      </p:sp>
    </p:spTree>
    <p:extLst>
      <p:ext uri="{BB962C8B-B14F-4D97-AF65-F5344CB8AC3E}">
        <p14:creationId xmlns:p14="http://schemas.microsoft.com/office/powerpoint/2010/main" val="2571367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0000"/>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Molecular Structure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239" y="1211700"/>
            <a:ext cx="6749122" cy="4787356"/>
          </a:xfrm>
          <a:prstGeom prst="rect">
            <a:avLst/>
          </a:prstGeom>
        </p:spPr>
      </p:pic>
      <p:sp>
        <p:nvSpPr>
          <p:cNvPr id="19" name="TextBox 18"/>
          <p:cNvSpPr txBox="1"/>
          <p:nvPr/>
        </p:nvSpPr>
        <p:spPr>
          <a:xfrm rot="16200000">
            <a:off x="348867" y="3452754"/>
            <a:ext cx="776175" cy="523220"/>
          </a:xfrm>
          <a:prstGeom prst="rect">
            <a:avLst/>
          </a:prstGeom>
          <a:noFill/>
        </p:spPr>
        <p:txBody>
          <a:bodyPr wrap="none" rtlCol="0">
            <a:spAutoFit/>
          </a:bodyPr>
          <a:lstStyle/>
          <a:p>
            <a:r>
              <a:rPr lang="en-US" sz="2800" dirty="0" smtClean="0"/>
              <a:t>Flux</a:t>
            </a:r>
            <a:endParaRPr lang="en-US" sz="2800" dirty="0"/>
          </a:p>
        </p:txBody>
      </p:sp>
      <p:sp>
        <p:nvSpPr>
          <p:cNvPr id="21" name="TextBox 20"/>
          <p:cNvSpPr txBox="1"/>
          <p:nvPr/>
        </p:nvSpPr>
        <p:spPr>
          <a:xfrm>
            <a:off x="3429000" y="5939073"/>
            <a:ext cx="1886222" cy="523220"/>
          </a:xfrm>
          <a:prstGeom prst="rect">
            <a:avLst/>
          </a:prstGeom>
          <a:noFill/>
        </p:spPr>
        <p:txBody>
          <a:bodyPr wrap="none" rtlCol="0">
            <a:spAutoFit/>
          </a:bodyPr>
          <a:lstStyle/>
          <a:p>
            <a:r>
              <a:rPr lang="en-US" sz="2800" dirty="0" smtClean="0"/>
              <a:t>Radius (AU)</a:t>
            </a:r>
            <a:endParaRPr lang="en-US" sz="2800" dirty="0"/>
          </a:p>
        </p:txBody>
      </p:sp>
      <p:sp>
        <p:nvSpPr>
          <p:cNvPr id="22" name="Text Box 11"/>
          <p:cNvSpPr txBox="1">
            <a:spLocks noChangeArrowheads="1"/>
          </p:cNvSpPr>
          <p:nvPr/>
        </p:nvSpPr>
        <p:spPr bwMode="auto">
          <a:xfrm>
            <a:off x="2685601" y="6534168"/>
            <a:ext cx="4114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Hoadley, France et al. (2015)  </a:t>
            </a:r>
            <a:endParaRPr lang="en-US" sz="1200" b="0" dirty="0">
              <a:solidFill>
                <a:srgbClr val="002060"/>
              </a:solidFill>
              <a:latin typeface="Arial Rounded MT Bold" pitchFamily="34" charset="0"/>
            </a:endParaRPr>
          </a:p>
        </p:txBody>
      </p:sp>
    </p:spTree>
    <p:extLst>
      <p:ext uri="{BB962C8B-B14F-4D97-AF65-F5344CB8AC3E}">
        <p14:creationId xmlns:p14="http://schemas.microsoft.com/office/powerpoint/2010/main" val="2191644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0000"/>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Molecular Structure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93" y="1139825"/>
            <a:ext cx="3030032" cy="2217300"/>
          </a:xfrm>
          <a:prstGeom prst="rect">
            <a:avLst/>
          </a:prstGeom>
        </p:spPr>
      </p:pic>
      <p:sp>
        <p:nvSpPr>
          <p:cNvPr id="19" name="TextBox 18"/>
          <p:cNvSpPr txBox="1"/>
          <p:nvPr/>
        </p:nvSpPr>
        <p:spPr>
          <a:xfrm rot="16200000">
            <a:off x="-140991" y="1986864"/>
            <a:ext cx="776175" cy="523220"/>
          </a:xfrm>
          <a:prstGeom prst="rect">
            <a:avLst/>
          </a:prstGeom>
          <a:noFill/>
        </p:spPr>
        <p:txBody>
          <a:bodyPr wrap="none" rtlCol="0">
            <a:spAutoFit/>
          </a:bodyPr>
          <a:lstStyle/>
          <a:p>
            <a:r>
              <a:rPr lang="en-US" sz="2800" dirty="0" smtClean="0"/>
              <a:t>Flux</a:t>
            </a:r>
            <a:endParaRPr lang="en-US" sz="2800" dirty="0"/>
          </a:p>
        </p:txBody>
      </p:sp>
      <p:sp>
        <p:nvSpPr>
          <p:cNvPr id="21" name="TextBox 20"/>
          <p:cNvSpPr txBox="1"/>
          <p:nvPr/>
        </p:nvSpPr>
        <p:spPr>
          <a:xfrm>
            <a:off x="1230439" y="3349659"/>
            <a:ext cx="1886222" cy="523220"/>
          </a:xfrm>
          <a:prstGeom prst="rect">
            <a:avLst/>
          </a:prstGeom>
          <a:noFill/>
        </p:spPr>
        <p:txBody>
          <a:bodyPr wrap="none" rtlCol="0">
            <a:spAutoFit/>
          </a:bodyPr>
          <a:lstStyle/>
          <a:p>
            <a:r>
              <a:rPr lang="en-US" sz="2800" dirty="0" smtClean="0"/>
              <a:t>Radius (AU)</a:t>
            </a:r>
            <a:endParaRPr lang="en-US" sz="2800" dirty="0"/>
          </a:p>
        </p:txBody>
      </p:sp>
      <p:sp>
        <p:nvSpPr>
          <p:cNvPr id="22" name="Text Box 11"/>
          <p:cNvSpPr txBox="1">
            <a:spLocks noChangeArrowheads="1"/>
          </p:cNvSpPr>
          <p:nvPr/>
        </p:nvSpPr>
        <p:spPr bwMode="auto">
          <a:xfrm>
            <a:off x="310923" y="6465686"/>
            <a:ext cx="4114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Hoadley, France et al. (2015)  </a:t>
            </a:r>
            <a:endParaRPr lang="en-US" sz="1200" b="0" dirty="0">
              <a:solidFill>
                <a:srgbClr val="002060"/>
              </a:solidFill>
              <a:latin typeface="Arial Rounded MT Bold"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2364043"/>
            <a:ext cx="5311280" cy="3812302"/>
          </a:xfrm>
          <a:prstGeom prst="rect">
            <a:avLst/>
          </a:prstGeom>
        </p:spPr>
      </p:pic>
      <p:sp>
        <p:nvSpPr>
          <p:cNvPr id="9" name="TextBox 8"/>
          <p:cNvSpPr txBox="1"/>
          <p:nvPr/>
        </p:nvSpPr>
        <p:spPr>
          <a:xfrm>
            <a:off x="5943600" y="6176345"/>
            <a:ext cx="1135247" cy="523220"/>
          </a:xfrm>
          <a:prstGeom prst="rect">
            <a:avLst/>
          </a:prstGeom>
          <a:noFill/>
        </p:spPr>
        <p:txBody>
          <a:bodyPr wrap="none" rtlCol="0">
            <a:spAutoFit/>
          </a:bodyPr>
          <a:lstStyle/>
          <a:p>
            <a:r>
              <a:rPr lang="en-US" sz="2800" dirty="0" err="1" smtClean="0"/>
              <a:t>r</a:t>
            </a:r>
            <a:r>
              <a:rPr lang="en-US" sz="2800" baseline="-25000" dirty="0" err="1" smtClean="0"/>
              <a:t>in</a:t>
            </a:r>
            <a:r>
              <a:rPr lang="en-US" sz="2800" dirty="0" smtClean="0"/>
              <a:t> (H</a:t>
            </a:r>
            <a:r>
              <a:rPr lang="en-US" sz="2800" baseline="-25000" dirty="0" smtClean="0"/>
              <a:t>2</a:t>
            </a:r>
            <a:r>
              <a:rPr lang="en-US" sz="2800" dirty="0" smtClean="0"/>
              <a:t>)</a:t>
            </a:r>
            <a:endParaRPr lang="en-US" sz="2800" dirty="0"/>
          </a:p>
        </p:txBody>
      </p:sp>
      <p:sp>
        <p:nvSpPr>
          <p:cNvPr id="10" name="TextBox 9"/>
          <p:cNvSpPr txBox="1"/>
          <p:nvPr/>
        </p:nvSpPr>
        <p:spPr>
          <a:xfrm rot="16200000">
            <a:off x="2982212" y="3875942"/>
            <a:ext cx="809837" cy="523220"/>
          </a:xfrm>
          <a:prstGeom prst="rect">
            <a:avLst/>
          </a:prstGeom>
          <a:noFill/>
        </p:spPr>
        <p:txBody>
          <a:bodyPr wrap="none" rtlCol="0">
            <a:spAutoFit/>
          </a:bodyPr>
          <a:lstStyle/>
          <a:p>
            <a:r>
              <a:rPr lang="en-US" sz="2800" dirty="0" err="1" smtClean="0"/>
              <a:t>M</a:t>
            </a:r>
            <a:r>
              <a:rPr lang="en-US" sz="2800" baseline="-25000" dirty="0" err="1" smtClean="0"/>
              <a:t>acc</a:t>
            </a:r>
            <a:endParaRPr lang="en-US" sz="2800" dirty="0"/>
          </a:p>
        </p:txBody>
      </p:sp>
    </p:spTree>
    <p:extLst>
      <p:ext uri="{BB962C8B-B14F-4D97-AF65-F5344CB8AC3E}">
        <p14:creationId xmlns:p14="http://schemas.microsoft.com/office/powerpoint/2010/main" val="2191211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0000"/>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Molecular Structure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93" y="1139825"/>
            <a:ext cx="3030032" cy="2217300"/>
          </a:xfrm>
          <a:prstGeom prst="rect">
            <a:avLst/>
          </a:prstGeom>
        </p:spPr>
      </p:pic>
      <p:sp>
        <p:nvSpPr>
          <p:cNvPr id="19" name="TextBox 18"/>
          <p:cNvSpPr txBox="1"/>
          <p:nvPr/>
        </p:nvSpPr>
        <p:spPr>
          <a:xfrm rot="16200000">
            <a:off x="-140991" y="1986864"/>
            <a:ext cx="776175" cy="523220"/>
          </a:xfrm>
          <a:prstGeom prst="rect">
            <a:avLst/>
          </a:prstGeom>
          <a:noFill/>
        </p:spPr>
        <p:txBody>
          <a:bodyPr wrap="none" rtlCol="0">
            <a:spAutoFit/>
          </a:bodyPr>
          <a:lstStyle/>
          <a:p>
            <a:r>
              <a:rPr lang="en-US" sz="2800" dirty="0" smtClean="0"/>
              <a:t>Flux</a:t>
            </a:r>
            <a:endParaRPr lang="en-US" sz="2800" dirty="0"/>
          </a:p>
        </p:txBody>
      </p:sp>
      <p:sp>
        <p:nvSpPr>
          <p:cNvPr id="21" name="TextBox 20"/>
          <p:cNvSpPr txBox="1"/>
          <p:nvPr/>
        </p:nvSpPr>
        <p:spPr>
          <a:xfrm>
            <a:off x="1230439" y="3349659"/>
            <a:ext cx="1886222" cy="523220"/>
          </a:xfrm>
          <a:prstGeom prst="rect">
            <a:avLst/>
          </a:prstGeom>
          <a:noFill/>
        </p:spPr>
        <p:txBody>
          <a:bodyPr wrap="none" rtlCol="0">
            <a:spAutoFit/>
          </a:bodyPr>
          <a:lstStyle/>
          <a:p>
            <a:r>
              <a:rPr lang="en-US" sz="2800" dirty="0" smtClean="0"/>
              <a:t>Radius (AU)</a:t>
            </a:r>
            <a:endParaRPr lang="en-US" sz="2800" dirty="0"/>
          </a:p>
        </p:txBody>
      </p:sp>
      <p:sp>
        <p:nvSpPr>
          <p:cNvPr id="22" name="Text Box 11"/>
          <p:cNvSpPr txBox="1">
            <a:spLocks noChangeArrowheads="1"/>
          </p:cNvSpPr>
          <p:nvPr/>
        </p:nvSpPr>
        <p:spPr bwMode="auto">
          <a:xfrm>
            <a:off x="310923" y="6465686"/>
            <a:ext cx="4114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Hoadley, France et al. (2015)  </a:t>
            </a:r>
            <a:endParaRPr lang="en-US" sz="1200" b="0" dirty="0">
              <a:solidFill>
                <a:srgbClr val="002060"/>
              </a:solidFill>
              <a:latin typeface="Arial Rounded MT Bold"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2248685"/>
            <a:ext cx="5311280" cy="4043019"/>
          </a:xfrm>
          <a:prstGeom prst="rect">
            <a:avLst/>
          </a:prstGeom>
        </p:spPr>
      </p:pic>
      <p:sp>
        <p:nvSpPr>
          <p:cNvPr id="9" name="TextBox 8"/>
          <p:cNvSpPr txBox="1"/>
          <p:nvPr/>
        </p:nvSpPr>
        <p:spPr>
          <a:xfrm>
            <a:off x="4800600" y="6204076"/>
            <a:ext cx="3506857" cy="523220"/>
          </a:xfrm>
          <a:prstGeom prst="rect">
            <a:avLst/>
          </a:prstGeom>
          <a:noFill/>
        </p:spPr>
        <p:txBody>
          <a:bodyPr wrap="none" rtlCol="0">
            <a:spAutoFit/>
          </a:bodyPr>
          <a:lstStyle/>
          <a:p>
            <a:r>
              <a:rPr lang="en-US" sz="2800" dirty="0" smtClean="0"/>
              <a:t>n</a:t>
            </a:r>
            <a:r>
              <a:rPr lang="en-US" sz="2800" baseline="-25000" dirty="0" smtClean="0"/>
              <a:t>13-31</a:t>
            </a:r>
            <a:r>
              <a:rPr lang="en-US" sz="2800" dirty="0" smtClean="0"/>
              <a:t> (dust clearing) →</a:t>
            </a:r>
            <a:endParaRPr lang="en-US" sz="2800" dirty="0"/>
          </a:p>
        </p:txBody>
      </p:sp>
    </p:spTree>
    <p:extLst>
      <p:ext uri="{BB962C8B-B14F-4D97-AF65-F5344CB8AC3E}">
        <p14:creationId xmlns:p14="http://schemas.microsoft.com/office/powerpoint/2010/main" val="4005723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0000"/>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Molecular Structure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239" y="1306711"/>
            <a:ext cx="6749122" cy="4597334"/>
          </a:xfrm>
          <a:prstGeom prst="rect">
            <a:avLst/>
          </a:prstGeom>
        </p:spPr>
      </p:pic>
      <p:sp>
        <p:nvSpPr>
          <p:cNvPr id="21" name="TextBox 20"/>
          <p:cNvSpPr txBox="1"/>
          <p:nvPr/>
        </p:nvSpPr>
        <p:spPr>
          <a:xfrm>
            <a:off x="4038600" y="5904045"/>
            <a:ext cx="1886222" cy="523220"/>
          </a:xfrm>
          <a:prstGeom prst="rect">
            <a:avLst/>
          </a:prstGeom>
          <a:noFill/>
        </p:spPr>
        <p:txBody>
          <a:bodyPr wrap="none" rtlCol="0">
            <a:spAutoFit/>
          </a:bodyPr>
          <a:lstStyle/>
          <a:p>
            <a:r>
              <a:rPr lang="en-US" sz="2800" dirty="0" smtClean="0"/>
              <a:t>Radius (AU)</a:t>
            </a:r>
            <a:endParaRPr lang="en-US" sz="2800" dirty="0"/>
          </a:p>
        </p:txBody>
      </p:sp>
      <p:sp>
        <p:nvSpPr>
          <p:cNvPr id="22" name="Text Box 11"/>
          <p:cNvSpPr txBox="1">
            <a:spLocks noChangeArrowheads="1"/>
          </p:cNvSpPr>
          <p:nvPr/>
        </p:nvSpPr>
        <p:spPr bwMode="auto">
          <a:xfrm>
            <a:off x="2685601" y="6534168"/>
            <a:ext cx="4114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Hoadley, France et al. (2015)  </a:t>
            </a:r>
            <a:endParaRPr lang="en-US" sz="1200" b="0" dirty="0">
              <a:solidFill>
                <a:srgbClr val="002060"/>
              </a:solidFill>
              <a:latin typeface="Arial Rounded MT Bold" pitchFamily="34" charset="0"/>
            </a:endParaRPr>
          </a:p>
        </p:txBody>
      </p:sp>
    </p:spTree>
    <p:extLst>
      <p:ext uri="{BB962C8B-B14F-4D97-AF65-F5344CB8AC3E}">
        <p14:creationId xmlns:p14="http://schemas.microsoft.com/office/powerpoint/2010/main" val="2349999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0000"/>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Molecular Structure in Protoplanetary Disks: Ultraviolet Emission from the Inner Disk</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239" y="1306711"/>
            <a:ext cx="6749122" cy="4597334"/>
          </a:xfrm>
          <a:prstGeom prst="rect">
            <a:avLst/>
          </a:prstGeom>
        </p:spPr>
      </p:pic>
      <p:sp>
        <p:nvSpPr>
          <p:cNvPr id="21" name="TextBox 20"/>
          <p:cNvSpPr txBox="1"/>
          <p:nvPr/>
        </p:nvSpPr>
        <p:spPr>
          <a:xfrm>
            <a:off x="4038600" y="5904045"/>
            <a:ext cx="1886222" cy="523220"/>
          </a:xfrm>
          <a:prstGeom prst="rect">
            <a:avLst/>
          </a:prstGeom>
          <a:noFill/>
        </p:spPr>
        <p:txBody>
          <a:bodyPr wrap="none" rtlCol="0">
            <a:spAutoFit/>
          </a:bodyPr>
          <a:lstStyle/>
          <a:p>
            <a:r>
              <a:rPr lang="en-US" sz="2800" dirty="0" smtClean="0"/>
              <a:t>Radius (AU)</a:t>
            </a:r>
            <a:endParaRPr lang="en-US" sz="2800" dirty="0"/>
          </a:p>
        </p:txBody>
      </p:sp>
      <p:sp>
        <p:nvSpPr>
          <p:cNvPr id="22" name="Text Box 11"/>
          <p:cNvSpPr txBox="1">
            <a:spLocks noChangeArrowheads="1"/>
          </p:cNvSpPr>
          <p:nvPr/>
        </p:nvSpPr>
        <p:spPr bwMode="auto">
          <a:xfrm>
            <a:off x="2685601" y="6534168"/>
            <a:ext cx="4114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Hoadley, France et al. (2015)  </a:t>
            </a:r>
            <a:endParaRPr lang="en-US" sz="1200" b="0" dirty="0">
              <a:solidFill>
                <a:srgbClr val="002060"/>
              </a:solidFill>
              <a:latin typeface="Arial Rounded MT Bold" pitchFamily="34" charset="0"/>
            </a:endParaRPr>
          </a:p>
        </p:txBody>
      </p:sp>
      <p:sp>
        <p:nvSpPr>
          <p:cNvPr id="2" name="Rounded Rectangle 1"/>
          <p:cNvSpPr/>
          <p:nvPr/>
        </p:nvSpPr>
        <p:spPr>
          <a:xfrm>
            <a:off x="381000" y="1306711"/>
            <a:ext cx="3962400" cy="44304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342900" indent="-342900" algn="ctr">
              <a:buAutoNum type="arabicParenR"/>
            </a:pPr>
            <a:endParaRPr lang="en-US" dirty="0" smtClean="0"/>
          </a:p>
          <a:p>
            <a:pPr marL="342900" indent="-342900" algn="ctr">
              <a:buAutoNum type="arabicParenR"/>
            </a:pPr>
            <a:endParaRPr lang="en-US" dirty="0"/>
          </a:p>
          <a:p>
            <a:pPr marL="342900" indent="-342900" algn="ctr">
              <a:buAutoNum type="arabicParenR"/>
            </a:pPr>
            <a:endParaRPr lang="en-US" dirty="0" smtClean="0"/>
          </a:p>
          <a:p>
            <a:pPr marL="342900" indent="-342900" algn="ctr">
              <a:buAutoNum type="arabicParenR"/>
            </a:pPr>
            <a:r>
              <a:rPr lang="en-US" sz="2400" dirty="0" err="1" smtClean="0"/>
              <a:t>R</a:t>
            </a:r>
            <a:r>
              <a:rPr lang="en-US" sz="2400" baseline="-25000" dirty="0" err="1" smtClean="0"/>
              <a:t>in</a:t>
            </a:r>
            <a:r>
              <a:rPr lang="en-US" sz="2400" dirty="0" smtClean="0"/>
              <a:t>(H</a:t>
            </a:r>
            <a:r>
              <a:rPr lang="en-US" sz="2400" baseline="-25000" dirty="0" smtClean="0"/>
              <a:t>2</a:t>
            </a:r>
            <a:r>
              <a:rPr lang="en-US" sz="2400" dirty="0" smtClean="0"/>
              <a:t>) ↑ as </a:t>
            </a:r>
            <a:r>
              <a:rPr lang="en-US" sz="2400" dirty="0" err="1" smtClean="0"/>
              <a:t>M</a:t>
            </a:r>
            <a:r>
              <a:rPr lang="en-US" sz="2400" baseline="-25000" dirty="0" err="1" smtClean="0"/>
              <a:t>acc</a:t>
            </a:r>
            <a:r>
              <a:rPr lang="en-US" sz="2400" dirty="0" smtClean="0"/>
              <a:t> ↓</a:t>
            </a:r>
          </a:p>
          <a:p>
            <a:pPr marL="342900" indent="-342900" algn="ctr">
              <a:buFontTx/>
              <a:buAutoNum type="arabicParenR"/>
            </a:pPr>
            <a:r>
              <a:rPr lang="en-US" sz="2400" dirty="0" err="1" smtClean="0"/>
              <a:t>R</a:t>
            </a:r>
            <a:r>
              <a:rPr lang="en-US" sz="2400" baseline="-25000" dirty="0" err="1" smtClean="0"/>
              <a:t>in</a:t>
            </a:r>
            <a:r>
              <a:rPr lang="en-US" sz="2400" dirty="0" smtClean="0"/>
              <a:t>(H</a:t>
            </a:r>
            <a:r>
              <a:rPr lang="en-US" sz="2400" baseline="-25000" dirty="0" smtClean="0"/>
              <a:t>2</a:t>
            </a:r>
            <a:r>
              <a:rPr lang="en-US" sz="2400" dirty="0"/>
              <a:t>) ↑ as </a:t>
            </a:r>
            <a:r>
              <a:rPr lang="en-US" sz="2400" dirty="0" smtClean="0"/>
              <a:t>n</a:t>
            </a:r>
            <a:r>
              <a:rPr lang="en-US" sz="2400" baseline="-25000" dirty="0" smtClean="0"/>
              <a:t>13-31</a:t>
            </a:r>
            <a:r>
              <a:rPr lang="en-US" sz="2400" dirty="0"/>
              <a:t> </a:t>
            </a:r>
            <a:r>
              <a:rPr lang="en-US" sz="2400" dirty="0" smtClean="0"/>
              <a:t>↑</a:t>
            </a:r>
          </a:p>
          <a:p>
            <a:pPr marL="342900" indent="-342900" algn="ctr">
              <a:buFontTx/>
              <a:buAutoNum type="arabicParenR"/>
            </a:pPr>
            <a:endParaRPr lang="en-US" sz="2400" dirty="0" smtClean="0"/>
          </a:p>
          <a:p>
            <a:pPr marL="342900" indent="-342900" algn="ctr">
              <a:buFontTx/>
              <a:buAutoNum type="arabicParenR"/>
            </a:pPr>
            <a:endParaRPr lang="en-US" sz="2400" dirty="0"/>
          </a:p>
          <a:p>
            <a:pPr marL="342900" indent="-342900" algn="ctr">
              <a:buFontTx/>
              <a:buAutoNum type="arabicParenR"/>
            </a:pPr>
            <a:r>
              <a:rPr lang="en-US" sz="2400" dirty="0" smtClean="0"/>
              <a:t>R</a:t>
            </a:r>
            <a:r>
              <a:rPr lang="en-US" sz="2400" baseline="-25000" dirty="0" smtClean="0"/>
              <a:t>out</a:t>
            </a:r>
            <a:r>
              <a:rPr lang="en-US" sz="2400" dirty="0" smtClean="0"/>
              <a:t>(H</a:t>
            </a:r>
            <a:r>
              <a:rPr lang="en-US" sz="2400" baseline="-25000" dirty="0" smtClean="0"/>
              <a:t>2</a:t>
            </a:r>
            <a:r>
              <a:rPr lang="en-US" sz="2400" dirty="0"/>
              <a:t>) ↑ as </a:t>
            </a:r>
            <a:r>
              <a:rPr lang="en-US" sz="2400" dirty="0" err="1"/>
              <a:t>R</a:t>
            </a:r>
            <a:r>
              <a:rPr lang="en-US" sz="2400" baseline="-25000" dirty="0" err="1"/>
              <a:t>in</a:t>
            </a:r>
            <a:r>
              <a:rPr lang="en-US" sz="2400" dirty="0"/>
              <a:t>(H</a:t>
            </a:r>
            <a:r>
              <a:rPr lang="en-US" sz="2400" baseline="-25000" dirty="0"/>
              <a:t>2</a:t>
            </a:r>
            <a:r>
              <a:rPr lang="en-US" sz="2400" dirty="0"/>
              <a:t>) </a:t>
            </a:r>
            <a:r>
              <a:rPr lang="en-US" sz="2400" dirty="0" smtClean="0"/>
              <a:t>↑</a:t>
            </a:r>
          </a:p>
          <a:p>
            <a:pPr marL="342900" indent="-342900" algn="ctr">
              <a:buFontTx/>
              <a:buAutoNum type="arabicParenR"/>
            </a:pPr>
            <a:endParaRPr lang="en-US" sz="2400" dirty="0"/>
          </a:p>
          <a:p>
            <a:pPr marL="342900" indent="-342900" algn="ctr">
              <a:buFontTx/>
              <a:buAutoNum type="arabicParenR"/>
            </a:pPr>
            <a:endParaRPr lang="en-US" sz="2400" dirty="0"/>
          </a:p>
          <a:p>
            <a:pPr marL="342900" indent="-342900" algn="ctr">
              <a:buFontTx/>
              <a:buAutoNum type="arabicParenR"/>
            </a:pPr>
            <a:r>
              <a:rPr lang="en-US" sz="2400" dirty="0" smtClean="0"/>
              <a:t> </a:t>
            </a:r>
            <a:r>
              <a:rPr lang="en-US" sz="2400" dirty="0"/>
              <a:t>R</a:t>
            </a:r>
            <a:r>
              <a:rPr lang="en-US" sz="2400" baseline="-25000" dirty="0"/>
              <a:t>out</a:t>
            </a:r>
            <a:r>
              <a:rPr lang="en-US" sz="2400" dirty="0"/>
              <a:t>(H</a:t>
            </a:r>
            <a:r>
              <a:rPr lang="en-US" sz="2400" baseline="-25000" dirty="0"/>
              <a:t>2</a:t>
            </a:r>
            <a:r>
              <a:rPr lang="en-US" sz="2400" dirty="0"/>
              <a:t>) </a:t>
            </a:r>
            <a:r>
              <a:rPr lang="en-US" sz="2400" dirty="0" smtClean="0"/>
              <a:t> &lt; </a:t>
            </a:r>
            <a:r>
              <a:rPr lang="en-US" sz="2400" dirty="0" err="1" smtClean="0"/>
              <a:t>R</a:t>
            </a:r>
            <a:r>
              <a:rPr lang="en-US" sz="2400" baseline="-25000" dirty="0" err="1" smtClean="0"/>
              <a:t>cavity</a:t>
            </a:r>
            <a:r>
              <a:rPr lang="en-US" sz="2400" dirty="0" smtClean="0"/>
              <a:t>(dust)</a:t>
            </a:r>
            <a:endParaRPr lang="en-US" sz="2400" dirty="0"/>
          </a:p>
          <a:p>
            <a:pPr marL="342900" indent="-342900" algn="ctr">
              <a:buFontTx/>
              <a:buAutoNum type="arabicParenR"/>
            </a:pPr>
            <a:endParaRPr lang="en-US" dirty="0"/>
          </a:p>
          <a:p>
            <a:pPr marL="342900" indent="-342900" algn="ctr">
              <a:buFontTx/>
              <a:buAutoNum type="arabicParenR"/>
            </a:pPr>
            <a:endParaRPr lang="en-US" dirty="0"/>
          </a:p>
          <a:p>
            <a:pPr marL="342900" indent="-342900" algn="ctr">
              <a:buAutoNum type="arabicParenR"/>
            </a:pPr>
            <a:endParaRPr lang="en-US" dirty="0"/>
          </a:p>
        </p:txBody>
      </p:sp>
      <p:sp>
        <p:nvSpPr>
          <p:cNvPr id="3" name="Rectangle 2"/>
          <p:cNvSpPr/>
          <p:nvPr/>
        </p:nvSpPr>
        <p:spPr>
          <a:xfrm>
            <a:off x="1055919" y="2879176"/>
            <a:ext cx="2601682" cy="5646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latin typeface="Times New Roman" panose="02020603050405020304" pitchFamily="18" charset="0"/>
                <a:cs typeface="Times New Roman" panose="02020603050405020304" pitchFamily="18" charset="0"/>
              </a:rPr>
              <a:t>Gas clearing inner disk and/or geometric thinning</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828899" y="3967060"/>
            <a:ext cx="3066601" cy="47109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latin typeface="Times New Roman" panose="02020603050405020304" pitchFamily="18" charset="0"/>
                <a:cs typeface="Times New Roman" panose="02020603050405020304" pitchFamily="18" charset="0"/>
              </a:rPr>
              <a:t>Ly</a:t>
            </a:r>
            <a:r>
              <a:rPr lang="el-GR" dirty="0" smtClean="0">
                <a:latin typeface="Times New Roman" panose="02020603050405020304" pitchFamily="18" charset="0"/>
                <a:cs typeface="Times New Roman" panose="02020603050405020304" pitchFamily="18" charset="0"/>
              </a:rPr>
              <a:t>α</a:t>
            </a:r>
            <a:r>
              <a:rPr lang="en-US" dirty="0" smtClean="0">
                <a:latin typeface="Times New Roman" panose="02020603050405020304" pitchFamily="18" charset="0"/>
                <a:cs typeface="Times New Roman" panose="02020603050405020304" pitchFamily="18" charset="0"/>
              </a:rPr>
              <a:t> propagating to larger radii</a:t>
            </a:r>
            <a:endParaRPr lang="en-US" dirty="0">
              <a:latin typeface="Times New Roman" panose="02020603050405020304" pitchFamily="18" charset="0"/>
              <a:cs typeface="Times New Roman" panose="02020603050405020304" pitchFamily="18" charset="0"/>
            </a:endParaRPr>
          </a:p>
        </p:txBody>
      </p:sp>
      <p:sp>
        <p:nvSpPr>
          <p:cNvPr id="10" name="Rectangle 9"/>
          <p:cNvSpPr/>
          <p:nvPr/>
        </p:nvSpPr>
        <p:spPr>
          <a:xfrm>
            <a:off x="685801" y="5094154"/>
            <a:ext cx="3352799" cy="81851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latin typeface="Times New Roman" panose="02020603050405020304" pitchFamily="18" charset="0"/>
                <a:cs typeface="Times New Roman" panose="02020603050405020304" pitchFamily="18" charset="0"/>
              </a:rPr>
              <a:t>Gas clearing lags dust clearing, possibly cleared by giant planets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400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9" name="Text Box 11"/>
          <p:cNvSpPr txBox="1">
            <a:spLocks noChangeArrowheads="1"/>
          </p:cNvSpPr>
          <p:nvPr/>
        </p:nvSpPr>
        <p:spPr bwMode="auto">
          <a:xfrm>
            <a:off x="166914" y="6238923"/>
            <a:ext cx="1849822"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rgbClr val="002060"/>
                </a:solidFill>
                <a:latin typeface="Arial Rounded MT Bold" pitchFamily="34" charset="0"/>
              </a:rPr>
              <a:t>France </a:t>
            </a:r>
            <a:r>
              <a:rPr lang="en-US" sz="1200" b="0" dirty="0" smtClean="0">
                <a:solidFill>
                  <a:srgbClr val="002060"/>
                </a:solidFill>
                <a:latin typeface="Arial Rounded MT Bold" pitchFamily="34" charset="0"/>
              </a:rPr>
              <a:t>et al. (2011b)</a:t>
            </a:r>
            <a:endParaRPr lang="en-US" sz="1200" b="0" dirty="0">
              <a:solidFill>
                <a:srgbClr val="002060"/>
              </a:solidFill>
              <a:latin typeface="Arial Rounded MT Bold"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5" y="1622887"/>
            <a:ext cx="3848930" cy="2840877"/>
          </a:xfrm>
          <a:prstGeom prst="rect">
            <a:avLst/>
          </a:prstGeom>
        </p:spPr>
      </p:pic>
      <p:sp>
        <p:nvSpPr>
          <p:cNvPr id="7" name="TextBox 6"/>
          <p:cNvSpPr txBox="1"/>
          <p:nvPr/>
        </p:nvSpPr>
        <p:spPr>
          <a:xfrm>
            <a:off x="-98406" y="716928"/>
            <a:ext cx="9281900" cy="523220"/>
          </a:xfrm>
          <a:prstGeom prst="rect">
            <a:avLst/>
          </a:prstGeom>
          <a:noFill/>
        </p:spPr>
        <p:txBody>
          <a:bodyPr wrap="none" rtlCol="0">
            <a:spAutoFit/>
          </a:bodyPr>
          <a:lstStyle/>
          <a:p>
            <a:pPr algn="ctr"/>
            <a:r>
              <a:rPr lang="en-US" sz="2800" dirty="0" smtClean="0"/>
              <a:t>Photoexcited CO observed in UV disk spectra for the first time</a:t>
            </a:r>
            <a:endParaRPr lang="en-US" sz="2800" dirty="0"/>
          </a:p>
        </p:txBody>
      </p:sp>
      <p:sp>
        <p:nvSpPr>
          <p:cNvPr id="10" name="TextBox 9"/>
          <p:cNvSpPr txBox="1"/>
          <p:nvPr/>
        </p:nvSpPr>
        <p:spPr>
          <a:xfrm>
            <a:off x="457200" y="1178874"/>
            <a:ext cx="8548569" cy="523220"/>
          </a:xfrm>
          <a:prstGeom prst="rect">
            <a:avLst/>
          </a:prstGeom>
          <a:noFill/>
        </p:spPr>
        <p:txBody>
          <a:bodyPr wrap="square" rtlCol="0">
            <a:spAutoFit/>
          </a:bodyPr>
          <a:lstStyle/>
          <a:p>
            <a:r>
              <a:rPr lang="en-US" sz="2800" dirty="0" smtClean="0"/>
              <a:t>Thermal </a:t>
            </a:r>
            <a:r>
              <a:rPr lang="en-US" sz="2800" i="1" dirty="0" smtClean="0"/>
              <a:t>and</a:t>
            </a:r>
            <a:r>
              <a:rPr lang="en-US" sz="2800" dirty="0" smtClean="0"/>
              <a:t> kinematic evidence for separate populations</a:t>
            </a:r>
            <a:endParaRPr lang="en-US" sz="28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4946" y="2971800"/>
            <a:ext cx="5450823" cy="3853544"/>
          </a:xfrm>
          <a:prstGeom prst="rect">
            <a:avLst/>
          </a:prstGeom>
        </p:spPr>
      </p:pic>
      <p:sp>
        <p:nvSpPr>
          <p:cNvPr id="12" name="Text Box 11"/>
          <p:cNvSpPr txBox="1">
            <a:spLocks noChangeArrowheads="1"/>
          </p:cNvSpPr>
          <p:nvPr/>
        </p:nvSpPr>
        <p:spPr bwMode="auto">
          <a:xfrm>
            <a:off x="152400" y="6476548"/>
            <a:ext cx="4551362"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Schindhelm, France et al. (2012a) </a:t>
            </a:r>
            <a:endParaRPr lang="en-US" sz="1200" b="0" dirty="0">
              <a:solidFill>
                <a:srgbClr val="002060"/>
              </a:solidFill>
              <a:latin typeface="Arial Rounded MT Bold" pitchFamily="34" charset="0"/>
            </a:endParaRPr>
          </a:p>
        </p:txBody>
      </p:sp>
      <p:sp>
        <p:nvSpPr>
          <p:cNvPr id="13" name="TextBox 12"/>
          <p:cNvSpPr txBox="1"/>
          <p:nvPr/>
        </p:nvSpPr>
        <p:spPr>
          <a:xfrm>
            <a:off x="1285986" y="163071"/>
            <a:ext cx="6513130" cy="523220"/>
          </a:xfrm>
          <a:prstGeom prst="rect">
            <a:avLst/>
          </a:prstGeom>
          <a:noFill/>
        </p:spPr>
        <p:txBody>
          <a:bodyPr wrap="none" rtlCol="0">
            <a:spAutoFit/>
          </a:bodyPr>
          <a:lstStyle/>
          <a:p>
            <a:pPr algn="ctr"/>
            <a:r>
              <a:rPr lang="en-US" sz="2800" b="1" dirty="0" smtClean="0">
                <a:effectLst>
                  <a:outerShdw blurRad="38100" dist="38100" dir="2700000" algn="tl">
                    <a:srgbClr val="000000">
                      <a:alpha val="43137"/>
                    </a:srgbClr>
                  </a:outerShdw>
                </a:effectLst>
              </a:rPr>
              <a:t>H</a:t>
            </a:r>
            <a:r>
              <a:rPr lang="en-US" sz="2800" b="1" baseline="-25000" dirty="0" smtClean="0">
                <a:effectLst>
                  <a:outerShdw blurRad="38100" dist="38100" dir="2700000" algn="tl">
                    <a:srgbClr val="000000">
                      <a:alpha val="43137"/>
                    </a:srgbClr>
                  </a:outerShdw>
                </a:effectLst>
              </a:rPr>
              <a:t>2</a:t>
            </a:r>
            <a:r>
              <a:rPr lang="en-US" sz="2800" b="1" dirty="0" smtClean="0">
                <a:effectLst>
                  <a:outerShdw blurRad="38100" dist="38100" dir="2700000" algn="tl">
                    <a:srgbClr val="000000">
                      <a:alpha val="43137"/>
                    </a:srgbClr>
                  </a:outerShdw>
                </a:effectLst>
              </a:rPr>
              <a:t> and CO emission in a single observation</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796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282686"/>
            <a:ext cx="8671656" cy="3840480"/>
          </a:xfrm>
          <a:prstGeom prst="rect">
            <a:avLst/>
          </a:prstGeom>
        </p:spPr>
      </p:pic>
      <p:sp>
        <p:nvSpPr>
          <p:cNvPr id="16" name="Freeform 15"/>
          <p:cNvSpPr/>
          <p:nvPr/>
        </p:nvSpPr>
        <p:spPr>
          <a:xfrm>
            <a:off x="4102326" y="2432482"/>
            <a:ext cx="2471739" cy="665825"/>
          </a:xfrm>
          <a:custGeom>
            <a:avLst/>
            <a:gdLst>
              <a:gd name="connsiteX0" fmla="*/ 10999 w 2471739"/>
              <a:gd name="connsiteY0" fmla="*/ 44388 h 665825"/>
              <a:gd name="connsiteX1" fmla="*/ 10999 w 2471739"/>
              <a:gd name="connsiteY1" fmla="*/ 44388 h 665825"/>
              <a:gd name="connsiteX2" fmla="*/ 19876 w 2471739"/>
              <a:gd name="connsiteY2" fmla="*/ 337351 h 665825"/>
              <a:gd name="connsiteX3" fmla="*/ 55387 w 2471739"/>
              <a:gd name="connsiteY3" fmla="*/ 390617 h 665825"/>
              <a:gd name="connsiteX4" fmla="*/ 108653 w 2471739"/>
              <a:gd name="connsiteY4" fmla="*/ 426128 h 665825"/>
              <a:gd name="connsiteX5" fmla="*/ 144164 w 2471739"/>
              <a:gd name="connsiteY5" fmla="*/ 443883 h 665825"/>
              <a:gd name="connsiteX6" fmla="*/ 170797 w 2471739"/>
              <a:gd name="connsiteY6" fmla="*/ 452761 h 665825"/>
              <a:gd name="connsiteX7" fmla="*/ 197430 w 2471739"/>
              <a:gd name="connsiteY7" fmla="*/ 470516 h 665825"/>
              <a:gd name="connsiteX8" fmla="*/ 232940 w 2471739"/>
              <a:gd name="connsiteY8" fmla="*/ 497149 h 665825"/>
              <a:gd name="connsiteX9" fmla="*/ 268451 w 2471739"/>
              <a:gd name="connsiteY9" fmla="*/ 506027 h 665825"/>
              <a:gd name="connsiteX10" fmla="*/ 295084 w 2471739"/>
              <a:gd name="connsiteY10" fmla="*/ 514904 h 665825"/>
              <a:gd name="connsiteX11" fmla="*/ 330595 w 2471739"/>
              <a:gd name="connsiteY11" fmla="*/ 523782 h 665825"/>
              <a:gd name="connsiteX12" fmla="*/ 446004 w 2471739"/>
              <a:gd name="connsiteY12" fmla="*/ 577048 h 665825"/>
              <a:gd name="connsiteX13" fmla="*/ 525903 w 2471739"/>
              <a:gd name="connsiteY13" fmla="*/ 594803 h 665825"/>
              <a:gd name="connsiteX14" fmla="*/ 552536 w 2471739"/>
              <a:gd name="connsiteY14" fmla="*/ 603681 h 665825"/>
              <a:gd name="connsiteX15" fmla="*/ 614680 w 2471739"/>
              <a:gd name="connsiteY15" fmla="*/ 612559 h 665825"/>
              <a:gd name="connsiteX16" fmla="*/ 747845 w 2471739"/>
              <a:gd name="connsiteY16" fmla="*/ 648069 h 665825"/>
              <a:gd name="connsiteX17" fmla="*/ 916521 w 2471739"/>
              <a:gd name="connsiteY17" fmla="*/ 656947 h 665825"/>
              <a:gd name="connsiteX18" fmla="*/ 1316016 w 2471739"/>
              <a:gd name="connsiteY18" fmla="*/ 665825 h 665825"/>
              <a:gd name="connsiteX19" fmla="*/ 2097251 w 2471739"/>
              <a:gd name="connsiteY19" fmla="*/ 648069 h 665825"/>
              <a:gd name="connsiteX20" fmla="*/ 2123884 w 2471739"/>
              <a:gd name="connsiteY20" fmla="*/ 639192 h 665825"/>
              <a:gd name="connsiteX21" fmla="*/ 2194905 w 2471739"/>
              <a:gd name="connsiteY21" fmla="*/ 621436 h 665825"/>
              <a:gd name="connsiteX22" fmla="*/ 2257049 w 2471739"/>
              <a:gd name="connsiteY22" fmla="*/ 603681 h 665825"/>
              <a:gd name="connsiteX23" fmla="*/ 2336948 w 2471739"/>
              <a:gd name="connsiteY23" fmla="*/ 568170 h 665825"/>
              <a:gd name="connsiteX24" fmla="*/ 2407969 w 2471739"/>
              <a:gd name="connsiteY24" fmla="*/ 541537 h 665825"/>
              <a:gd name="connsiteX25" fmla="*/ 2452358 w 2471739"/>
              <a:gd name="connsiteY25" fmla="*/ 479394 h 665825"/>
              <a:gd name="connsiteX26" fmla="*/ 2461235 w 2471739"/>
              <a:gd name="connsiteY26" fmla="*/ 452761 h 665825"/>
              <a:gd name="connsiteX27" fmla="*/ 2461235 w 2471739"/>
              <a:gd name="connsiteY27" fmla="*/ 248574 h 665825"/>
              <a:gd name="connsiteX28" fmla="*/ 2452358 w 2471739"/>
              <a:gd name="connsiteY28" fmla="*/ 221941 h 665825"/>
              <a:gd name="connsiteX29" fmla="*/ 2425725 w 2471739"/>
              <a:gd name="connsiteY29" fmla="*/ 195308 h 665825"/>
              <a:gd name="connsiteX30" fmla="*/ 2390214 w 2471739"/>
              <a:gd name="connsiteY30" fmla="*/ 142042 h 665825"/>
              <a:gd name="connsiteX31" fmla="*/ 2372459 w 2471739"/>
              <a:gd name="connsiteY31" fmla="*/ 115409 h 665825"/>
              <a:gd name="connsiteX32" fmla="*/ 2336948 w 2471739"/>
              <a:gd name="connsiteY32" fmla="*/ 106532 h 665825"/>
              <a:gd name="connsiteX33" fmla="*/ 2301437 w 2471739"/>
              <a:gd name="connsiteY33" fmla="*/ 88776 h 665825"/>
              <a:gd name="connsiteX34" fmla="*/ 2177150 w 2471739"/>
              <a:gd name="connsiteY34" fmla="*/ 62143 h 665825"/>
              <a:gd name="connsiteX35" fmla="*/ 2088373 w 2471739"/>
              <a:gd name="connsiteY35" fmla="*/ 35510 h 665825"/>
              <a:gd name="connsiteX36" fmla="*/ 1999597 w 2471739"/>
              <a:gd name="connsiteY36" fmla="*/ 17755 h 665825"/>
              <a:gd name="connsiteX37" fmla="*/ 1964086 w 2471739"/>
              <a:gd name="connsiteY37" fmla="*/ 8877 h 665825"/>
              <a:gd name="connsiteX38" fmla="*/ 1901942 w 2471739"/>
              <a:gd name="connsiteY38" fmla="*/ 0 h 665825"/>
              <a:gd name="connsiteX39" fmla="*/ 1529080 w 2471739"/>
              <a:gd name="connsiteY39" fmla="*/ 8877 h 665825"/>
              <a:gd name="connsiteX40" fmla="*/ 1449181 w 2471739"/>
              <a:gd name="connsiteY40" fmla="*/ 26633 h 665825"/>
              <a:gd name="connsiteX41" fmla="*/ 1351527 w 2471739"/>
              <a:gd name="connsiteY41" fmla="*/ 35510 h 665825"/>
              <a:gd name="connsiteX42" fmla="*/ 1058564 w 2471739"/>
              <a:gd name="connsiteY42" fmla="*/ 53266 h 665825"/>
              <a:gd name="connsiteX43" fmla="*/ 952032 w 2471739"/>
              <a:gd name="connsiteY43" fmla="*/ 62143 h 665825"/>
              <a:gd name="connsiteX44" fmla="*/ 801111 w 2471739"/>
              <a:gd name="connsiteY44" fmla="*/ 79899 h 665825"/>
              <a:gd name="connsiteX45" fmla="*/ 579169 w 2471739"/>
              <a:gd name="connsiteY45" fmla="*/ 97654 h 665825"/>
              <a:gd name="connsiteX46" fmla="*/ 232940 w 2471739"/>
              <a:gd name="connsiteY46" fmla="*/ 88776 h 665825"/>
              <a:gd name="connsiteX47" fmla="*/ 170797 w 2471739"/>
              <a:gd name="connsiteY47" fmla="*/ 79899 h 665825"/>
              <a:gd name="connsiteX48" fmla="*/ 117531 w 2471739"/>
              <a:gd name="connsiteY48" fmla="*/ 71021 h 665825"/>
              <a:gd name="connsiteX49" fmla="*/ 10999 w 2471739"/>
              <a:gd name="connsiteY49" fmla="*/ 44388 h 66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71739" h="665825">
                <a:moveTo>
                  <a:pt x="10999" y="44388"/>
                </a:moveTo>
                <a:lnTo>
                  <a:pt x="10999" y="44388"/>
                </a:lnTo>
                <a:cubicBezTo>
                  <a:pt x="-699" y="161367"/>
                  <a:pt x="-9593" y="194915"/>
                  <a:pt x="19876" y="337351"/>
                </a:cubicBezTo>
                <a:cubicBezTo>
                  <a:pt x="24199" y="358248"/>
                  <a:pt x="37632" y="378780"/>
                  <a:pt x="55387" y="390617"/>
                </a:cubicBezTo>
                <a:cubicBezTo>
                  <a:pt x="73142" y="402454"/>
                  <a:pt x="89566" y="416585"/>
                  <a:pt x="108653" y="426128"/>
                </a:cubicBezTo>
                <a:cubicBezTo>
                  <a:pt x="120490" y="432046"/>
                  <a:pt x="132000" y="438670"/>
                  <a:pt x="144164" y="443883"/>
                </a:cubicBezTo>
                <a:cubicBezTo>
                  <a:pt x="152765" y="447569"/>
                  <a:pt x="162427" y="448576"/>
                  <a:pt x="170797" y="452761"/>
                </a:cubicBezTo>
                <a:cubicBezTo>
                  <a:pt x="180340" y="457533"/>
                  <a:pt x="188748" y="464314"/>
                  <a:pt x="197430" y="470516"/>
                </a:cubicBezTo>
                <a:cubicBezTo>
                  <a:pt x="209470" y="479116"/>
                  <a:pt x="219706" y="490532"/>
                  <a:pt x="232940" y="497149"/>
                </a:cubicBezTo>
                <a:cubicBezTo>
                  <a:pt x="243853" y="502606"/>
                  <a:pt x="256719" y="502675"/>
                  <a:pt x="268451" y="506027"/>
                </a:cubicBezTo>
                <a:cubicBezTo>
                  <a:pt x="277449" y="508598"/>
                  <a:pt x="286086" y="512333"/>
                  <a:pt x="295084" y="514904"/>
                </a:cubicBezTo>
                <a:cubicBezTo>
                  <a:pt x="306816" y="518256"/>
                  <a:pt x="319332" y="519089"/>
                  <a:pt x="330595" y="523782"/>
                </a:cubicBezTo>
                <a:cubicBezTo>
                  <a:pt x="370175" y="540274"/>
                  <a:pt x="404552" y="565205"/>
                  <a:pt x="446004" y="577048"/>
                </a:cubicBezTo>
                <a:cubicBezTo>
                  <a:pt x="472237" y="584543"/>
                  <a:pt x="499435" y="588186"/>
                  <a:pt x="525903" y="594803"/>
                </a:cubicBezTo>
                <a:cubicBezTo>
                  <a:pt x="534982" y="597073"/>
                  <a:pt x="543360" y="601846"/>
                  <a:pt x="552536" y="603681"/>
                </a:cubicBezTo>
                <a:cubicBezTo>
                  <a:pt x="573055" y="607785"/>
                  <a:pt x="594093" y="608816"/>
                  <a:pt x="614680" y="612559"/>
                </a:cubicBezTo>
                <a:cubicBezTo>
                  <a:pt x="660255" y="620845"/>
                  <a:pt x="701240" y="642891"/>
                  <a:pt x="747845" y="648069"/>
                </a:cubicBezTo>
                <a:cubicBezTo>
                  <a:pt x="803804" y="654287"/>
                  <a:pt x="860245" y="655188"/>
                  <a:pt x="916521" y="656947"/>
                </a:cubicBezTo>
                <a:lnTo>
                  <a:pt x="1316016" y="665825"/>
                </a:lnTo>
                <a:cubicBezTo>
                  <a:pt x="1321398" y="665746"/>
                  <a:pt x="1912318" y="664150"/>
                  <a:pt x="2097251" y="648069"/>
                </a:cubicBezTo>
                <a:cubicBezTo>
                  <a:pt x="2106574" y="647258"/>
                  <a:pt x="2114856" y="641654"/>
                  <a:pt x="2123884" y="639192"/>
                </a:cubicBezTo>
                <a:cubicBezTo>
                  <a:pt x="2147426" y="632771"/>
                  <a:pt x="2171755" y="629152"/>
                  <a:pt x="2194905" y="621436"/>
                </a:cubicBezTo>
                <a:cubicBezTo>
                  <a:pt x="2233113" y="608701"/>
                  <a:pt x="2212460" y="614829"/>
                  <a:pt x="2257049" y="603681"/>
                </a:cubicBezTo>
                <a:cubicBezTo>
                  <a:pt x="2335385" y="551458"/>
                  <a:pt x="2210183" y="631551"/>
                  <a:pt x="2336948" y="568170"/>
                </a:cubicBezTo>
                <a:cubicBezTo>
                  <a:pt x="2383372" y="544959"/>
                  <a:pt x="2359620" y="553625"/>
                  <a:pt x="2407969" y="541537"/>
                </a:cubicBezTo>
                <a:cubicBezTo>
                  <a:pt x="2413999" y="533497"/>
                  <a:pt x="2445869" y="492373"/>
                  <a:pt x="2452358" y="479394"/>
                </a:cubicBezTo>
                <a:cubicBezTo>
                  <a:pt x="2456543" y="471024"/>
                  <a:pt x="2458276" y="461639"/>
                  <a:pt x="2461235" y="452761"/>
                </a:cubicBezTo>
                <a:cubicBezTo>
                  <a:pt x="2475053" y="356038"/>
                  <a:pt x="2475429" y="383424"/>
                  <a:pt x="2461235" y="248574"/>
                </a:cubicBezTo>
                <a:cubicBezTo>
                  <a:pt x="2460255" y="239268"/>
                  <a:pt x="2457549" y="229727"/>
                  <a:pt x="2452358" y="221941"/>
                </a:cubicBezTo>
                <a:cubicBezTo>
                  <a:pt x="2445394" y="211495"/>
                  <a:pt x="2433433" y="205218"/>
                  <a:pt x="2425725" y="195308"/>
                </a:cubicBezTo>
                <a:cubicBezTo>
                  <a:pt x="2412624" y="178464"/>
                  <a:pt x="2402051" y="159797"/>
                  <a:pt x="2390214" y="142042"/>
                </a:cubicBezTo>
                <a:cubicBezTo>
                  <a:pt x="2384296" y="133164"/>
                  <a:pt x="2382810" y="117997"/>
                  <a:pt x="2372459" y="115409"/>
                </a:cubicBezTo>
                <a:lnTo>
                  <a:pt x="2336948" y="106532"/>
                </a:lnTo>
                <a:cubicBezTo>
                  <a:pt x="2325111" y="100613"/>
                  <a:pt x="2313992" y="92961"/>
                  <a:pt x="2301437" y="88776"/>
                </a:cubicBezTo>
                <a:cubicBezTo>
                  <a:pt x="2257199" y="74030"/>
                  <a:pt x="2221848" y="69593"/>
                  <a:pt x="2177150" y="62143"/>
                </a:cubicBezTo>
                <a:cubicBezTo>
                  <a:pt x="2122289" y="34713"/>
                  <a:pt x="2159113" y="48774"/>
                  <a:pt x="2088373" y="35510"/>
                </a:cubicBezTo>
                <a:cubicBezTo>
                  <a:pt x="2058712" y="29949"/>
                  <a:pt x="2028874" y="25074"/>
                  <a:pt x="1999597" y="17755"/>
                </a:cubicBezTo>
                <a:cubicBezTo>
                  <a:pt x="1987760" y="14796"/>
                  <a:pt x="1976091" y="11060"/>
                  <a:pt x="1964086" y="8877"/>
                </a:cubicBezTo>
                <a:cubicBezTo>
                  <a:pt x="1943499" y="5134"/>
                  <a:pt x="1922657" y="2959"/>
                  <a:pt x="1901942" y="0"/>
                </a:cubicBezTo>
                <a:lnTo>
                  <a:pt x="1529080" y="8877"/>
                </a:lnTo>
                <a:cubicBezTo>
                  <a:pt x="1385514" y="14859"/>
                  <a:pt x="1535037" y="14368"/>
                  <a:pt x="1449181" y="26633"/>
                </a:cubicBezTo>
                <a:cubicBezTo>
                  <a:pt x="1416824" y="31255"/>
                  <a:pt x="1384078" y="32551"/>
                  <a:pt x="1351527" y="35510"/>
                </a:cubicBezTo>
                <a:cubicBezTo>
                  <a:pt x="1221268" y="61562"/>
                  <a:pt x="1347323" y="38828"/>
                  <a:pt x="1058564" y="53266"/>
                </a:cubicBezTo>
                <a:cubicBezTo>
                  <a:pt x="1022975" y="55045"/>
                  <a:pt x="987489" y="58597"/>
                  <a:pt x="952032" y="62143"/>
                </a:cubicBezTo>
                <a:cubicBezTo>
                  <a:pt x="861748" y="71171"/>
                  <a:pt x="896491" y="71951"/>
                  <a:pt x="801111" y="79899"/>
                </a:cubicBezTo>
                <a:cubicBezTo>
                  <a:pt x="475448" y="107037"/>
                  <a:pt x="821062" y="73464"/>
                  <a:pt x="579169" y="97654"/>
                </a:cubicBezTo>
                <a:lnTo>
                  <a:pt x="232940" y="88776"/>
                </a:lnTo>
                <a:cubicBezTo>
                  <a:pt x="212035" y="87867"/>
                  <a:pt x="191478" y="83081"/>
                  <a:pt x="170797" y="79899"/>
                </a:cubicBezTo>
                <a:cubicBezTo>
                  <a:pt x="153006" y="77162"/>
                  <a:pt x="135513" y="71838"/>
                  <a:pt x="117531" y="71021"/>
                </a:cubicBezTo>
                <a:cubicBezTo>
                  <a:pt x="70232" y="68871"/>
                  <a:pt x="28754" y="48827"/>
                  <a:pt x="10999" y="4438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379216" y="4465468"/>
            <a:ext cx="4998128" cy="1615736"/>
          </a:xfrm>
          <a:custGeom>
            <a:avLst/>
            <a:gdLst>
              <a:gd name="connsiteX0" fmla="*/ 0 w 4998128"/>
              <a:gd name="connsiteY0" fmla="*/ 26633 h 1615736"/>
              <a:gd name="connsiteX1" fmla="*/ 0 w 4998128"/>
              <a:gd name="connsiteY1" fmla="*/ 26633 h 1615736"/>
              <a:gd name="connsiteX2" fmla="*/ 44388 w 4998128"/>
              <a:gd name="connsiteY2" fmla="*/ 97654 h 1615736"/>
              <a:gd name="connsiteX3" fmla="*/ 53266 w 4998128"/>
              <a:gd name="connsiteY3" fmla="*/ 124287 h 1615736"/>
              <a:gd name="connsiteX4" fmla="*/ 71021 w 4998128"/>
              <a:gd name="connsiteY4" fmla="*/ 159798 h 1615736"/>
              <a:gd name="connsiteX5" fmla="*/ 88776 w 4998128"/>
              <a:gd name="connsiteY5" fmla="*/ 186431 h 1615736"/>
              <a:gd name="connsiteX6" fmla="*/ 106532 w 4998128"/>
              <a:gd name="connsiteY6" fmla="*/ 239697 h 1615736"/>
              <a:gd name="connsiteX7" fmla="*/ 142042 w 4998128"/>
              <a:gd name="connsiteY7" fmla="*/ 319596 h 1615736"/>
              <a:gd name="connsiteX8" fmla="*/ 159798 w 4998128"/>
              <a:gd name="connsiteY8" fmla="*/ 559293 h 1615736"/>
              <a:gd name="connsiteX9" fmla="*/ 177553 w 4998128"/>
              <a:gd name="connsiteY9" fmla="*/ 665825 h 1615736"/>
              <a:gd name="connsiteX10" fmla="*/ 204186 w 4998128"/>
              <a:gd name="connsiteY10" fmla="*/ 790113 h 1615736"/>
              <a:gd name="connsiteX11" fmla="*/ 213064 w 4998128"/>
              <a:gd name="connsiteY11" fmla="*/ 825623 h 1615736"/>
              <a:gd name="connsiteX12" fmla="*/ 221941 w 4998128"/>
              <a:gd name="connsiteY12" fmla="*/ 861134 h 1615736"/>
              <a:gd name="connsiteX13" fmla="*/ 248574 w 4998128"/>
              <a:gd name="connsiteY13" fmla="*/ 958788 h 1615736"/>
              <a:gd name="connsiteX14" fmla="*/ 257452 w 4998128"/>
              <a:gd name="connsiteY14" fmla="*/ 1012054 h 1615736"/>
              <a:gd name="connsiteX15" fmla="*/ 248574 w 4998128"/>
              <a:gd name="connsiteY15" fmla="*/ 1216241 h 1615736"/>
              <a:gd name="connsiteX16" fmla="*/ 239697 w 4998128"/>
              <a:gd name="connsiteY16" fmla="*/ 1242874 h 1615736"/>
              <a:gd name="connsiteX17" fmla="*/ 230819 w 4998128"/>
              <a:gd name="connsiteY17" fmla="*/ 1278384 h 1615736"/>
              <a:gd name="connsiteX18" fmla="*/ 239697 w 4998128"/>
              <a:gd name="connsiteY18" fmla="*/ 1500326 h 1615736"/>
              <a:gd name="connsiteX19" fmla="*/ 266330 w 4998128"/>
              <a:gd name="connsiteY19" fmla="*/ 1509204 h 1615736"/>
              <a:gd name="connsiteX20" fmla="*/ 372862 w 4998128"/>
              <a:gd name="connsiteY20" fmla="*/ 1518082 h 1615736"/>
              <a:gd name="connsiteX21" fmla="*/ 435005 w 4998128"/>
              <a:gd name="connsiteY21" fmla="*/ 1526959 h 1615736"/>
              <a:gd name="connsiteX22" fmla="*/ 887767 w 4998128"/>
              <a:gd name="connsiteY22" fmla="*/ 1535837 h 1615736"/>
              <a:gd name="connsiteX23" fmla="*/ 1020932 w 4998128"/>
              <a:gd name="connsiteY23" fmla="*/ 1544715 h 1615736"/>
              <a:gd name="connsiteX24" fmla="*/ 1074198 w 4998128"/>
              <a:gd name="connsiteY24" fmla="*/ 1553592 h 1615736"/>
              <a:gd name="connsiteX25" fmla="*/ 1189607 w 4998128"/>
              <a:gd name="connsiteY25" fmla="*/ 1562470 h 1615736"/>
              <a:gd name="connsiteX26" fmla="*/ 1447060 w 4998128"/>
              <a:gd name="connsiteY26" fmla="*/ 1580225 h 1615736"/>
              <a:gd name="connsiteX27" fmla="*/ 3311370 w 4998128"/>
              <a:gd name="connsiteY27" fmla="*/ 1589103 h 1615736"/>
              <a:gd name="connsiteX28" fmla="*/ 3391269 w 4998128"/>
              <a:gd name="connsiteY28" fmla="*/ 1597981 h 1615736"/>
              <a:gd name="connsiteX29" fmla="*/ 3595456 w 4998128"/>
              <a:gd name="connsiteY29" fmla="*/ 1615736 h 1615736"/>
              <a:gd name="connsiteX30" fmla="*/ 4181382 w 4998128"/>
              <a:gd name="connsiteY30" fmla="*/ 1606858 h 1615736"/>
              <a:gd name="connsiteX31" fmla="*/ 4216893 w 4998128"/>
              <a:gd name="connsiteY31" fmla="*/ 1597981 h 1615736"/>
              <a:gd name="connsiteX32" fmla="*/ 4287914 w 4998128"/>
              <a:gd name="connsiteY32" fmla="*/ 1589103 h 1615736"/>
              <a:gd name="connsiteX33" fmla="*/ 4412201 w 4998128"/>
              <a:gd name="connsiteY33" fmla="*/ 1553592 h 1615736"/>
              <a:gd name="connsiteX34" fmla="*/ 4518734 w 4998128"/>
              <a:gd name="connsiteY34" fmla="*/ 1535837 h 1615736"/>
              <a:gd name="connsiteX35" fmla="*/ 4589755 w 4998128"/>
              <a:gd name="connsiteY35" fmla="*/ 1518082 h 1615736"/>
              <a:gd name="connsiteX36" fmla="*/ 4669654 w 4998128"/>
              <a:gd name="connsiteY36" fmla="*/ 1509204 h 1615736"/>
              <a:gd name="connsiteX37" fmla="*/ 4714042 w 4998128"/>
              <a:gd name="connsiteY37" fmla="*/ 1500326 h 1615736"/>
              <a:gd name="connsiteX38" fmla="*/ 4767308 w 4998128"/>
              <a:gd name="connsiteY38" fmla="*/ 1491449 h 1615736"/>
              <a:gd name="connsiteX39" fmla="*/ 4793941 w 4998128"/>
              <a:gd name="connsiteY39" fmla="*/ 1482571 h 1615736"/>
              <a:gd name="connsiteX40" fmla="*/ 4838330 w 4998128"/>
              <a:gd name="connsiteY40" fmla="*/ 1473693 h 1615736"/>
              <a:gd name="connsiteX41" fmla="*/ 4864963 w 4998128"/>
              <a:gd name="connsiteY41" fmla="*/ 1455938 h 1615736"/>
              <a:gd name="connsiteX42" fmla="*/ 4918229 w 4998128"/>
              <a:gd name="connsiteY42" fmla="*/ 1438182 h 1615736"/>
              <a:gd name="connsiteX43" fmla="*/ 4944862 w 4998128"/>
              <a:gd name="connsiteY43" fmla="*/ 1411549 h 1615736"/>
              <a:gd name="connsiteX44" fmla="*/ 4953739 w 4998128"/>
              <a:gd name="connsiteY44" fmla="*/ 1384916 h 1615736"/>
              <a:gd name="connsiteX45" fmla="*/ 4971495 w 4998128"/>
              <a:gd name="connsiteY45" fmla="*/ 1349406 h 1615736"/>
              <a:gd name="connsiteX46" fmla="*/ 4980372 w 4998128"/>
              <a:gd name="connsiteY46" fmla="*/ 1305017 h 1615736"/>
              <a:gd name="connsiteX47" fmla="*/ 4998128 w 4998128"/>
              <a:gd name="connsiteY47" fmla="*/ 1251751 h 1615736"/>
              <a:gd name="connsiteX48" fmla="*/ 4989250 w 4998128"/>
              <a:gd name="connsiteY48" fmla="*/ 1145219 h 1615736"/>
              <a:gd name="connsiteX49" fmla="*/ 4962617 w 4998128"/>
              <a:gd name="connsiteY49" fmla="*/ 1118586 h 1615736"/>
              <a:gd name="connsiteX50" fmla="*/ 4944862 w 4998128"/>
              <a:gd name="connsiteY50" fmla="*/ 1083076 h 1615736"/>
              <a:gd name="connsiteX51" fmla="*/ 4900473 w 4998128"/>
              <a:gd name="connsiteY51" fmla="*/ 1047565 h 1615736"/>
              <a:gd name="connsiteX52" fmla="*/ 4838330 w 4998128"/>
              <a:gd name="connsiteY52" fmla="*/ 1003177 h 1615736"/>
              <a:gd name="connsiteX53" fmla="*/ 4793941 w 4998128"/>
              <a:gd name="connsiteY53" fmla="*/ 967666 h 1615736"/>
              <a:gd name="connsiteX54" fmla="*/ 4740675 w 4998128"/>
              <a:gd name="connsiteY54" fmla="*/ 941033 h 1615736"/>
              <a:gd name="connsiteX55" fmla="*/ 4687409 w 4998128"/>
              <a:gd name="connsiteY55" fmla="*/ 914400 h 1615736"/>
              <a:gd name="connsiteX56" fmla="*/ 4634143 w 4998128"/>
              <a:gd name="connsiteY56" fmla="*/ 878889 h 1615736"/>
              <a:gd name="connsiteX57" fmla="*/ 4580877 w 4998128"/>
              <a:gd name="connsiteY57" fmla="*/ 843379 h 1615736"/>
              <a:gd name="connsiteX58" fmla="*/ 4563122 w 4998128"/>
              <a:gd name="connsiteY58" fmla="*/ 825623 h 1615736"/>
              <a:gd name="connsiteX59" fmla="*/ 4536489 w 4998128"/>
              <a:gd name="connsiteY59" fmla="*/ 816746 h 1615736"/>
              <a:gd name="connsiteX60" fmla="*/ 4492101 w 4998128"/>
              <a:gd name="connsiteY60" fmla="*/ 781235 h 1615736"/>
              <a:gd name="connsiteX61" fmla="*/ 4429957 w 4998128"/>
              <a:gd name="connsiteY61" fmla="*/ 754602 h 1615736"/>
              <a:gd name="connsiteX62" fmla="*/ 4412201 w 4998128"/>
              <a:gd name="connsiteY62" fmla="*/ 736847 h 1615736"/>
              <a:gd name="connsiteX63" fmla="*/ 4385568 w 4998128"/>
              <a:gd name="connsiteY63" fmla="*/ 719091 h 1615736"/>
              <a:gd name="connsiteX64" fmla="*/ 4350058 w 4998128"/>
              <a:gd name="connsiteY64" fmla="*/ 701336 h 1615736"/>
              <a:gd name="connsiteX65" fmla="*/ 4332302 w 4998128"/>
              <a:gd name="connsiteY65" fmla="*/ 683581 h 1615736"/>
              <a:gd name="connsiteX66" fmla="*/ 4305669 w 4998128"/>
              <a:gd name="connsiteY66" fmla="*/ 674703 h 1615736"/>
              <a:gd name="connsiteX67" fmla="*/ 4225770 w 4998128"/>
              <a:gd name="connsiteY67" fmla="*/ 630315 h 1615736"/>
              <a:gd name="connsiteX68" fmla="*/ 4181382 w 4998128"/>
              <a:gd name="connsiteY68" fmla="*/ 594804 h 1615736"/>
              <a:gd name="connsiteX69" fmla="*/ 4128116 w 4998128"/>
              <a:gd name="connsiteY69" fmla="*/ 577049 h 1615736"/>
              <a:gd name="connsiteX70" fmla="*/ 4083728 w 4998128"/>
              <a:gd name="connsiteY70" fmla="*/ 550415 h 1615736"/>
              <a:gd name="connsiteX71" fmla="*/ 4065972 w 4998128"/>
              <a:gd name="connsiteY71" fmla="*/ 532660 h 1615736"/>
              <a:gd name="connsiteX72" fmla="*/ 4030462 w 4998128"/>
              <a:gd name="connsiteY72" fmla="*/ 523782 h 1615736"/>
              <a:gd name="connsiteX73" fmla="*/ 3959440 w 4998128"/>
              <a:gd name="connsiteY73" fmla="*/ 488272 h 1615736"/>
              <a:gd name="connsiteX74" fmla="*/ 3897297 w 4998128"/>
              <a:gd name="connsiteY74" fmla="*/ 470516 h 1615736"/>
              <a:gd name="connsiteX75" fmla="*/ 3861786 w 4998128"/>
              <a:gd name="connsiteY75" fmla="*/ 461639 h 1615736"/>
              <a:gd name="connsiteX76" fmla="*/ 3844031 w 4998128"/>
              <a:gd name="connsiteY76" fmla="*/ 443883 h 1615736"/>
              <a:gd name="connsiteX77" fmla="*/ 3817398 w 4998128"/>
              <a:gd name="connsiteY77" fmla="*/ 435006 h 1615736"/>
              <a:gd name="connsiteX78" fmla="*/ 3524434 w 4998128"/>
              <a:gd name="connsiteY78" fmla="*/ 426128 h 1615736"/>
              <a:gd name="connsiteX79" fmla="*/ 3400147 w 4998128"/>
              <a:gd name="connsiteY79" fmla="*/ 408373 h 1615736"/>
              <a:gd name="connsiteX80" fmla="*/ 3373514 w 4998128"/>
              <a:gd name="connsiteY80" fmla="*/ 399495 h 1615736"/>
              <a:gd name="connsiteX81" fmla="*/ 3204838 w 4998128"/>
              <a:gd name="connsiteY81" fmla="*/ 390617 h 1615736"/>
              <a:gd name="connsiteX82" fmla="*/ 2911875 w 4998128"/>
              <a:gd name="connsiteY82" fmla="*/ 372862 h 1615736"/>
              <a:gd name="connsiteX83" fmla="*/ 2858609 w 4998128"/>
              <a:gd name="connsiteY83" fmla="*/ 363984 h 1615736"/>
              <a:gd name="connsiteX84" fmla="*/ 2769833 w 4998128"/>
              <a:gd name="connsiteY84" fmla="*/ 355107 h 1615736"/>
              <a:gd name="connsiteX85" fmla="*/ 2734322 w 4998128"/>
              <a:gd name="connsiteY85" fmla="*/ 346229 h 1615736"/>
              <a:gd name="connsiteX86" fmla="*/ 2672178 w 4998128"/>
              <a:gd name="connsiteY86" fmla="*/ 328474 h 1615736"/>
              <a:gd name="connsiteX87" fmla="*/ 2574524 w 4998128"/>
              <a:gd name="connsiteY87" fmla="*/ 310718 h 1615736"/>
              <a:gd name="connsiteX88" fmla="*/ 2521258 w 4998128"/>
              <a:gd name="connsiteY88" fmla="*/ 292963 h 1615736"/>
              <a:gd name="connsiteX89" fmla="*/ 2494625 w 4998128"/>
              <a:gd name="connsiteY89" fmla="*/ 284085 h 1615736"/>
              <a:gd name="connsiteX90" fmla="*/ 2459114 w 4998128"/>
              <a:gd name="connsiteY90" fmla="*/ 275208 h 1615736"/>
              <a:gd name="connsiteX91" fmla="*/ 2432481 w 4998128"/>
              <a:gd name="connsiteY91" fmla="*/ 257452 h 1615736"/>
              <a:gd name="connsiteX92" fmla="*/ 2405848 w 4998128"/>
              <a:gd name="connsiteY92" fmla="*/ 248575 h 1615736"/>
              <a:gd name="connsiteX93" fmla="*/ 2352582 w 4998128"/>
              <a:gd name="connsiteY93" fmla="*/ 213064 h 1615736"/>
              <a:gd name="connsiteX94" fmla="*/ 2343704 w 4998128"/>
              <a:gd name="connsiteY94" fmla="*/ 186431 h 1615736"/>
              <a:gd name="connsiteX95" fmla="*/ 2317071 w 4998128"/>
              <a:gd name="connsiteY95" fmla="*/ 168676 h 1615736"/>
              <a:gd name="connsiteX96" fmla="*/ 2299316 w 4998128"/>
              <a:gd name="connsiteY96" fmla="*/ 150920 h 1615736"/>
              <a:gd name="connsiteX97" fmla="*/ 2263805 w 4998128"/>
              <a:gd name="connsiteY97" fmla="*/ 106532 h 1615736"/>
              <a:gd name="connsiteX98" fmla="*/ 2237172 w 4998128"/>
              <a:gd name="connsiteY98" fmla="*/ 97654 h 1615736"/>
              <a:gd name="connsiteX99" fmla="*/ 2183906 w 4998128"/>
              <a:gd name="connsiteY99" fmla="*/ 62144 h 1615736"/>
              <a:gd name="connsiteX100" fmla="*/ 2166151 w 4998128"/>
              <a:gd name="connsiteY100" fmla="*/ 44388 h 1615736"/>
              <a:gd name="connsiteX101" fmla="*/ 2112885 w 4998128"/>
              <a:gd name="connsiteY101" fmla="*/ 26633 h 1615736"/>
              <a:gd name="connsiteX102" fmla="*/ 2077374 w 4998128"/>
              <a:gd name="connsiteY102" fmla="*/ 17755 h 1615736"/>
              <a:gd name="connsiteX103" fmla="*/ 1953087 w 4998128"/>
              <a:gd name="connsiteY103" fmla="*/ 0 h 1615736"/>
              <a:gd name="connsiteX104" fmla="*/ 1287262 w 4998128"/>
              <a:gd name="connsiteY104" fmla="*/ 8878 h 1615736"/>
              <a:gd name="connsiteX105" fmla="*/ 1233996 w 4998128"/>
              <a:gd name="connsiteY105" fmla="*/ 17755 h 1615736"/>
              <a:gd name="connsiteX106" fmla="*/ 337351 w 4998128"/>
              <a:gd name="connsiteY106" fmla="*/ 8878 h 1615736"/>
              <a:gd name="connsiteX107" fmla="*/ 44388 w 4998128"/>
              <a:gd name="connsiteY107" fmla="*/ 17755 h 1615736"/>
              <a:gd name="connsiteX108" fmla="*/ 0 w 4998128"/>
              <a:gd name="connsiteY108" fmla="*/ 26633 h 16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8128" h="1615736">
                <a:moveTo>
                  <a:pt x="0" y="26633"/>
                </a:moveTo>
                <a:lnTo>
                  <a:pt x="0" y="26633"/>
                </a:lnTo>
                <a:cubicBezTo>
                  <a:pt x="14796" y="50307"/>
                  <a:pt x="31020" y="73146"/>
                  <a:pt x="44388" y="97654"/>
                </a:cubicBezTo>
                <a:cubicBezTo>
                  <a:pt x="48869" y="105869"/>
                  <a:pt x="49580" y="115686"/>
                  <a:pt x="53266" y="124287"/>
                </a:cubicBezTo>
                <a:cubicBezTo>
                  <a:pt x="58479" y="136451"/>
                  <a:pt x="64455" y="148308"/>
                  <a:pt x="71021" y="159798"/>
                </a:cubicBezTo>
                <a:cubicBezTo>
                  <a:pt x="76314" y="169062"/>
                  <a:pt x="84443" y="176681"/>
                  <a:pt x="88776" y="186431"/>
                </a:cubicBezTo>
                <a:cubicBezTo>
                  <a:pt x="96377" y="203534"/>
                  <a:pt x="99581" y="222320"/>
                  <a:pt x="106532" y="239697"/>
                </a:cubicBezTo>
                <a:cubicBezTo>
                  <a:pt x="129202" y="296373"/>
                  <a:pt x="117160" y="269832"/>
                  <a:pt x="142042" y="319596"/>
                </a:cubicBezTo>
                <a:cubicBezTo>
                  <a:pt x="167430" y="446531"/>
                  <a:pt x="134130" y="268391"/>
                  <a:pt x="159798" y="559293"/>
                </a:cubicBezTo>
                <a:cubicBezTo>
                  <a:pt x="162962" y="595154"/>
                  <a:pt x="171635" y="630314"/>
                  <a:pt x="177553" y="665825"/>
                </a:cubicBezTo>
                <a:cubicBezTo>
                  <a:pt x="190441" y="743150"/>
                  <a:pt x="182069" y="701643"/>
                  <a:pt x="204186" y="790113"/>
                </a:cubicBezTo>
                <a:lnTo>
                  <a:pt x="213064" y="825623"/>
                </a:lnTo>
                <a:cubicBezTo>
                  <a:pt x="216023" y="837460"/>
                  <a:pt x="218082" y="849559"/>
                  <a:pt x="221941" y="861134"/>
                </a:cubicBezTo>
                <a:cubicBezTo>
                  <a:pt x="233417" y="895561"/>
                  <a:pt x="241898" y="918732"/>
                  <a:pt x="248574" y="958788"/>
                </a:cubicBezTo>
                <a:lnTo>
                  <a:pt x="257452" y="1012054"/>
                </a:lnTo>
                <a:cubicBezTo>
                  <a:pt x="254493" y="1080116"/>
                  <a:pt x="253799" y="1148315"/>
                  <a:pt x="248574" y="1216241"/>
                </a:cubicBezTo>
                <a:cubicBezTo>
                  <a:pt x="247856" y="1225571"/>
                  <a:pt x="242268" y="1233876"/>
                  <a:pt x="239697" y="1242874"/>
                </a:cubicBezTo>
                <a:cubicBezTo>
                  <a:pt x="236345" y="1254606"/>
                  <a:pt x="233778" y="1266547"/>
                  <a:pt x="230819" y="1278384"/>
                </a:cubicBezTo>
                <a:cubicBezTo>
                  <a:pt x="233778" y="1352365"/>
                  <a:pt x="228439" y="1427147"/>
                  <a:pt x="239697" y="1500326"/>
                </a:cubicBezTo>
                <a:cubicBezTo>
                  <a:pt x="241120" y="1509575"/>
                  <a:pt x="257054" y="1507967"/>
                  <a:pt x="266330" y="1509204"/>
                </a:cubicBezTo>
                <a:cubicBezTo>
                  <a:pt x="301651" y="1513914"/>
                  <a:pt x="337424" y="1514352"/>
                  <a:pt x="372862" y="1518082"/>
                </a:cubicBezTo>
                <a:cubicBezTo>
                  <a:pt x="393672" y="1520272"/>
                  <a:pt x="414093" y="1526238"/>
                  <a:pt x="435005" y="1526959"/>
                </a:cubicBezTo>
                <a:cubicBezTo>
                  <a:pt x="585865" y="1532161"/>
                  <a:pt x="736846" y="1532878"/>
                  <a:pt x="887767" y="1535837"/>
                </a:cubicBezTo>
                <a:cubicBezTo>
                  <a:pt x="932155" y="1538796"/>
                  <a:pt x="976646" y="1540497"/>
                  <a:pt x="1020932" y="1544715"/>
                </a:cubicBezTo>
                <a:cubicBezTo>
                  <a:pt x="1038851" y="1546422"/>
                  <a:pt x="1056297" y="1551708"/>
                  <a:pt x="1074198" y="1553592"/>
                </a:cubicBezTo>
                <a:cubicBezTo>
                  <a:pt x="1112569" y="1557631"/>
                  <a:pt x="1151137" y="1559511"/>
                  <a:pt x="1189607" y="1562470"/>
                </a:cubicBezTo>
                <a:cubicBezTo>
                  <a:pt x="1297117" y="1580389"/>
                  <a:pt x="1273924" y="1578739"/>
                  <a:pt x="1447060" y="1580225"/>
                </a:cubicBezTo>
                <a:lnTo>
                  <a:pt x="3311370" y="1589103"/>
                </a:lnTo>
                <a:lnTo>
                  <a:pt x="3391269" y="1597981"/>
                </a:lnTo>
                <a:lnTo>
                  <a:pt x="3595456" y="1615736"/>
                </a:lnTo>
                <a:lnTo>
                  <a:pt x="4181382" y="1606858"/>
                </a:lnTo>
                <a:cubicBezTo>
                  <a:pt x="4193578" y="1606510"/>
                  <a:pt x="4204858" y="1599987"/>
                  <a:pt x="4216893" y="1597981"/>
                </a:cubicBezTo>
                <a:cubicBezTo>
                  <a:pt x="4240426" y="1594059"/>
                  <a:pt x="4264465" y="1593500"/>
                  <a:pt x="4287914" y="1589103"/>
                </a:cubicBezTo>
                <a:cubicBezTo>
                  <a:pt x="4420834" y="1564180"/>
                  <a:pt x="4302237" y="1581081"/>
                  <a:pt x="4412201" y="1553592"/>
                </a:cubicBezTo>
                <a:cubicBezTo>
                  <a:pt x="4470858" y="1538929"/>
                  <a:pt x="4435605" y="1546228"/>
                  <a:pt x="4518734" y="1535837"/>
                </a:cubicBezTo>
                <a:cubicBezTo>
                  <a:pt x="4549718" y="1525508"/>
                  <a:pt x="4552256" y="1523439"/>
                  <a:pt x="4589755" y="1518082"/>
                </a:cubicBezTo>
                <a:cubicBezTo>
                  <a:pt x="4616283" y="1514292"/>
                  <a:pt x="4643126" y="1512994"/>
                  <a:pt x="4669654" y="1509204"/>
                </a:cubicBezTo>
                <a:cubicBezTo>
                  <a:pt x="4684591" y="1507070"/>
                  <a:pt x="4699196" y="1503025"/>
                  <a:pt x="4714042" y="1500326"/>
                </a:cubicBezTo>
                <a:cubicBezTo>
                  <a:pt x="4731752" y="1497106"/>
                  <a:pt x="4749553" y="1494408"/>
                  <a:pt x="4767308" y="1491449"/>
                </a:cubicBezTo>
                <a:cubicBezTo>
                  <a:pt x="4776186" y="1488490"/>
                  <a:pt x="4784863" y="1484841"/>
                  <a:pt x="4793941" y="1482571"/>
                </a:cubicBezTo>
                <a:cubicBezTo>
                  <a:pt x="4808580" y="1478911"/>
                  <a:pt x="4824201" y="1478991"/>
                  <a:pt x="4838330" y="1473693"/>
                </a:cubicBezTo>
                <a:cubicBezTo>
                  <a:pt x="4848320" y="1469947"/>
                  <a:pt x="4855213" y="1460271"/>
                  <a:pt x="4864963" y="1455938"/>
                </a:cubicBezTo>
                <a:cubicBezTo>
                  <a:pt x="4882066" y="1448337"/>
                  <a:pt x="4918229" y="1438182"/>
                  <a:pt x="4918229" y="1438182"/>
                </a:cubicBezTo>
                <a:cubicBezTo>
                  <a:pt x="4927107" y="1429304"/>
                  <a:pt x="4937898" y="1421995"/>
                  <a:pt x="4944862" y="1411549"/>
                </a:cubicBezTo>
                <a:cubicBezTo>
                  <a:pt x="4950053" y="1403763"/>
                  <a:pt x="4950053" y="1393517"/>
                  <a:pt x="4953739" y="1384916"/>
                </a:cubicBezTo>
                <a:cubicBezTo>
                  <a:pt x="4958952" y="1372752"/>
                  <a:pt x="4965576" y="1361243"/>
                  <a:pt x="4971495" y="1349406"/>
                </a:cubicBezTo>
                <a:cubicBezTo>
                  <a:pt x="4974454" y="1334610"/>
                  <a:pt x="4976402" y="1319575"/>
                  <a:pt x="4980372" y="1305017"/>
                </a:cubicBezTo>
                <a:cubicBezTo>
                  <a:pt x="4985296" y="1286961"/>
                  <a:pt x="4998128" y="1251751"/>
                  <a:pt x="4998128" y="1251751"/>
                </a:cubicBezTo>
                <a:cubicBezTo>
                  <a:pt x="4995169" y="1216240"/>
                  <a:pt x="4998432" y="1179650"/>
                  <a:pt x="4989250" y="1145219"/>
                </a:cubicBezTo>
                <a:cubicBezTo>
                  <a:pt x="4986015" y="1133088"/>
                  <a:pt x="4969914" y="1128802"/>
                  <a:pt x="4962617" y="1118586"/>
                </a:cubicBezTo>
                <a:cubicBezTo>
                  <a:pt x="4954925" y="1107817"/>
                  <a:pt x="4952203" y="1094087"/>
                  <a:pt x="4944862" y="1083076"/>
                </a:cubicBezTo>
                <a:cubicBezTo>
                  <a:pt x="4931429" y="1062927"/>
                  <a:pt x="4918943" y="1063396"/>
                  <a:pt x="4900473" y="1047565"/>
                </a:cubicBezTo>
                <a:cubicBezTo>
                  <a:pt x="4846856" y="1001607"/>
                  <a:pt x="4887267" y="1019488"/>
                  <a:pt x="4838330" y="1003177"/>
                </a:cubicBezTo>
                <a:cubicBezTo>
                  <a:pt x="4756342" y="948516"/>
                  <a:pt x="4857202" y="1018273"/>
                  <a:pt x="4793941" y="967666"/>
                </a:cubicBezTo>
                <a:cubicBezTo>
                  <a:pt x="4751537" y="933744"/>
                  <a:pt x="4784433" y="962912"/>
                  <a:pt x="4740675" y="941033"/>
                </a:cubicBezTo>
                <a:cubicBezTo>
                  <a:pt x="4671836" y="906614"/>
                  <a:pt x="4754352" y="936715"/>
                  <a:pt x="4687409" y="914400"/>
                </a:cubicBezTo>
                <a:cubicBezTo>
                  <a:pt x="4628305" y="855296"/>
                  <a:pt x="4691957" y="911008"/>
                  <a:pt x="4634143" y="878889"/>
                </a:cubicBezTo>
                <a:cubicBezTo>
                  <a:pt x="4615489" y="868526"/>
                  <a:pt x="4595966" y="858468"/>
                  <a:pt x="4580877" y="843379"/>
                </a:cubicBezTo>
                <a:cubicBezTo>
                  <a:pt x="4574959" y="837460"/>
                  <a:pt x="4570299" y="829929"/>
                  <a:pt x="4563122" y="825623"/>
                </a:cubicBezTo>
                <a:cubicBezTo>
                  <a:pt x="4555098" y="820808"/>
                  <a:pt x="4545367" y="819705"/>
                  <a:pt x="4536489" y="816746"/>
                </a:cubicBezTo>
                <a:cubicBezTo>
                  <a:pt x="4519974" y="800230"/>
                  <a:pt x="4514501" y="792435"/>
                  <a:pt x="4492101" y="781235"/>
                </a:cubicBezTo>
                <a:cubicBezTo>
                  <a:pt x="4444753" y="757562"/>
                  <a:pt x="4485375" y="791547"/>
                  <a:pt x="4429957" y="754602"/>
                </a:cubicBezTo>
                <a:cubicBezTo>
                  <a:pt x="4422993" y="749959"/>
                  <a:pt x="4418737" y="742076"/>
                  <a:pt x="4412201" y="736847"/>
                </a:cubicBezTo>
                <a:cubicBezTo>
                  <a:pt x="4403869" y="730182"/>
                  <a:pt x="4394832" y="724385"/>
                  <a:pt x="4385568" y="719091"/>
                </a:cubicBezTo>
                <a:cubicBezTo>
                  <a:pt x="4374078" y="712525"/>
                  <a:pt x="4361069" y="708677"/>
                  <a:pt x="4350058" y="701336"/>
                </a:cubicBezTo>
                <a:cubicBezTo>
                  <a:pt x="4343094" y="696693"/>
                  <a:pt x="4339479" y="687887"/>
                  <a:pt x="4332302" y="683581"/>
                </a:cubicBezTo>
                <a:cubicBezTo>
                  <a:pt x="4324278" y="678766"/>
                  <a:pt x="4313849" y="679248"/>
                  <a:pt x="4305669" y="674703"/>
                </a:cubicBezTo>
                <a:cubicBezTo>
                  <a:pt x="4214096" y="623828"/>
                  <a:pt x="4286032" y="650401"/>
                  <a:pt x="4225770" y="630315"/>
                </a:cubicBezTo>
                <a:cubicBezTo>
                  <a:pt x="4211012" y="615556"/>
                  <a:pt x="4201542" y="603764"/>
                  <a:pt x="4181382" y="594804"/>
                </a:cubicBezTo>
                <a:cubicBezTo>
                  <a:pt x="4164279" y="587203"/>
                  <a:pt x="4128116" y="577049"/>
                  <a:pt x="4128116" y="577049"/>
                </a:cubicBezTo>
                <a:cubicBezTo>
                  <a:pt x="4083133" y="532064"/>
                  <a:pt x="4141345" y="584985"/>
                  <a:pt x="4083728" y="550415"/>
                </a:cubicBezTo>
                <a:cubicBezTo>
                  <a:pt x="4076551" y="546109"/>
                  <a:pt x="4073458" y="536403"/>
                  <a:pt x="4065972" y="532660"/>
                </a:cubicBezTo>
                <a:cubicBezTo>
                  <a:pt x="4055059" y="527204"/>
                  <a:pt x="4041724" y="528475"/>
                  <a:pt x="4030462" y="523782"/>
                </a:cubicBezTo>
                <a:cubicBezTo>
                  <a:pt x="4006030" y="513602"/>
                  <a:pt x="3985118" y="494692"/>
                  <a:pt x="3959440" y="488272"/>
                </a:cubicBezTo>
                <a:cubicBezTo>
                  <a:pt x="3848364" y="460501"/>
                  <a:pt x="3986499" y="496002"/>
                  <a:pt x="3897297" y="470516"/>
                </a:cubicBezTo>
                <a:cubicBezTo>
                  <a:pt x="3885565" y="467164"/>
                  <a:pt x="3873623" y="464598"/>
                  <a:pt x="3861786" y="461639"/>
                </a:cubicBezTo>
                <a:cubicBezTo>
                  <a:pt x="3855868" y="455720"/>
                  <a:pt x="3851208" y="448189"/>
                  <a:pt x="3844031" y="443883"/>
                </a:cubicBezTo>
                <a:cubicBezTo>
                  <a:pt x="3836007" y="439068"/>
                  <a:pt x="3826741" y="435525"/>
                  <a:pt x="3817398" y="435006"/>
                </a:cubicBezTo>
                <a:cubicBezTo>
                  <a:pt x="3719849" y="429587"/>
                  <a:pt x="3622089" y="429087"/>
                  <a:pt x="3524434" y="426128"/>
                </a:cubicBezTo>
                <a:cubicBezTo>
                  <a:pt x="3364736" y="394187"/>
                  <a:pt x="3653160" y="450541"/>
                  <a:pt x="3400147" y="408373"/>
                </a:cubicBezTo>
                <a:cubicBezTo>
                  <a:pt x="3390916" y="406835"/>
                  <a:pt x="3382833" y="400342"/>
                  <a:pt x="3373514" y="399495"/>
                </a:cubicBezTo>
                <a:cubicBezTo>
                  <a:pt x="3317442" y="394397"/>
                  <a:pt x="3261063" y="393576"/>
                  <a:pt x="3204838" y="390617"/>
                </a:cubicBezTo>
                <a:cubicBezTo>
                  <a:pt x="3071293" y="363910"/>
                  <a:pt x="3218693" y="390911"/>
                  <a:pt x="2911875" y="372862"/>
                </a:cubicBezTo>
                <a:cubicBezTo>
                  <a:pt x="2893906" y="371805"/>
                  <a:pt x="2876470" y="366217"/>
                  <a:pt x="2858609" y="363984"/>
                </a:cubicBezTo>
                <a:cubicBezTo>
                  <a:pt x="2829099" y="360295"/>
                  <a:pt x="2799425" y="358066"/>
                  <a:pt x="2769833" y="355107"/>
                </a:cubicBezTo>
                <a:cubicBezTo>
                  <a:pt x="2757996" y="352148"/>
                  <a:pt x="2746054" y="349581"/>
                  <a:pt x="2734322" y="346229"/>
                </a:cubicBezTo>
                <a:cubicBezTo>
                  <a:pt x="2701037" y="336719"/>
                  <a:pt x="2710348" y="335414"/>
                  <a:pt x="2672178" y="328474"/>
                </a:cubicBezTo>
                <a:cubicBezTo>
                  <a:pt x="2613977" y="317892"/>
                  <a:pt x="2620992" y="324659"/>
                  <a:pt x="2574524" y="310718"/>
                </a:cubicBezTo>
                <a:cubicBezTo>
                  <a:pt x="2556598" y="305340"/>
                  <a:pt x="2539013" y="298881"/>
                  <a:pt x="2521258" y="292963"/>
                </a:cubicBezTo>
                <a:cubicBezTo>
                  <a:pt x="2512380" y="290004"/>
                  <a:pt x="2503704" y="286354"/>
                  <a:pt x="2494625" y="284085"/>
                </a:cubicBezTo>
                <a:lnTo>
                  <a:pt x="2459114" y="275208"/>
                </a:lnTo>
                <a:cubicBezTo>
                  <a:pt x="2450236" y="269289"/>
                  <a:pt x="2442024" y="262224"/>
                  <a:pt x="2432481" y="257452"/>
                </a:cubicBezTo>
                <a:cubicBezTo>
                  <a:pt x="2424111" y="253267"/>
                  <a:pt x="2414028" y="253120"/>
                  <a:pt x="2405848" y="248575"/>
                </a:cubicBezTo>
                <a:cubicBezTo>
                  <a:pt x="2387194" y="238212"/>
                  <a:pt x="2352582" y="213064"/>
                  <a:pt x="2352582" y="213064"/>
                </a:cubicBezTo>
                <a:cubicBezTo>
                  <a:pt x="2349623" y="204186"/>
                  <a:pt x="2349550" y="193738"/>
                  <a:pt x="2343704" y="186431"/>
                </a:cubicBezTo>
                <a:cubicBezTo>
                  <a:pt x="2337039" y="178100"/>
                  <a:pt x="2325402" y="175341"/>
                  <a:pt x="2317071" y="168676"/>
                </a:cubicBezTo>
                <a:cubicBezTo>
                  <a:pt x="2310535" y="163447"/>
                  <a:pt x="2304545" y="157456"/>
                  <a:pt x="2299316" y="150920"/>
                </a:cubicBezTo>
                <a:cubicBezTo>
                  <a:pt x="2288148" y="136960"/>
                  <a:pt x="2280296" y="116427"/>
                  <a:pt x="2263805" y="106532"/>
                </a:cubicBezTo>
                <a:cubicBezTo>
                  <a:pt x="2255781" y="101717"/>
                  <a:pt x="2246050" y="100613"/>
                  <a:pt x="2237172" y="97654"/>
                </a:cubicBezTo>
                <a:cubicBezTo>
                  <a:pt x="2169443" y="29925"/>
                  <a:pt x="2248149" y="100690"/>
                  <a:pt x="2183906" y="62144"/>
                </a:cubicBezTo>
                <a:cubicBezTo>
                  <a:pt x="2176729" y="57838"/>
                  <a:pt x="2173637" y="48131"/>
                  <a:pt x="2166151" y="44388"/>
                </a:cubicBezTo>
                <a:cubicBezTo>
                  <a:pt x="2149411" y="36018"/>
                  <a:pt x="2131042" y="31172"/>
                  <a:pt x="2112885" y="26633"/>
                </a:cubicBezTo>
                <a:cubicBezTo>
                  <a:pt x="2101048" y="23674"/>
                  <a:pt x="2089338" y="20148"/>
                  <a:pt x="2077374" y="17755"/>
                </a:cubicBezTo>
                <a:cubicBezTo>
                  <a:pt x="2034720" y="9224"/>
                  <a:pt x="1996712" y="5453"/>
                  <a:pt x="1953087" y="0"/>
                </a:cubicBezTo>
                <a:lnTo>
                  <a:pt x="1287262" y="8878"/>
                </a:lnTo>
                <a:cubicBezTo>
                  <a:pt x="1269267" y="9322"/>
                  <a:pt x="1251996" y="17755"/>
                  <a:pt x="1233996" y="17755"/>
                </a:cubicBezTo>
                <a:lnTo>
                  <a:pt x="337351" y="8878"/>
                </a:lnTo>
                <a:cubicBezTo>
                  <a:pt x="239697" y="11837"/>
                  <a:pt x="141937" y="12336"/>
                  <a:pt x="44388" y="17755"/>
                </a:cubicBezTo>
                <a:cubicBezTo>
                  <a:pt x="12140" y="19546"/>
                  <a:pt x="7398" y="25153"/>
                  <a:pt x="0" y="2663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p:cNvSpPr txBox="1">
            <a:spLocks noChangeArrowheads="1"/>
          </p:cNvSpPr>
          <p:nvPr/>
        </p:nvSpPr>
        <p:spPr>
          <a:xfrm>
            <a:off x="381000" y="0"/>
            <a:ext cx="822960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smtClean="0">
                <a:solidFill>
                  <a:srgbClr val="FFFF00"/>
                </a:solidFill>
              </a:rPr>
              <a:t>   </a:t>
            </a:r>
            <a:r>
              <a:rPr lang="en-GB" sz="3200" dirty="0" smtClean="0">
                <a:latin typeface="Arial Rounded MT Bold" pitchFamily="34" charset="0"/>
              </a:rPr>
              <a:t>Molecular emission from the Inner Disk</a:t>
            </a:r>
            <a:endParaRPr lang="en-GB" sz="3200" dirty="0">
              <a:latin typeface="Arial Rounded MT Bold" pitchFamily="34" charset="0"/>
            </a:endParaRPr>
          </a:p>
        </p:txBody>
      </p:sp>
      <p:sp>
        <p:nvSpPr>
          <p:cNvPr id="4" name="Freeform 3"/>
          <p:cNvSpPr/>
          <p:nvPr/>
        </p:nvSpPr>
        <p:spPr>
          <a:xfrm>
            <a:off x="1867711" y="2947481"/>
            <a:ext cx="1332689" cy="671208"/>
          </a:xfrm>
          <a:custGeom>
            <a:avLst/>
            <a:gdLst>
              <a:gd name="connsiteX0" fmla="*/ 48638 w 1332689"/>
              <a:gd name="connsiteY0" fmla="*/ 48638 h 671208"/>
              <a:gd name="connsiteX1" fmla="*/ 48638 w 1332689"/>
              <a:gd name="connsiteY1" fmla="*/ 48638 h 671208"/>
              <a:gd name="connsiteX2" fmla="*/ 19455 w 1332689"/>
              <a:gd name="connsiteY2" fmla="*/ 136187 h 671208"/>
              <a:gd name="connsiteX3" fmla="*/ 0 w 1332689"/>
              <a:gd name="connsiteY3" fmla="*/ 282102 h 671208"/>
              <a:gd name="connsiteX4" fmla="*/ 9727 w 1332689"/>
              <a:gd name="connsiteY4" fmla="*/ 486383 h 671208"/>
              <a:gd name="connsiteX5" fmla="*/ 38910 w 1332689"/>
              <a:gd name="connsiteY5" fmla="*/ 496110 h 671208"/>
              <a:gd name="connsiteX6" fmla="*/ 155642 w 1332689"/>
              <a:gd name="connsiteY6" fmla="*/ 515566 h 671208"/>
              <a:gd name="connsiteX7" fmla="*/ 175098 w 1332689"/>
              <a:gd name="connsiteY7" fmla="*/ 535021 h 671208"/>
              <a:gd name="connsiteX8" fmla="*/ 214008 w 1332689"/>
              <a:gd name="connsiteY8" fmla="*/ 593387 h 671208"/>
              <a:gd name="connsiteX9" fmla="*/ 340468 w 1332689"/>
              <a:gd name="connsiteY9" fmla="*/ 622570 h 671208"/>
              <a:gd name="connsiteX10" fmla="*/ 359923 w 1332689"/>
              <a:gd name="connsiteY10" fmla="*/ 651753 h 671208"/>
              <a:gd name="connsiteX11" fmla="*/ 418289 w 1332689"/>
              <a:gd name="connsiteY11" fmla="*/ 671208 h 671208"/>
              <a:gd name="connsiteX12" fmla="*/ 758757 w 1332689"/>
              <a:gd name="connsiteY12" fmla="*/ 661481 h 671208"/>
              <a:gd name="connsiteX13" fmla="*/ 817123 w 1332689"/>
              <a:gd name="connsiteY13" fmla="*/ 642025 h 671208"/>
              <a:gd name="connsiteX14" fmla="*/ 953310 w 1332689"/>
              <a:gd name="connsiteY14" fmla="*/ 622570 h 671208"/>
              <a:gd name="connsiteX15" fmla="*/ 1001949 w 1332689"/>
              <a:gd name="connsiteY15" fmla="*/ 612842 h 671208"/>
              <a:gd name="connsiteX16" fmla="*/ 1060315 w 1332689"/>
              <a:gd name="connsiteY16" fmla="*/ 593387 h 671208"/>
              <a:gd name="connsiteX17" fmla="*/ 1079770 w 1332689"/>
              <a:gd name="connsiteY17" fmla="*/ 564204 h 671208"/>
              <a:gd name="connsiteX18" fmla="*/ 1177046 w 1332689"/>
              <a:gd name="connsiteY18" fmla="*/ 535021 h 671208"/>
              <a:gd name="connsiteX19" fmla="*/ 1235412 w 1332689"/>
              <a:gd name="connsiteY19" fmla="*/ 515566 h 671208"/>
              <a:gd name="connsiteX20" fmla="*/ 1264595 w 1332689"/>
              <a:gd name="connsiteY20" fmla="*/ 505838 h 671208"/>
              <a:gd name="connsiteX21" fmla="*/ 1303506 w 1332689"/>
              <a:gd name="connsiteY21" fmla="*/ 457200 h 671208"/>
              <a:gd name="connsiteX22" fmla="*/ 1313234 w 1332689"/>
              <a:gd name="connsiteY22" fmla="*/ 428017 h 671208"/>
              <a:gd name="connsiteX23" fmla="*/ 1332689 w 1332689"/>
              <a:gd name="connsiteY23" fmla="*/ 350196 h 671208"/>
              <a:gd name="connsiteX24" fmla="*/ 1274323 w 1332689"/>
              <a:gd name="connsiteY24" fmla="*/ 77821 h 671208"/>
              <a:gd name="connsiteX25" fmla="*/ 1245140 w 1332689"/>
              <a:gd name="connsiteY25" fmla="*/ 48638 h 671208"/>
              <a:gd name="connsiteX26" fmla="*/ 1215957 w 1332689"/>
              <a:gd name="connsiteY26" fmla="*/ 29183 h 671208"/>
              <a:gd name="connsiteX27" fmla="*/ 1118680 w 1332689"/>
              <a:gd name="connsiteY27" fmla="*/ 0 h 671208"/>
              <a:gd name="connsiteX28" fmla="*/ 953310 w 1332689"/>
              <a:gd name="connsiteY28" fmla="*/ 19455 h 671208"/>
              <a:gd name="connsiteX29" fmla="*/ 894944 w 1332689"/>
              <a:gd name="connsiteY29" fmla="*/ 48638 h 671208"/>
              <a:gd name="connsiteX30" fmla="*/ 826851 w 1332689"/>
              <a:gd name="connsiteY30" fmla="*/ 58366 h 671208"/>
              <a:gd name="connsiteX31" fmla="*/ 787940 w 1332689"/>
              <a:gd name="connsiteY31" fmla="*/ 68093 h 671208"/>
              <a:gd name="connsiteX32" fmla="*/ 272374 w 1332689"/>
              <a:gd name="connsiteY32" fmla="*/ 77821 h 671208"/>
              <a:gd name="connsiteX33" fmla="*/ 243191 w 1332689"/>
              <a:gd name="connsiteY33" fmla="*/ 87549 h 671208"/>
              <a:gd name="connsiteX34" fmla="*/ 184825 w 1332689"/>
              <a:gd name="connsiteY34" fmla="*/ 48638 h 671208"/>
              <a:gd name="connsiteX35" fmla="*/ 155642 w 1332689"/>
              <a:gd name="connsiteY35" fmla="*/ 38910 h 671208"/>
              <a:gd name="connsiteX36" fmla="*/ 107004 w 1332689"/>
              <a:gd name="connsiteY36" fmla="*/ 48638 h 671208"/>
              <a:gd name="connsiteX37" fmla="*/ 48638 w 1332689"/>
              <a:gd name="connsiteY37" fmla="*/ 48638 h 67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32689" h="671208">
                <a:moveTo>
                  <a:pt x="48638" y="48638"/>
                </a:moveTo>
                <a:lnTo>
                  <a:pt x="48638" y="48638"/>
                </a:lnTo>
                <a:cubicBezTo>
                  <a:pt x="38910" y="77821"/>
                  <a:pt x="26916" y="106344"/>
                  <a:pt x="19455" y="136187"/>
                </a:cubicBezTo>
                <a:cubicBezTo>
                  <a:pt x="16097" y="149620"/>
                  <a:pt x="1093" y="273359"/>
                  <a:pt x="0" y="282102"/>
                </a:cubicBezTo>
                <a:cubicBezTo>
                  <a:pt x="3242" y="350196"/>
                  <a:pt x="-2468" y="419312"/>
                  <a:pt x="9727" y="486383"/>
                </a:cubicBezTo>
                <a:cubicBezTo>
                  <a:pt x="11561" y="496471"/>
                  <a:pt x="28855" y="494099"/>
                  <a:pt x="38910" y="496110"/>
                </a:cubicBezTo>
                <a:cubicBezTo>
                  <a:pt x="77591" y="503846"/>
                  <a:pt x="155642" y="515566"/>
                  <a:pt x="155642" y="515566"/>
                </a:cubicBezTo>
                <a:cubicBezTo>
                  <a:pt x="162127" y="522051"/>
                  <a:pt x="169595" y="527684"/>
                  <a:pt x="175098" y="535021"/>
                </a:cubicBezTo>
                <a:cubicBezTo>
                  <a:pt x="189127" y="553727"/>
                  <a:pt x="191826" y="585993"/>
                  <a:pt x="214008" y="593387"/>
                </a:cubicBezTo>
                <a:cubicBezTo>
                  <a:pt x="294126" y="620093"/>
                  <a:pt x="252072" y="609942"/>
                  <a:pt x="340468" y="622570"/>
                </a:cubicBezTo>
                <a:cubicBezTo>
                  <a:pt x="346953" y="632298"/>
                  <a:pt x="350009" y="645557"/>
                  <a:pt x="359923" y="651753"/>
                </a:cubicBezTo>
                <a:cubicBezTo>
                  <a:pt x="377313" y="662622"/>
                  <a:pt x="418289" y="671208"/>
                  <a:pt x="418289" y="671208"/>
                </a:cubicBezTo>
                <a:cubicBezTo>
                  <a:pt x="531778" y="667966"/>
                  <a:pt x="645524" y="669766"/>
                  <a:pt x="758757" y="661481"/>
                </a:cubicBezTo>
                <a:cubicBezTo>
                  <a:pt x="779210" y="659984"/>
                  <a:pt x="796774" y="644569"/>
                  <a:pt x="817123" y="642025"/>
                </a:cubicBezTo>
                <a:cubicBezTo>
                  <a:pt x="884780" y="633568"/>
                  <a:pt x="891592" y="633792"/>
                  <a:pt x="953310" y="622570"/>
                </a:cubicBezTo>
                <a:cubicBezTo>
                  <a:pt x="969577" y="619612"/>
                  <a:pt x="985997" y="617192"/>
                  <a:pt x="1001949" y="612842"/>
                </a:cubicBezTo>
                <a:cubicBezTo>
                  <a:pt x="1021734" y="607446"/>
                  <a:pt x="1060315" y="593387"/>
                  <a:pt x="1060315" y="593387"/>
                </a:cubicBezTo>
                <a:cubicBezTo>
                  <a:pt x="1066800" y="583659"/>
                  <a:pt x="1069856" y="570400"/>
                  <a:pt x="1079770" y="564204"/>
                </a:cubicBezTo>
                <a:cubicBezTo>
                  <a:pt x="1100930" y="550979"/>
                  <a:pt x="1150764" y="542906"/>
                  <a:pt x="1177046" y="535021"/>
                </a:cubicBezTo>
                <a:cubicBezTo>
                  <a:pt x="1196689" y="529128"/>
                  <a:pt x="1215957" y="522051"/>
                  <a:pt x="1235412" y="515566"/>
                </a:cubicBezTo>
                <a:lnTo>
                  <a:pt x="1264595" y="505838"/>
                </a:lnTo>
                <a:cubicBezTo>
                  <a:pt x="1282693" y="487741"/>
                  <a:pt x="1291234" y="481745"/>
                  <a:pt x="1303506" y="457200"/>
                </a:cubicBezTo>
                <a:cubicBezTo>
                  <a:pt x="1308092" y="448029"/>
                  <a:pt x="1310536" y="437910"/>
                  <a:pt x="1313234" y="428017"/>
                </a:cubicBezTo>
                <a:cubicBezTo>
                  <a:pt x="1320269" y="402221"/>
                  <a:pt x="1332689" y="350196"/>
                  <a:pt x="1332689" y="350196"/>
                </a:cubicBezTo>
                <a:cubicBezTo>
                  <a:pt x="1327341" y="296715"/>
                  <a:pt x="1334820" y="138318"/>
                  <a:pt x="1274323" y="77821"/>
                </a:cubicBezTo>
                <a:cubicBezTo>
                  <a:pt x="1264595" y="68093"/>
                  <a:pt x="1255708" y="57445"/>
                  <a:pt x="1245140" y="48638"/>
                </a:cubicBezTo>
                <a:cubicBezTo>
                  <a:pt x="1236159" y="41154"/>
                  <a:pt x="1226641" y="33931"/>
                  <a:pt x="1215957" y="29183"/>
                </a:cubicBezTo>
                <a:cubicBezTo>
                  <a:pt x="1185509" y="15651"/>
                  <a:pt x="1151017" y="8084"/>
                  <a:pt x="1118680" y="0"/>
                </a:cubicBezTo>
                <a:cubicBezTo>
                  <a:pt x="1064027" y="4969"/>
                  <a:pt x="1007357" y="7445"/>
                  <a:pt x="953310" y="19455"/>
                </a:cubicBezTo>
                <a:cubicBezTo>
                  <a:pt x="814651" y="50268"/>
                  <a:pt x="1044834" y="3671"/>
                  <a:pt x="894944" y="48638"/>
                </a:cubicBezTo>
                <a:cubicBezTo>
                  <a:pt x="872983" y="55226"/>
                  <a:pt x="849409" y="54265"/>
                  <a:pt x="826851" y="58366"/>
                </a:cubicBezTo>
                <a:cubicBezTo>
                  <a:pt x="813697" y="60758"/>
                  <a:pt x="801301" y="67624"/>
                  <a:pt x="787940" y="68093"/>
                </a:cubicBezTo>
                <a:cubicBezTo>
                  <a:pt x="616160" y="74120"/>
                  <a:pt x="444229" y="74578"/>
                  <a:pt x="272374" y="77821"/>
                </a:cubicBezTo>
                <a:cubicBezTo>
                  <a:pt x="262646" y="81064"/>
                  <a:pt x="252919" y="90792"/>
                  <a:pt x="243191" y="87549"/>
                </a:cubicBezTo>
                <a:cubicBezTo>
                  <a:pt x="221008" y="80155"/>
                  <a:pt x="207007" y="56032"/>
                  <a:pt x="184825" y="48638"/>
                </a:cubicBezTo>
                <a:lnTo>
                  <a:pt x="155642" y="38910"/>
                </a:lnTo>
                <a:cubicBezTo>
                  <a:pt x="139429" y="42153"/>
                  <a:pt x="121359" y="40435"/>
                  <a:pt x="107004" y="48638"/>
                </a:cubicBezTo>
                <a:cubicBezTo>
                  <a:pt x="51213" y="80519"/>
                  <a:pt x="58366" y="48638"/>
                  <a:pt x="48638" y="4863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86141" y="3618689"/>
            <a:ext cx="2979277" cy="830997"/>
          </a:xfrm>
          <a:prstGeom prst="rect">
            <a:avLst/>
          </a:prstGeom>
          <a:noFill/>
        </p:spPr>
        <p:txBody>
          <a:bodyPr wrap="none" rtlCol="0">
            <a:spAutoFit/>
          </a:bodyPr>
          <a:lstStyle/>
          <a:p>
            <a:pPr algn="ctr"/>
            <a:r>
              <a:rPr lang="en-US" sz="2400" dirty="0" smtClean="0"/>
              <a:t>Cool Dust</a:t>
            </a:r>
          </a:p>
          <a:p>
            <a:pPr algn="ctr"/>
            <a:r>
              <a:rPr lang="en-US" sz="2400" dirty="0" smtClean="0"/>
              <a:t>Cool/Warm Molecules</a:t>
            </a:r>
            <a:endParaRPr lang="en-US" sz="2400" dirty="0"/>
          </a:p>
        </p:txBody>
      </p:sp>
      <p:sp>
        <p:nvSpPr>
          <p:cNvPr id="13" name="TextBox 12"/>
          <p:cNvSpPr txBox="1"/>
          <p:nvPr/>
        </p:nvSpPr>
        <p:spPr>
          <a:xfrm rot="21381792">
            <a:off x="2045124" y="3080150"/>
            <a:ext cx="2438489" cy="461665"/>
          </a:xfrm>
          <a:prstGeom prst="rect">
            <a:avLst/>
          </a:prstGeom>
          <a:noFill/>
        </p:spPr>
        <p:txBody>
          <a:bodyPr wrap="none" rtlCol="0">
            <a:spAutoFit/>
          </a:bodyPr>
          <a:lstStyle/>
          <a:p>
            <a:pPr algn="ctr"/>
            <a:r>
              <a:rPr lang="en-US" sz="2400" dirty="0" smtClean="0"/>
              <a:t>Hot Molecules, H</a:t>
            </a:r>
            <a:r>
              <a:rPr lang="en-US" sz="2400" baseline="-25000" dirty="0" smtClean="0"/>
              <a:t>2</a:t>
            </a:r>
            <a:endParaRPr lang="en-US" sz="2400" dirty="0"/>
          </a:p>
        </p:txBody>
      </p:sp>
      <p:sp>
        <p:nvSpPr>
          <p:cNvPr id="5" name="Freeform 4"/>
          <p:cNvSpPr/>
          <p:nvPr/>
        </p:nvSpPr>
        <p:spPr>
          <a:xfrm>
            <a:off x="1078049" y="4265414"/>
            <a:ext cx="1276374" cy="1327990"/>
          </a:xfrm>
          <a:custGeom>
            <a:avLst/>
            <a:gdLst>
              <a:gd name="connsiteX0" fmla="*/ 575653 w 1276374"/>
              <a:gd name="connsiteY0" fmla="*/ 73122 h 1327990"/>
              <a:gd name="connsiteX1" fmla="*/ 575653 w 1276374"/>
              <a:gd name="connsiteY1" fmla="*/ 73122 h 1327990"/>
              <a:gd name="connsiteX2" fmla="*/ 643747 w 1276374"/>
              <a:gd name="connsiteY2" fmla="*/ 5029 h 1327990"/>
              <a:gd name="connsiteX3" fmla="*/ 818845 w 1276374"/>
              <a:gd name="connsiteY3" fmla="*/ 14756 h 1327990"/>
              <a:gd name="connsiteX4" fmla="*/ 848028 w 1276374"/>
              <a:gd name="connsiteY4" fmla="*/ 24484 h 1327990"/>
              <a:gd name="connsiteX5" fmla="*/ 906394 w 1276374"/>
              <a:gd name="connsiteY5" fmla="*/ 63395 h 1327990"/>
              <a:gd name="connsiteX6" fmla="*/ 964760 w 1276374"/>
              <a:gd name="connsiteY6" fmla="*/ 102305 h 1327990"/>
              <a:gd name="connsiteX7" fmla="*/ 1032853 w 1276374"/>
              <a:gd name="connsiteY7" fmla="*/ 199582 h 1327990"/>
              <a:gd name="connsiteX8" fmla="*/ 1062036 w 1276374"/>
              <a:gd name="connsiteY8" fmla="*/ 228765 h 1327990"/>
              <a:gd name="connsiteX9" fmla="*/ 1071764 w 1276374"/>
              <a:gd name="connsiteY9" fmla="*/ 267675 h 1327990"/>
              <a:gd name="connsiteX10" fmla="*/ 1091219 w 1276374"/>
              <a:gd name="connsiteY10" fmla="*/ 326041 h 1327990"/>
              <a:gd name="connsiteX11" fmla="*/ 1110674 w 1276374"/>
              <a:gd name="connsiteY11" fmla="*/ 413590 h 1327990"/>
              <a:gd name="connsiteX12" fmla="*/ 1120402 w 1276374"/>
              <a:gd name="connsiteY12" fmla="*/ 442773 h 1327990"/>
              <a:gd name="connsiteX13" fmla="*/ 1130130 w 1276374"/>
              <a:gd name="connsiteY13" fmla="*/ 501139 h 1327990"/>
              <a:gd name="connsiteX14" fmla="*/ 1139857 w 1276374"/>
              <a:gd name="connsiteY14" fmla="*/ 540050 h 1327990"/>
              <a:gd name="connsiteX15" fmla="*/ 1159313 w 1276374"/>
              <a:gd name="connsiteY15" fmla="*/ 598416 h 1327990"/>
              <a:gd name="connsiteX16" fmla="*/ 1178768 w 1276374"/>
              <a:gd name="connsiteY16" fmla="*/ 870790 h 1327990"/>
              <a:gd name="connsiteX17" fmla="*/ 1188496 w 1276374"/>
              <a:gd name="connsiteY17" fmla="*/ 938884 h 1327990"/>
              <a:gd name="connsiteX18" fmla="*/ 1227406 w 1276374"/>
              <a:gd name="connsiteY18" fmla="*/ 1026433 h 1327990"/>
              <a:gd name="connsiteX19" fmla="*/ 1246862 w 1276374"/>
              <a:gd name="connsiteY19" fmla="*/ 1084799 h 1327990"/>
              <a:gd name="connsiteX20" fmla="*/ 1256589 w 1276374"/>
              <a:gd name="connsiteY20" fmla="*/ 1113982 h 1327990"/>
              <a:gd name="connsiteX21" fmla="*/ 1266317 w 1276374"/>
              <a:gd name="connsiteY21" fmla="*/ 1182075 h 1327990"/>
              <a:gd name="connsiteX22" fmla="*/ 1266317 w 1276374"/>
              <a:gd name="connsiteY22" fmla="*/ 1289080 h 1327990"/>
              <a:gd name="connsiteX23" fmla="*/ 1237134 w 1276374"/>
              <a:gd name="connsiteY23" fmla="*/ 1308535 h 1327990"/>
              <a:gd name="connsiteX24" fmla="*/ 1178768 w 1276374"/>
              <a:gd name="connsiteY24" fmla="*/ 1327990 h 1327990"/>
              <a:gd name="connsiteX25" fmla="*/ 332462 w 1276374"/>
              <a:gd name="connsiteY25" fmla="*/ 1318263 h 1327990"/>
              <a:gd name="connsiteX26" fmla="*/ 274096 w 1276374"/>
              <a:gd name="connsiteY26" fmla="*/ 1298807 h 1327990"/>
              <a:gd name="connsiteX27" fmla="*/ 206002 w 1276374"/>
              <a:gd name="connsiteY27" fmla="*/ 1289080 h 1327990"/>
              <a:gd name="connsiteX28" fmla="*/ 137908 w 1276374"/>
              <a:gd name="connsiteY28" fmla="*/ 1269624 h 1327990"/>
              <a:gd name="connsiteX29" fmla="*/ 89270 w 1276374"/>
              <a:gd name="connsiteY29" fmla="*/ 1250169 h 1327990"/>
              <a:gd name="connsiteX30" fmla="*/ 50360 w 1276374"/>
              <a:gd name="connsiteY30" fmla="*/ 1220986 h 1327990"/>
              <a:gd name="connsiteX31" fmla="*/ 21177 w 1276374"/>
              <a:gd name="connsiteY31" fmla="*/ 1201531 h 1327990"/>
              <a:gd name="connsiteX32" fmla="*/ 1721 w 1276374"/>
              <a:gd name="connsiteY32" fmla="*/ 1133437 h 1327990"/>
              <a:gd name="connsiteX33" fmla="*/ 21177 w 1276374"/>
              <a:gd name="connsiteY33" fmla="*/ 899973 h 1327990"/>
              <a:gd name="connsiteX34" fmla="*/ 40632 w 1276374"/>
              <a:gd name="connsiteY34" fmla="*/ 831880 h 1327990"/>
              <a:gd name="connsiteX35" fmla="*/ 60087 w 1276374"/>
              <a:gd name="connsiteY35" fmla="*/ 792969 h 1327990"/>
              <a:gd name="connsiteX36" fmla="*/ 79542 w 1276374"/>
              <a:gd name="connsiteY36" fmla="*/ 763786 h 1327990"/>
              <a:gd name="connsiteX37" fmla="*/ 128181 w 1276374"/>
              <a:gd name="connsiteY37" fmla="*/ 666509 h 1327990"/>
              <a:gd name="connsiteX38" fmla="*/ 157364 w 1276374"/>
              <a:gd name="connsiteY38" fmla="*/ 617871 h 1327990"/>
              <a:gd name="connsiteX39" fmla="*/ 176819 w 1276374"/>
              <a:gd name="connsiteY39" fmla="*/ 578960 h 1327990"/>
              <a:gd name="connsiteX40" fmla="*/ 225457 w 1276374"/>
              <a:gd name="connsiteY40" fmla="*/ 510867 h 1327990"/>
              <a:gd name="connsiteX41" fmla="*/ 244913 w 1276374"/>
              <a:gd name="connsiteY41" fmla="*/ 471956 h 1327990"/>
              <a:gd name="connsiteX42" fmla="*/ 322734 w 1276374"/>
              <a:gd name="connsiteY42" fmla="*/ 364952 h 1327990"/>
              <a:gd name="connsiteX43" fmla="*/ 342189 w 1276374"/>
              <a:gd name="connsiteY43" fmla="*/ 335769 h 1327990"/>
              <a:gd name="connsiteX44" fmla="*/ 390828 w 1276374"/>
              <a:gd name="connsiteY44" fmla="*/ 287131 h 1327990"/>
              <a:gd name="connsiteX45" fmla="*/ 410283 w 1276374"/>
              <a:gd name="connsiteY45" fmla="*/ 267675 h 1327990"/>
              <a:gd name="connsiteX46" fmla="*/ 439466 w 1276374"/>
              <a:gd name="connsiteY46" fmla="*/ 248220 h 1327990"/>
              <a:gd name="connsiteX47" fmla="*/ 449194 w 1276374"/>
              <a:gd name="connsiteY47" fmla="*/ 219037 h 1327990"/>
              <a:gd name="connsiteX48" fmla="*/ 536742 w 1276374"/>
              <a:gd name="connsiteY48" fmla="*/ 121760 h 1327990"/>
              <a:gd name="connsiteX49" fmla="*/ 556198 w 1276374"/>
              <a:gd name="connsiteY49" fmla="*/ 102305 h 1327990"/>
              <a:gd name="connsiteX50" fmla="*/ 575653 w 1276374"/>
              <a:gd name="connsiteY50" fmla="*/ 73122 h 132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76374" h="1327990">
                <a:moveTo>
                  <a:pt x="575653" y="73122"/>
                </a:moveTo>
                <a:lnTo>
                  <a:pt x="575653" y="73122"/>
                </a:lnTo>
                <a:cubicBezTo>
                  <a:pt x="598351" y="50424"/>
                  <a:pt x="612534" y="12520"/>
                  <a:pt x="643747" y="5029"/>
                </a:cubicBezTo>
                <a:cubicBezTo>
                  <a:pt x="700589" y="-8613"/>
                  <a:pt x="760652" y="9214"/>
                  <a:pt x="818845" y="14756"/>
                </a:cubicBezTo>
                <a:cubicBezTo>
                  <a:pt x="829053" y="15728"/>
                  <a:pt x="839065" y="19504"/>
                  <a:pt x="848028" y="24484"/>
                </a:cubicBezTo>
                <a:cubicBezTo>
                  <a:pt x="868468" y="35840"/>
                  <a:pt x="885480" y="52938"/>
                  <a:pt x="906394" y="63395"/>
                </a:cubicBezTo>
                <a:cubicBezTo>
                  <a:pt x="934715" y="77555"/>
                  <a:pt x="946936" y="78539"/>
                  <a:pt x="964760" y="102305"/>
                </a:cubicBezTo>
                <a:cubicBezTo>
                  <a:pt x="998251" y="146960"/>
                  <a:pt x="999634" y="160826"/>
                  <a:pt x="1032853" y="199582"/>
                </a:cubicBezTo>
                <a:cubicBezTo>
                  <a:pt x="1041806" y="210027"/>
                  <a:pt x="1052308" y="219037"/>
                  <a:pt x="1062036" y="228765"/>
                </a:cubicBezTo>
                <a:cubicBezTo>
                  <a:pt x="1065279" y="241735"/>
                  <a:pt x="1067922" y="254870"/>
                  <a:pt x="1071764" y="267675"/>
                </a:cubicBezTo>
                <a:cubicBezTo>
                  <a:pt x="1077657" y="287318"/>
                  <a:pt x="1087197" y="305932"/>
                  <a:pt x="1091219" y="326041"/>
                </a:cubicBezTo>
                <a:cubicBezTo>
                  <a:pt x="1097903" y="359463"/>
                  <a:pt x="1101518" y="381544"/>
                  <a:pt x="1110674" y="413590"/>
                </a:cubicBezTo>
                <a:cubicBezTo>
                  <a:pt x="1113491" y="423449"/>
                  <a:pt x="1118178" y="432763"/>
                  <a:pt x="1120402" y="442773"/>
                </a:cubicBezTo>
                <a:cubicBezTo>
                  <a:pt x="1124681" y="462027"/>
                  <a:pt x="1126262" y="481798"/>
                  <a:pt x="1130130" y="501139"/>
                </a:cubicBezTo>
                <a:cubicBezTo>
                  <a:pt x="1132752" y="514249"/>
                  <a:pt x="1136015" y="527244"/>
                  <a:pt x="1139857" y="540050"/>
                </a:cubicBezTo>
                <a:cubicBezTo>
                  <a:pt x="1145750" y="559693"/>
                  <a:pt x="1159313" y="598416"/>
                  <a:pt x="1159313" y="598416"/>
                </a:cubicBezTo>
                <a:cubicBezTo>
                  <a:pt x="1168579" y="783751"/>
                  <a:pt x="1161697" y="742762"/>
                  <a:pt x="1178768" y="870790"/>
                </a:cubicBezTo>
                <a:cubicBezTo>
                  <a:pt x="1181798" y="893517"/>
                  <a:pt x="1183340" y="916543"/>
                  <a:pt x="1188496" y="938884"/>
                </a:cubicBezTo>
                <a:cubicBezTo>
                  <a:pt x="1216299" y="1059363"/>
                  <a:pt x="1193924" y="951099"/>
                  <a:pt x="1227406" y="1026433"/>
                </a:cubicBezTo>
                <a:cubicBezTo>
                  <a:pt x="1235735" y="1045173"/>
                  <a:pt x="1240377" y="1065344"/>
                  <a:pt x="1246862" y="1084799"/>
                </a:cubicBezTo>
                <a:lnTo>
                  <a:pt x="1256589" y="1113982"/>
                </a:lnTo>
                <a:cubicBezTo>
                  <a:pt x="1259832" y="1136680"/>
                  <a:pt x="1263287" y="1159348"/>
                  <a:pt x="1266317" y="1182075"/>
                </a:cubicBezTo>
                <a:cubicBezTo>
                  <a:pt x="1268770" y="1200470"/>
                  <a:pt x="1287665" y="1262396"/>
                  <a:pt x="1266317" y="1289080"/>
                </a:cubicBezTo>
                <a:cubicBezTo>
                  <a:pt x="1259014" y="1298209"/>
                  <a:pt x="1247818" y="1303787"/>
                  <a:pt x="1237134" y="1308535"/>
                </a:cubicBezTo>
                <a:cubicBezTo>
                  <a:pt x="1218394" y="1316864"/>
                  <a:pt x="1178768" y="1327990"/>
                  <a:pt x="1178768" y="1327990"/>
                </a:cubicBezTo>
                <a:cubicBezTo>
                  <a:pt x="896666" y="1324748"/>
                  <a:pt x="614436" y="1327359"/>
                  <a:pt x="332462" y="1318263"/>
                </a:cubicBezTo>
                <a:cubicBezTo>
                  <a:pt x="311965" y="1317602"/>
                  <a:pt x="294398" y="1301707"/>
                  <a:pt x="274096" y="1298807"/>
                </a:cubicBezTo>
                <a:cubicBezTo>
                  <a:pt x="251398" y="1295565"/>
                  <a:pt x="228561" y="1293181"/>
                  <a:pt x="206002" y="1289080"/>
                </a:cubicBezTo>
                <a:cubicBezTo>
                  <a:pt x="186160" y="1285473"/>
                  <a:pt x="157519" y="1276978"/>
                  <a:pt x="137908" y="1269624"/>
                </a:cubicBezTo>
                <a:cubicBezTo>
                  <a:pt x="121558" y="1263493"/>
                  <a:pt x="104534" y="1258649"/>
                  <a:pt x="89270" y="1250169"/>
                </a:cubicBezTo>
                <a:cubicBezTo>
                  <a:pt x="75098" y="1242295"/>
                  <a:pt x="63553" y="1230409"/>
                  <a:pt x="50360" y="1220986"/>
                </a:cubicBezTo>
                <a:cubicBezTo>
                  <a:pt x="40847" y="1214191"/>
                  <a:pt x="30905" y="1208016"/>
                  <a:pt x="21177" y="1201531"/>
                </a:cubicBezTo>
                <a:cubicBezTo>
                  <a:pt x="16589" y="1187769"/>
                  <a:pt x="1721" y="1145652"/>
                  <a:pt x="1721" y="1133437"/>
                </a:cubicBezTo>
                <a:cubicBezTo>
                  <a:pt x="1721" y="850643"/>
                  <a:pt x="-8573" y="1004097"/>
                  <a:pt x="21177" y="899973"/>
                </a:cubicBezTo>
                <a:cubicBezTo>
                  <a:pt x="28231" y="875282"/>
                  <a:pt x="30633" y="855210"/>
                  <a:pt x="40632" y="831880"/>
                </a:cubicBezTo>
                <a:cubicBezTo>
                  <a:pt x="46344" y="818551"/>
                  <a:pt x="52893" y="805560"/>
                  <a:pt x="60087" y="792969"/>
                </a:cubicBezTo>
                <a:cubicBezTo>
                  <a:pt x="65887" y="782818"/>
                  <a:pt x="74794" y="774469"/>
                  <a:pt x="79542" y="763786"/>
                </a:cubicBezTo>
                <a:cubicBezTo>
                  <a:pt x="124237" y="663223"/>
                  <a:pt x="70794" y="743026"/>
                  <a:pt x="128181" y="666509"/>
                </a:cubicBezTo>
                <a:cubicBezTo>
                  <a:pt x="150760" y="598767"/>
                  <a:pt x="121756" y="671283"/>
                  <a:pt x="157364" y="617871"/>
                </a:cubicBezTo>
                <a:cubicBezTo>
                  <a:pt x="165408" y="605805"/>
                  <a:pt x="169133" y="591257"/>
                  <a:pt x="176819" y="578960"/>
                </a:cubicBezTo>
                <a:cubicBezTo>
                  <a:pt x="211633" y="523257"/>
                  <a:pt x="198007" y="558905"/>
                  <a:pt x="225457" y="510867"/>
                </a:cubicBezTo>
                <a:cubicBezTo>
                  <a:pt x="232652" y="498276"/>
                  <a:pt x="237718" y="484547"/>
                  <a:pt x="244913" y="471956"/>
                </a:cubicBezTo>
                <a:cubicBezTo>
                  <a:pt x="260634" y="444445"/>
                  <a:pt x="317596" y="372659"/>
                  <a:pt x="322734" y="364952"/>
                </a:cubicBezTo>
                <a:cubicBezTo>
                  <a:pt x="329219" y="355224"/>
                  <a:pt x="334490" y="344567"/>
                  <a:pt x="342189" y="335769"/>
                </a:cubicBezTo>
                <a:cubicBezTo>
                  <a:pt x="357288" y="318514"/>
                  <a:pt x="374615" y="303344"/>
                  <a:pt x="390828" y="287131"/>
                </a:cubicBezTo>
                <a:cubicBezTo>
                  <a:pt x="397313" y="280646"/>
                  <a:pt x="402652" y="272762"/>
                  <a:pt x="410283" y="267675"/>
                </a:cubicBezTo>
                <a:lnTo>
                  <a:pt x="439466" y="248220"/>
                </a:lnTo>
                <a:cubicBezTo>
                  <a:pt x="442709" y="238492"/>
                  <a:pt x="444608" y="228208"/>
                  <a:pt x="449194" y="219037"/>
                </a:cubicBezTo>
                <a:cubicBezTo>
                  <a:pt x="467825" y="181775"/>
                  <a:pt x="511532" y="146970"/>
                  <a:pt x="536742" y="121760"/>
                </a:cubicBezTo>
                <a:cubicBezTo>
                  <a:pt x="543227" y="115275"/>
                  <a:pt x="547497" y="105205"/>
                  <a:pt x="556198" y="102305"/>
                </a:cubicBezTo>
                <a:cubicBezTo>
                  <a:pt x="594082" y="89677"/>
                  <a:pt x="572410" y="77986"/>
                  <a:pt x="575653" y="7312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219200" y="4442339"/>
            <a:ext cx="3027688" cy="830997"/>
          </a:xfrm>
          <a:prstGeom prst="rect">
            <a:avLst/>
          </a:prstGeom>
          <a:noFill/>
        </p:spPr>
        <p:txBody>
          <a:bodyPr wrap="none" rtlCol="0">
            <a:spAutoFit/>
          </a:bodyPr>
          <a:lstStyle/>
          <a:p>
            <a:pPr algn="ctr"/>
            <a:r>
              <a:rPr lang="en-US" sz="2400" dirty="0" smtClean="0"/>
              <a:t>With or W/O Optically </a:t>
            </a:r>
          </a:p>
          <a:p>
            <a:pPr algn="ctr"/>
            <a:r>
              <a:rPr lang="en-US" sz="2400" dirty="0" smtClean="0"/>
              <a:t>Thick Dust </a:t>
            </a:r>
            <a:endParaRPr lang="en-US" sz="2400" dirty="0"/>
          </a:p>
        </p:txBody>
      </p:sp>
      <p:cxnSp>
        <p:nvCxnSpPr>
          <p:cNvPr id="6" name="Straight Connector 5"/>
          <p:cNvCxnSpPr/>
          <p:nvPr/>
        </p:nvCxnSpPr>
        <p:spPr>
          <a:xfrm>
            <a:off x="914400" y="5486400"/>
            <a:ext cx="695837" cy="0"/>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58586" y="5486400"/>
            <a:ext cx="2837214" cy="0"/>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 Box 8"/>
          <p:cNvSpPr txBox="1">
            <a:spLocks noChangeArrowheads="1"/>
          </p:cNvSpPr>
          <p:nvPr/>
        </p:nvSpPr>
        <p:spPr bwMode="auto">
          <a:xfrm>
            <a:off x="6258408" y="6400800"/>
            <a:ext cx="2504688"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dirty="0" err="1" smtClean="0">
                <a:solidFill>
                  <a:schemeClr val="hlink"/>
                </a:solidFill>
                <a:latin typeface="Arial Rounded MT Bold" pitchFamily="34" charset="0"/>
              </a:rPr>
              <a:t>Dullemond</a:t>
            </a:r>
            <a:r>
              <a:rPr lang="en-US" sz="1500" dirty="0" smtClean="0">
                <a:solidFill>
                  <a:schemeClr val="hlink"/>
                </a:solidFill>
                <a:latin typeface="Arial Rounded MT Bold" pitchFamily="34" charset="0"/>
              </a:rPr>
              <a:t> &amp; </a:t>
            </a:r>
            <a:r>
              <a:rPr lang="en-US" sz="1500" dirty="0" err="1" smtClean="0">
                <a:solidFill>
                  <a:schemeClr val="hlink"/>
                </a:solidFill>
                <a:latin typeface="Arial Rounded MT Bold" pitchFamily="34" charset="0"/>
              </a:rPr>
              <a:t>Monnier</a:t>
            </a:r>
            <a:r>
              <a:rPr lang="en-US" sz="1500" dirty="0" smtClean="0">
                <a:solidFill>
                  <a:schemeClr val="hlink"/>
                </a:solidFill>
                <a:latin typeface="Arial Rounded MT Bold" pitchFamily="34" charset="0"/>
              </a:rPr>
              <a:t> 2010</a:t>
            </a:r>
            <a:endParaRPr lang="en-US" sz="1500" dirty="0">
              <a:solidFill>
                <a:schemeClr val="hlink"/>
              </a:solidFill>
              <a:latin typeface="Arial Rounded MT Bold" pitchFamily="34" charset="0"/>
            </a:endParaRPr>
          </a:p>
        </p:txBody>
      </p:sp>
      <p:sp>
        <p:nvSpPr>
          <p:cNvPr id="21" name="Text Box 8"/>
          <p:cNvSpPr txBox="1">
            <a:spLocks noChangeArrowheads="1"/>
          </p:cNvSpPr>
          <p:nvPr/>
        </p:nvSpPr>
        <p:spPr bwMode="auto">
          <a:xfrm>
            <a:off x="657718" y="5633075"/>
            <a:ext cx="1122964" cy="36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dirty="0" smtClean="0">
                <a:solidFill>
                  <a:srgbClr val="FF0000"/>
                </a:solidFill>
                <a:latin typeface="Arial Rounded MT Bold" pitchFamily="34" charset="0"/>
              </a:rPr>
              <a:t>~0.05 AU</a:t>
            </a:r>
            <a:endParaRPr lang="en-US" dirty="0">
              <a:solidFill>
                <a:srgbClr val="FF0000"/>
              </a:solidFill>
              <a:latin typeface="Arial Rounded MT Bold" pitchFamily="34" charset="0"/>
            </a:endParaRPr>
          </a:p>
        </p:txBody>
      </p:sp>
      <p:sp>
        <p:nvSpPr>
          <p:cNvPr id="22" name="Text Box 8"/>
          <p:cNvSpPr txBox="1">
            <a:spLocks noChangeArrowheads="1"/>
          </p:cNvSpPr>
          <p:nvPr/>
        </p:nvSpPr>
        <p:spPr bwMode="auto">
          <a:xfrm>
            <a:off x="2392663" y="5604545"/>
            <a:ext cx="1844316" cy="36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dirty="0" smtClean="0">
                <a:solidFill>
                  <a:srgbClr val="FF0000"/>
                </a:solidFill>
                <a:latin typeface="Arial Rounded MT Bold" pitchFamily="34" charset="0"/>
              </a:rPr>
              <a:t>~0.1 </a:t>
            </a:r>
            <a:r>
              <a:rPr lang="en-US" dirty="0" smtClean="0">
                <a:solidFill>
                  <a:srgbClr val="FF0000"/>
                </a:solidFill>
                <a:latin typeface="Arial Rounded MT Bold" pitchFamily="34" charset="0"/>
                <a:sym typeface="Symbol"/>
              </a:rPr>
              <a:t> </a:t>
            </a:r>
            <a:r>
              <a:rPr lang="en-US" i="1" dirty="0" smtClean="0">
                <a:solidFill>
                  <a:srgbClr val="FF0000"/>
                </a:solidFill>
                <a:latin typeface="Arial Rounded MT Bold" pitchFamily="34" charset="0"/>
                <a:sym typeface="Symbol"/>
              </a:rPr>
              <a:t>r</a:t>
            </a:r>
            <a:r>
              <a:rPr lang="en-US" dirty="0" smtClean="0">
                <a:solidFill>
                  <a:srgbClr val="FF0000"/>
                </a:solidFill>
                <a:latin typeface="Arial Rounded MT Bold" pitchFamily="34" charset="0"/>
                <a:sym typeface="Symbol"/>
              </a:rPr>
              <a:t>  ~3</a:t>
            </a:r>
            <a:r>
              <a:rPr lang="en-US" dirty="0" smtClean="0">
                <a:solidFill>
                  <a:srgbClr val="FF0000"/>
                </a:solidFill>
                <a:latin typeface="Arial Rounded MT Bold" pitchFamily="34" charset="0"/>
              </a:rPr>
              <a:t> AU</a:t>
            </a:r>
            <a:endParaRPr lang="en-US" dirty="0">
              <a:solidFill>
                <a:srgbClr val="FF0000"/>
              </a:solidFill>
              <a:latin typeface="Arial Rounded MT Bold" pitchFamily="34" charset="0"/>
            </a:endParaRPr>
          </a:p>
        </p:txBody>
      </p:sp>
      <p:cxnSp>
        <p:nvCxnSpPr>
          <p:cNvPr id="17" name="Straight Connector 16"/>
          <p:cNvCxnSpPr/>
          <p:nvPr/>
        </p:nvCxnSpPr>
        <p:spPr>
          <a:xfrm>
            <a:off x="4673538" y="5486400"/>
            <a:ext cx="2837214" cy="0"/>
          </a:xfrm>
          <a:prstGeom prst="line">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 Box 8"/>
          <p:cNvSpPr txBox="1">
            <a:spLocks noChangeArrowheads="1"/>
          </p:cNvSpPr>
          <p:nvPr/>
        </p:nvSpPr>
        <p:spPr bwMode="auto">
          <a:xfrm>
            <a:off x="5407615" y="5604545"/>
            <a:ext cx="1780196" cy="36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dirty="0" smtClean="0">
                <a:solidFill>
                  <a:srgbClr val="FF0000"/>
                </a:solidFill>
                <a:latin typeface="Arial Rounded MT Bold" pitchFamily="34" charset="0"/>
              </a:rPr>
              <a:t>~2 </a:t>
            </a:r>
            <a:r>
              <a:rPr lang="en-US" dirty="0" smtClean="0">
                <a:solidFill>
                  <a:srgbClr val="FF0000"/>
                </a:solidFill>
                <a:latin typeface="Arial Rounded MT Bold" pitchFamily="34" charset="0"/>
                <a:sym typeface="Symbol"/>
              </a:rPr>
              <a:t> </a:t>
            </a:r>
            <a:r>
              <a:rPr lang="en-US" i="1" dirty="0" smtClean="0">
                <a:solidFill>
                  <a:srgbClr val="FF0000"/>
                </a:solidFill>
                <a:latin typeface="Arial Rounded MT Bold" pitchFamily="34" charset="0"/>
                <a:sym typeface="Symbol"/>
              </a:rPr>
              <a:t>r</a:t>
            </a:r>
            <a:r>
              <a:rPr lang="en-US" dirty="0" smtClean="0">
                <a:solidFill>
                  <a:srgbClr val="FF0000"/>
                </a:solidFill>
                <a:latin typeface="Arial Rounded MT Bold" pitchFamily="34" charset="0"/>
                <a:sym typeface="Symbol"/>
              </a:rPr>
              <a:t>  ~10</a:t>
            </a:r>
            <a:r>
              <a:rPr lang="en-US" dirty="0" smtClean="0">
                <a:solidFill>
                  <a:srgbClr val="FF0000"/>
                </a:solidFill>
                <a:latin typeface="Arial Rounded MT Bold" pitchFamily="34" charset="0"/>
              </a:rPr>
              <a:t> AU</a:t>
            </a:r>
            <a:endParaRPr lang="en-US" dirty="0">
              <a:solidFill>
                <a:srgbClr val="FF0000"/>
              </a:solidFill>
              <a:latin typeface="Arial Rounded MT Bold" pitchFamily="34" charset="0"/>
            </a:endParaRPr>
          </a:p>
        </p:txBody>
      </p:sp>
      <p:sp>
        <p:nvSpPr>
          <p:cNvPr id="24" name="TextBox 23"/>
          <p:cNvSpPr txBox="1"/>
          <p:nvPr/>
        </p:nvSpPr>
        <p:spPr>
          <a:xfrm rot="21156245">
            <a:off x="4823846" y="2583141"/>
            <a:ext cx="2813079" cy="461665"/>
          </a:xfrm>
          <a:prstGeom prst="rect">
            <a:avLst/>
          </a:prstGeom>
          <a:noFill/>
        </p:spPr>
        <p:txBody>
          <a:bodyPr wrap="none" rtlCol="0">
            <a:spAutoFit/>
          </a:bodyPr>
          <a:lstStyle/>
          <a:p>
            <a:pPr algn="ctr"/>
            <a:r>
              <a:rPr lang="en-US" sz="2400" dirty="0" smtClean="0"/>
              <a:t>Warm Molecules, CO</a:t>
            </a:r>
            <a:endParaRPr lang="en-US" sz="2400" dirty="0"/>
          </a:p>
        </p:txBody>
      </p:sp>
      <p:sp>
        <p:nvSpPr>
          <p:cNvPr id="2" name="Freeform 1"/>
          <p:cNvSpPr/>
          <p:nvPr/>
        </p:nvSpPr>
        <p:spPr>
          <a:xfrm>
            <a:off x="4673537" y="2667897"/>
            <a:ext cx="3717427" cy="837304"/>
          </a:xfrm>
          <a:custGeom>
            <a:avLst/>
            <a:gdLst>
              <a:gd name="connsiteX0" fmla="*/ 0 w 3797450"/>
              <a:gd name="connsiteY0" fmla="*/ 849855 h 849855"/>
              <a:gd name="connsiteX1" fmla="*/ 484094 w 3797450"/>
              <a:gd name="connsiteY1" fmla="*/ 666975 h 849855"/>
              <a:gd name="connsiteX2" fmla="*/ 1140311 w 3797450"/>
              <a:gd name="connsiteY2" fmla="*/ 602429 h 849855"/>
              <a:gd name="connsiteX3" fmla="*/ 2926080 w 3797450"/>
              <a:gd name="connsiteY3" fmla="*/ 376518 h 849855"/>
              <a:gd name="connsiteX4" fmla="*/ 3797450 w 3797450"/>
              <a:gd name="connsiteY4" fmla="*/ 0 h 849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450" h="849855">
                <a:moveTo>
                  <a:pt x="0" y="849855"/>
                </a:moveTo>
                <a:cubicBezTo>
                  <a:pt x="147021" y="779034"/>
                  <a:pt x="294042" y="708213"/>
                  <a:pt x="484094" y="666975"/>
                </a:cubicBezTo>
                <a:cubicBezTo>
                  <a:pt x="674146" y="625737"/>
                  <a:pt x="1140311" y="602429"/>
                  <a:pt x="1140311" y="602429"/>
                </a:cubicBezTo>
                <a:cubicBezTo>
                  <a:pt x="1547309" y="554020"/>
                  <a:pt x="2483224" y="476923"/>
                  <a:pt x="2926080" y="376518"/>
                </a:cubicBezTo>
                <a:cubicBezTo>
                  <a:pt x="3368936" y="276113"/>
                  <a:pt x="3634292" y="100405"/>
                  <a:pt x="3797450" y="0"/>
                </a:cubicBezTo>
              </a:path>
            </a:pathLst>
          </a:custGeom>
          <a:noFill/>
          <a:ln w="76200">
            <a:solidFill>
              <a:srgbClr val="FF0000"/>
            </a:solidFill>
          </a:ln>
          <a:effectLst>
            <a:glow rad="571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673538" y="4465468"/>
            <a:ext cx="3760457" cy="924113"/>
          </a:xfrm>
          <a:custGeom>
            <a:avLst/>
            <a:gdLst>
              <a:gd name="connsiteX0" fmla="*/ 18636 w 3826843"/>
              <a:gd name="connsiteY0" fmla="*/ 0 h 871369"/>
              <a:gd name="connsiteX1" fmla="*/ 405912 w 3826843"/>
              <a:gd name="connsiteY1" fmla="*/ 161364 h 871369"/>
              <a:gd name="connsiteX2" fmla="*/ 2761836 w 3826843"/>
              <a:gd name="connsiteY2" fmla="*/ 494852 h 871369"/>
              <a:gd name="connsiteX3" fmla="*/ 3826843 w 3826843"/>
              <a:gd name="connsiteY3" fmla="*/ 871369 h 871369"/>
            </a:gdLst>
            <a:ahLst/>
            <a:cxnLst>
              <a:cxn ang="0">
                <a:pos x="connsiteX0" y="connsiteY0"/>
              </a:cxn>
              <a:cxn ang="0">
                <a:pos x="connsiteX1" y="connsiteY1"/>
              </a:cxn>
              <a:cxn ang="0">
                <a:pos x="connsiteX2" y="connsiteY2"/>
              </a:cxn>
              <a:cxn ang="0">
                <a:pos x="connsiteX3" y="connsiteY3"/>
              </a:cxn>
            </a:cxnLst>
            <a:rect l="l" t="t" r="r" b="b"/>
            <a:pathLst>
              <a:path w="3826843" h="871369">
                <a:moveTo>
                  <a:pt x="18636" y="0"/>
                </a:moveTo>
                <a:cubicBezTo>
                  <a:pt x="-16326" y="39444"/>
                  <a:pt x="-51288" y="78889"/>
                  <a:pt x="405912" y="161364"/>
                </a:cubicBezTo>
                <a:cubicBezTo>
                  <a:pt x="863112" y="243839"/>
                  <a:pt x="2191681" y="376518"/>
                  <a:pt x="2761836" y="494852"/>
                </a:cubicBezTo>
                <a:cubicBezTo>
                  <a:pt x="3331991" y="613186"/>
                  <a:pt x="3579417" y="742277"/>
                  <a:pt x="3826843" y="871369"/>
                </a:cubicBezTo>
              </a:path>
            </a:pathLst>
          </a:custGeom>
          <a:noFill/>
          <a:ln w="76200">
            <a:solidFill>
              <a:srgbClr val="FF0000"/>
            </a:solidFill>
          </a:ln>
          <a:effectLst>
            <a:glow rad="571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91820" y="3571539"/>
            <a:ext cx="2494119" cy="247426"/>
          </a:xfrm>
          <a:custGeom>
            <a:avLst/>
            <a:gdLst>
              <a:gd name="connsiteX0" fmla="*/ 0 w 2786231"/>
              <a:gd name="connsiteY0" fmla="*/ 247426 h 247426"/>
              <a:gd name="connsiteX1" fmla="*/ 333487 w 2786231"/>
              <a:gd name="connsiteY1" fmla="*/ 182880 h 247426"/>
              <a:gd name="connsiteX2" fmla="*/ 892885 w 2786231"/>
              <a:gd name="connsiteY2" fmla="*/ 118334 h 247426"/>
              <a:gd name="connsiteX3" fmla="*/ 1430767 w 2786231"/>
              <a:gd name="connsiteY3" fmla="*/ 64546 h 247426"/>
              <a:gd name="connsiteX4" fmla="*/ 2022438 w 2786231"/>
              <a:gd name="connsiteY4" fmla="*/ 32273 h 247426"/>
              <a:gd name="connsiteX5" fmla="*/ 2538805 w 2786231"/>
              <a:gd name="connsiteY5" fmla="*/ 10757 h 247426"/>
              <a:gd name="connsiteX6" fmla="*/ 2786231 w 2786231"/>
              <a:gd name="connsiteY6" fmla="*/ 0 h 24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231" h="247426">
                <a:moveTo>
                  <a:pt x="0" y="247426"/>
                </a:moveTo>
                <a:cubicBezTo>
                  <a:pt x="92336" y="225910"/>
                  <a:pt x="184673" y="204395"/>
                  <a:pt x="333487" y="182880"/>
                </a:cubicBezTo>
                <a:cubicBezTo>
                  <a:pt x="482301" y="161365"/>
                  <a:pt x="892885" y="118334"/>
                  <a:pt x="892885" y="118334"/>
                </a:cubicBezTo>
                <a:cubicBezTo>
                  <a:pt x="1075765" y="98612"/>
                  <a:pt x="1242508" y="78889"/>
                  <a:pt x="1430767" y="64546"/>
                </a:cubicBezTo>
                <a:cubicBezTo>
                  <a:pt x="1619026" y="50203"/>
                  <a:pt x="2022438" y="32273"/>
                  <a:pt x="2022438" y="32273"/>
                </a:cubicBezTo>
                <a:lnTo>
                  <a:pt x="2538805" y="10757"/>
                </a:lnTo>
                <a:lnTo>
                  <a:pt x="2786231" y="0"/>
                </a:lnTo>
              </a:path>
            </a:pathLst>
          </a:custGeom>
          <a:noFill/>
          <a:ln w="76200">
            <a:solidFill>
              <a:srgbClr val="0066FF"/>
            </a:solidFill>
          </a:ln>
          <a:effectLst>
            <a:glow rad="571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91820" y="4202926"/>
            <a:ext cx="2461846" cy="239413"/>
          </a:xfrm>
          <a:custGeom>
            <a:avLst/>
            <a:gdLst>
              <a:gd name="connsiteX0" fmla="*/ 0 w 2689412"/>
              <a:gd name="connsiteY0" fmla="*/ 0 h 225910"/>
              <a:gd name="connsiteX1" fmla="*/ 311972 w 2689412"/>
              <a:gd name="connsiteY1" fmla="*/ 64546 h 225910"/>
              <a:gd name="connsiteX2" fmla="*/ 839097 w 2689412"/>
              <a:gd name="connsiteY2" fmla="*/ 118334 h 225910"/>
              <a:gd name="connsiteX3" fmla="*/ 1387737 w 2689412"/>
              <a:gd name="connsiteY3" fmla="*/ 161364 h 225910"/>
              <a:gd name="connsiteX4" fmla="*/ 2366682 w 2689412"/>
              <a:gd name="connsiteY4" fmla="*/ 215153 h 225910"/>
              <a:gd name="connsiteX5" fmla="*/ 2689412 w 2689412"/>
              <a:gd name="connsiteY5" fmla="*/ 225910 h 22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412" h="225910">
                <a:moveTo>
                  <a:pt x="0" y="0"/>
                </a:moveTo>
                <a:cubicBezTo>
                  <a:pt x="86061" y="22412"/>
                  <a:pt x="172123" y="44824"/>
                  <a:pt x="311972" y="64546"/>
                </a:cubicBezTo>
                <a:cubicBezTo>
                  <a:pt x="451822" y="84268"/>
                  <a:pt x="659803" y="102198"/>
                  <a:pt x="839097" y="118334"/>
                </a:cubicBezTo>
                <a:cubicBezTo>
                  <a:pt x="1018391" y="134470"/>
                  <a:pt x="1387737" y="161364"/>
                  <a:pt x="1387737" y="161364"/>
                </a:cubicBezTo>
                <a:lnTo>
                  <a:pt x="2366682" y="215153"/>
                </a:lnTo>
                <a:cubicBezTo>
                  <a:pt x="2583628" y="225911"/>
                  <a:pt x="2636520" y="225910"/>
                  <a:pt x="2689412" y="225910"/>
                </a:cubicBezTo>
              </a:path>
            </a:pathLst>
          </a:custGeom>
          <a:noFill/>
          <a:ln w="76200">
            <a:solidFill>
              <a:srgbClr val="0066FF"/>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72558" y="4216998"/>
            <a:ext cx="641842" cy="461665"/>
          </a:xfrm>
          <a:prstGeom prst="rect">
            <a:avLst/>
          </a:prstGeom>
          <a:noFill/>
        </p:spPr>
        <p:txBody>
          <a:bodyPr wrap="none" rtlCol="0">
            <a:spAutoFit/>
          </a:bodyPr>
          <a:lstStyle/>
          <a:p>
            <a:r>
              <a:rPr lang="en-US" sz="2400" b="1" dirty="0" smtClean="0">
                <a:solidFill>
                  <a:srgbClr val="7030A0"/>
                </a:solidFill>
              </a:rPr>
              <a:t>Ly</a:t>
            </a:r>
            <a:r>
              <a:rPr lang="en-US" sz="2400" b="1" dirty="0" smtClean="0">
                <a:solidFill>
                  <a:srgbClr val="7030A0"/>
                </a:solidFill>
                <a:sym typeface="Symbol"/>
              </a:rPr>
              <a:t></a:t>
            </a:r>
            <a:endParaRPr lang="en-US" sz="2400" b="1" dirty="0">
              <a:solidFill>
                <a:srgbClr val="7030A0"/>
              </a:solidFill>
            </a:endParaRPr>
          </a:p>
        </p:txBody>
      </p:sp>
      <p:cxnSp>
        <p:nvCxnSpPr>
          <p:cNvPr id="26" name="Straight Arrow Connector 25"/>
          <p:cNvCxnSpPr>
            <a:stCxn id="12" idx="3"/>
          </p:cNvCxnSpPr>
          <p:nvPr/>
        </p:nvCxnSpPr>
        <p:spPr>
          <a:xfrm flipV="1">
            <a:off x="914400" y="4442339"/>
            <a:ext cx="304800" cy="549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rot="21282749">
            <a:off x="1711742" y="3774944"/>
            <a:ext cx="1285363" cy="152400"/>
          </a:xfrm>
          <a:prstGeom prst="ellips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366110">
            <a:off x="1711570" y="4102633"/>
            <a:ext cx="1285363" cy="152400"/>
          </a:xfrm>
          <a:prstGeom prst="ellips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a:off x="1829694" y="2813973"/>
            <a:ext cx="380106" cy="103717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66067" y="2404004"/>
            <a:ext cx="887294" cy="461665"/>
          </a:xfrm>
          <a:prstGeom prst="rect">
            <a:avLst/>
          </a:prstGeom>
          <a:noFill/>
        </p:spPr>
        <p:txBody>
          <a:bodyPr wrap="none" rtlCol="0">
            <a:spAutoFit/>
          </a:bodyPr>
          <a:lstStyle/>
          <a:p>
            <a:pPr algn="ctr"/>
            <a:r>
              <a:rPr lang="en-US" sz="2400" dirty="0" smtClean="0">
                <a:solidFill>
                  <a:srgbClr val="00B050"/>
                </a:solidFill>
              </a:rPr>
              <a:t>IR-CO</a:t>
            </a:r>
            <a:endParaRPr lang="en-US" sz="2400" dirty="0">
              <a:solidFill>
                <a:srgbClr val="00B050"/>
              </a:solidFill>
            </a:endParaRPr>
          </a:p>
        </p:txBody>
      </p:sp>
      <p:sp>
        <p:nvSpPr>
          <p:cNvPr id="35" name="TextBox 34"/>
          <p:cNvSpPr txBox="1"/>
          <p:nvPr/>
        </p:nvSpPr>
        <p:spPr>
          <a:xfrm rot="21381792">
            <a:off x="2839801" y="2741691"/>
            <a:ext cx="1035860" cy="461665"/>
          </a:xfrm>
          <a:prstGeom prst="rect">
            <a:avLst/>
          </a:prstGeom>
          <a:noFill/>
        </p:spPr>
        <p:txBody>
          <a:bodyPr wrap="none" rtlCol="0">
            <a:spAutoFit/>
          </a:bodyPr>
          <a:lstStyle/>
          <a:p>
            <a:pPr algn="ctr"/>
            <a:r>
              <a:rPr lang="en-US" sz="2400" dirty="0" smtClean="0">
                <a:solidFill>
                  <a:srgbClr val="0066FF"/>
                </a:solidFill>
              </a:rPr>
              <a:t>2500 K</a:t>
            </a:r>
            <a:endParaRPr lang="en-US" sz="2400" dirty="0">
              <a:solidFill>
                <a:srgbClr val="0066FF"/>
              </a:solidFill>
            </a:endParaRPr>
          </a:p>
        </p:txBody>
      </p:sp>
      <p:sp>
        <p:nvSpPr>
          <p:cNvPr id="36" name="TextBox 35"/>
          <p:cNvSpPr txBox="1"/>
          <p:nvPr/>
        </p:nvSpPr>
        <p:spPr>
          <a:xfrm rot="21381792">
            <a:off x="5988404" y="2215249"/>
            <a:ext cx="880369" cy="461665"/>
          </a:xfrm>
          <a:prstGeom prst="rect">
            <a:avLst/>
          </a:prstGeom>
          <a:noFill/>
        </p:spPr>
        <p:txBody>
          <a:bodyPr wrap="none" rtlCol="0">
            <a:spAutoFit/>
          </a:bodyPr>
          <a:lstStyle/>
          <a:p>
            <a:pPr algn="ctr"/>
            <a:r>
              <a:rPr lang="en-US" sz="2400" dirty="0" smtClean="0">
                <a:solidFill>
                  <a:srgbClr val="FF0000"/>
                </a:solidFill>
              </a:rPr>
              <a:t>500 K</a:t>
            </a:r>
            <a:endParaRPr lang="en-US" sz="2400" dirty="0">
              <a:solidFill>
                <a:srgbClr val="FF0000"/>
              </a:solidFill>
            </a:endParaRPr>
          </a:p>
        </p:txBody>
      </p:sp>
      <p:cxnSp>
        <p:nvCxnSpPr>
          <p:cNvPr id="37" name="Straight Arrow Connector 36"/>
          <p:cNvCxnSpPr/>
          <p:nvPr/>
        </p:nvCxnSpPr>
        <p:spPr>
          <a:xfrm flipV="1">
            <a:off x="3889261" y="1773005"/>
            <a:ext cx="213065" cy="1174476"/>
          </a:xfrm>
          <a:prstGeom prst="straightConnector1">
            <a:avLst/>
          </a:prstGeom>
          <a:ln w="28575">
            <a:prstDash val="dash"/>
            <a:tailEnd type="arrow"/>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240601" y="1981200"/>
            <a:ext cx="213065" cy="1174476"/>
          </a:xfrm>
          <a:prstGeom prst="straightConnector1">
            <a:avLst/>
          </a:prstGeom>
          <a:ln w="28575">
            <a:prstDash val="dash"/>
            <a:tailEnd type="arrow"/>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1885287" y="1912073"/>
            <a:ext cx="213065" cy="1174476"/>
          </a:xfrm>
          <a:prstGeom prst="straightConnector1">
            <a:avLst/>
          </a:prstGeom>
          <a:ln w="28575">
            <a:prstDash val="dash"/>
            <a:tailEnd type="arrow"/>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027253" y="1663518"/>
            <a:ext cx="213065" cy="1174476"/>
          </a:xfrm>
          <a:prstGeom prst="straightConnector1">
            <a:avLst/>
          </a:prstGeom>
          <a:ln w="28575">
            <a:prstDash val="dash"/>
            <a:tailEnd type="arrow"/>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173104" y="1470290"/>
            <a:ext cx="973344" cy="461665"/>
          </a:xfrm>
          <a:prstGeom prst="rect">
            <a:avLst/>
          </a:prstGeom>
          <a:noFill/>
        </p:spPr>
        <p:txBody>
          <a:bodyPr wrap="none" rtlCol="0">
            <a:spAutoFit/>
          </a:bodyPr>
          <a:lstStyle/>
          <a:p>
            <a:pPr algn="ctr"/>
            <a:r>
              <a:rPr lang="en-US" sz="2400" dirty="0" smtClean="0">
                <a:effectLst>
                  <a:outerShdw blurRad="38100" dist="38100" dir="2700000" algn="tl">
                    <a:srgbClr val="000000">
                      <a:alpha val="43137"/>
                    </a:srgbClr>
                  </a:outerShdw>
                </a:effectLst>
              </a:rPr>
              <a:t>Winds</a:t>
            </a:r>
            <a:endParaRPr lang="en-US" sz="2400" dirty="0">
              <a:effectLst>
                <a:outerShdw blurRad="38100" dist="38100" dir="2700000" algn="tl">
                  <a:srgbClr val="000000">
                    <a:alpha val="43137"/>
                  </a:srgbClr>
                </a:outerShdw>
              </a:effectLst>
            </a:endParaRPr>
          </a:p>
        </p:txBody>
      </p:sp>
      <p:sp>
        <p:nvSpPr>
          <p:cNvPr id="42" name="TextBox 41"/>
          <p:cNvSpPr txBox="1"/>
          <p:nvPr/>
        </p:nvSpPr>
        <p:spPr>
          <a:xfrm rot="21381792">
            <a:off x="2910333" y="3580291"/>
            <a:ext cx="894796" cy="400110"/>
          </a:xfrm>
          <a:prstGeom prst="rect">
            <a:avLst/>
          </a:prstGeom>
          <a:noFill/>
        </p:spPr>
        <p:txBody>
          <a:bodyPr wrap="none" rtlCol="0">
            <a:spAutoFit/>
          </a:bodyPr>
          <a:lstStyle/>
          <a:p>
            <a:pPr algn="ctr"/>
            <a:r>
              <a:rPr lang="en-US" sz="2000" dirty="0" smtClean="0">
                <a:solidFill>
                  <a:srgbClr val="00B050"/>
                </a:solidFill>
              </a:rPr>
              <a:t>1000 K</a:t>
            </a:r>
            <a:endParaRPr lang="en-US" sz="2000" dirty="0">
              <a:solidFill>
                <a:srgbClr val="00B050"/>
              </a:solidFill>
            </a:endParaRPr>
          </a:p>
        </p:txBody>
      </p:sp>
    </p:spTree>
    <p:extLst>
      <p:ext uri="{BB962C8B-B14F-4D97-AF65-F5344CB8AC3E}">
        <p14:creationId xmlns:p14="http://schemas.microsoft.com/office/powerpoint/2010/main" val="176540842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9461" y="6281939"/>
            <a:ext cx="3526735" cy="369332"/>
          </a:xfrm>
          <a:prstGeom prst="rect">
            <a:avLst/>
          </a:prstGeom>
          <a:noFill/>
        </p:spPr>
        <p:txBody>
          <a:bodyPr wrap="none" rtlCol="0">
            <a:spAutoFit/>
          </a:bodyPr>
          <a:lstStyle/>
          <a:p>
            <a:pPr algn="ctr"/>
            <a:r>
              <a:rPr lang="en-US" dirty="0" smtClean="0"/>
              <a:t>(inspirational credit: G. </a:t>
            </a:r>
            <a:r>
              <a:rPr lang="en-US" dirty="0" err="1" smtClean="0"/>
              <a:t>Kriss</a:t>
            </a:r>
            <a:r>
              <a:rPr lang="en-US" dirty="0" smtClean="0"/>
              <a:t>, </a:t>
            </a:r>
            <a:r>
              <a:rPr lang="en-US" dirty="0" err="1" smtClean="0"/>
              <a:t>STScI</a:t>
            </a:r>
            <a:r>
              <a:rPr lang="en-US" dirty="0" smtClean="0"/>
              <a:t>)</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2282686"/>
            <a:ext cx="8671656" cy="3840480"/>
          </a:xfrm>
          <a:prstGeom prst="rect">
            <a:avLst/>
          </a:prstGeom>
        </p:spPr>
      </p:pic>
      <p:sp>
        <p:nvSpPr>
          <p:cNvPr id="16" name="Freeform 15"/>
          <p:cNvSpPr/>
          <p:nvPr/>
        </p:nvSpPr>
        <p:spPr>
          <a:xfrm>
            <a:off x="4143751" y="2432482"/>
            <a:ext cx="2471739" cy="665825"/>
          </a:xfrm>
          <a:custGeom>
            <a:avLst/>
            <a:gdLst>
              <a:gd name="connsiteX0" fmla="*/ 10999 w 2471739"/>
              <a:gd name="connsiteY0" fmla="*/ 44388 h 665825"/>
              <a:gd name="connsiteX1" fmla="*/ 10999 w 2471739"/>
              <a:gd name="connsiteY1" fmla="*/ 44388 h 665825"/>
              <a:gd name="connsiteX2" fmla="*/ 19876 w 2471739"/>
              <a:gd name="connsiteY2" fmla="*/ 337351 h 665825"/>
              <a:gd name="connsiteX3" fmla="*/ 55387 w 2471739"/>
              <a:gd name="connsiteY3" fmla="*/ 390617 h 665825"/>
              <a:gd name="connsiteX4" fmla="*/ 108653 w 2471739"/>
              <a:gd name="connsiteY4" fmla="*/ 426128 h 665825"/>
              <a:gd name="connsiteX5" fmla="*/ 144164 w 2471739"/>
              <a:gd name="connsiteY5" fmla="*/ 443883 h 665825"/>
              <a:gd name="connsiteX6" fmla="*/ 170797 w 2471739"/>
              <a:gd name="connsiteY6" fmla="*/ 452761 h 665825"/>
              <a:gd name="connsiteX7" fmla="*/ 197430 w 2471739"/>
              <a:gd name="connsiteY7" fmla="*/ 470516 h 665825"/>
              <a:gd name="connsiteX8" fmla="*/ 232940 w 2471739"/>
              <a:gd name="connsiteY8" fmla="*/ 497149 h 665825"/>
              <a:gd name="connsiteX9" fmla="*/ 268451 w 2471739"/>
              <a:gd name="connsiteY9" fmla="*/ 506027 h 665825"/>
              <a:gd name="connsiteX10" fmla="*/ 295084 w 2471739"/>
              <a:gd name="connsiteY10" fmla="*/ 514904 h 665825"/>
              <a:gd name="connsiteX11" fmla="*/ 330595 w 2471739"/>
              <a:gd name="connsiteY11" fmla="*/ 523782 h 665825"/>
              <a:gd name="connsiteX12" fmla="*/ 446004 w 2471739"/>
              <a:gd name="connsiteY12" fmla="*/ 577048 h 665825"/>
              <a:gd name="connsiteX13" fmla="*/ 525903 w 2471739"/>
              <a:gd name="connsiteY13" fmla="*/ 594803 h 665825"/>
              <a:gd name="connsiteX14" fmla="*/ 552536 w 2471739"/>
              <a:gd name="connsiteY14" fmla="*/ 603681 h 665825"/>
              <a:gd name="connsiteX15" fmla="*/ 614680 w 2471739"/>
              <a:gd name="connsiteY15" fmla="*/ 612559 h 665825"/>
              <a:gd name="connsiteX16" fmla="*/ 747845 w 2471739"/>
              <a:gd name="connsiteY16" fmla="*/ 648069 h 665825"/>
              <a:gd name="connsiteX17" fmla="*/ 916521 w 2471739"/>
              <a:gd name="connsiteY17" fmla="*/ 656947 h 665825"/>
              <a:gd name="connsiteX18" fmla="*/ 1316016 w 2471739"/>
              <a:gd name="connsiteY18" fmla="*/ 665825 h 665825"/>
              <a:gd name="connsiteX19" fmla="*/ 2097251 w 2471739"/>
              <a:gd name="connsiteY19" fmla="*/ 648069 h 665825"/>
              <a:gd name="connsiteX20" fmla="*/ 2123884 w 2471739"/>
              <a:gd name="connsiteY20" fmla="*/ 639192 h 665825"/>
              <a:gd name="connsiteX21" fmla="*/ 2194905 w 2471739"/>
              <a:gd name="connsiteY21" fmla="*/ 621436 h 665825"/>
              <a:gd name="connsiteX22" fmla="*/ 2257049 w 2471739"/>
              <a:gd name="connsiteY22" fmla="*/ 603681 h 665825"/>
              <a:gd name="connsiteX23" fmla="*/ 2336948 w 2471739"/>
              <a:gd name="connsiteY23" fmla="*/ 568170 h 665825"/>
              <a:gd name="connsiteX24" fmla="*/ 2407969 w 2471739"/>
              <a:gd name="connsiteY24" fmla="*/ 541537 h 665825"/>
              <a:gd name="connsiteX25" fmla="*/ 2452358 w 2471739"/>
              <a:gd name="connsiteY25" fmla="*/ 479394 h 665825"/>
              <a:gd name="connsiteX26" fmla="*/ 2461235 w 2471739"/>
              <a:gd name="connsiteY26" fmla="*/ 452761 h 665825"/>
              <a:gd name="connsiteX27" fmla="*/ 2461235 w 2471739"/>
              <a:gd name="connsiteY27" fmla="*/ 248574 h 665825"/>
              <a:gd name="connsiteX28" fmla="*/ 2452358 w 2471739"/>
              <a:gd name="connsiteY28" fmla="*/ 221941 h 665825"/>
              <a:gd name="connsiteX29" fmla="*/ 2425725 w 2471739"/>
              <a:gd name="connsiteY29" fmla="*/ 195308 h 665825"/>
              <a:gd name="connsiteX30" fmla="*/ 2390214 w 2471739"/>
              <a:gd name="connsiteY30" fmla="*/ 142042 h 665825"/>
              <a:gd name="connsiteX31" fmla="*/ 2372459 w 2471739"/>
              <a:gd name="connsiteY31" fmla="*/ 115409 h 665825"/>
              <a:gd name="connsiteX32" fmla="*/ 2336948 w 2471739"/>
              <a:gd name="connsiteY32" fmla="*/ 106532 h 665825"/>
              <a:gd name="connsiteX33" fmla="*/ 2301437 w 2471739"/>
              <a:gd name="connsiteY33" fmla="*/ 88776 h 665825"/>
              <a:gd name="connsiteX34" fmla="*/ 2177150 w 2471739"/>
              <a:gd name="connsiteY34" fmla="*/ 62143 h 665825"/>
              <a:gd name="connsiteX35" fmla="*/ 2088373 w 2471739"/>
              <a:gd name="connsiteY35" fmla="*/ 35510 h 665825"/>
              <a:gd name="connsiteX36" fmla="*/ 1999597 w 2471739"/>
              <a:gd name="connsiteY36" fmla="*/ 17755 h 665825"/>
              <a:gd name="connsiteX37" fmla="*/ 1964086 w 2471739"/>
              <a:gd name="connsiteY37" fmla="*/ 8877 h 665825"/>
              <a:gd name="connsiteX38" fmla="*/ 1901942 w 2471739"/>
              <a:gd name="connsiteY38" fmla="*/ 0 h 665825"/>
              <a:gd name="connsiteX39" fmla="*/ 1529080 w 2471739"/>
              <a:gd name="connsiteY39" fmla="*/ 8877 h 665825"/>
              <a:gd name="connsiteX40" fmla="*/ 1449181 w 2471739"/>
              <a:gd name="connsiteY40" fmla="*/ 26633 h 665825"/>
              <a:gd name="connsiteX41" fmla="*/ 1351527 w 2471739"/>
              <a:gd name="connsiteY41" fmla="*/ 35510 h 665825"/>
              <a:gd name="connsiteX42" fmla="*/ 1058564 w 2471739"/>
              <a:gd name="connsiteY42" fmla="*/ 53266 h 665825"/>
              <a:gd name="connsiteX43" fmla="*/ 952032 w 2471739"/>
              <a:gd name="connsiteY43" fmla="*/ 62143 h 665825"/>
              <a:gd name="connsiteX44" fmla="*/ 801111 w 2471739"/>
              <a:gd name="connsiteY44" fmla="*/ 79899 h 665825"/>
              <a:gd name="connsiteX45" fmla="*/ 579169 w 2471739"/>
              <a:gd name="connsiteY45" fmla="*/ 97654 h 665825"/>
              <a:gd name="connsiteX46" fmla="*/ 232940 w 2471739"/>
              <a:gd name="connsiteY46" fmla="*/ 88776 h 665825"/>
              <a:gd name="connsiteX47" fmla="*/ 170797 w 2471739"/>
              <a:gd name="connsiteY47" fmla="*/ 79899 h 665825"/>
              <a:gd name="connsiteX48" fmla="*/ 117531 w 2471739"/>
              <a:gd name="connsiteY48" fmla="*/ 71021 h 665825"/>
              <a:gd name="connsiteX49" fmla="*/ 10999 w 2471739"/>
              <a:gd name="connsiteY49" fmla="*/ 44388 h 66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471739" h="665825">
                <a:moveTo>
                  <a:pt x="10999" y="44388"/>
                </a:moveTo>
                <a:lnTo>
                  <a:pt x="10999" y="44388"/>
                </a:lnTo>
                <a:cubicBezTo>
                  <a:pt x="-699" y="161367"/>
                  <a:pt x="-9593" y="194915"/>
                  <a:pt x="19876" y="337351"/>
                </a:cubicBezTo>
                <a:cubicBezTo>
                  <a:pt x="24199" y="358248"/>
                  <a:pt x="37632" y="378780"/>
                  <a:pt x="55387" y="390617"/>
                </a:cubicBezTo>
                <a:cubicBezTo>
                  <a:pt x="73142" y="402454"/>
                  <a:pt x="89566" y="416585"/>
                  <a:pt x="108653" y="426128"/>
                </a:cubicBezTo>
                <a:cubicBezTo>
                  <a:pt x="120490" y="432046"/>
                  <a:pt x="132000" y="438670"/>
                  <a:pt x="144164" y="443883"/>
                </a:cubicBezTo>
                <a:cubicBezTo>
                  <a:pt x="152765" y="447569"/>
                  <a:pt x="162427" y="448576"/>
                  <a:pt x="170797" y="452761"/>
                </a:cubicBezTo>
                <a:cubicBezTo>
                  <a:pt x="180340" y="457533"/>
                  <a:pt x="188748" y="464314"/>
                  <a:pt x="197430" y="470516"/>
                </a:cubicBezTo>
                <a:cubicBezTo>
                  <a:pt x="209470" y="479116"/>
                  <a:pt x="219706" y="490532"/>
                  <a:pt x="232940" y="497149"/>
                </a:cubicBezTo>
                <a:cubicBezTo>
                  <a:pt x="243853" y="502606"/>
                  <a:pt x="256719" y="502675"/>
                  <a:pt x="268451" y="506027"/>
                </a:cubicBezTo>
                <a:cubicBezTo>
                  <a:pt x="277449" y="508598"/>
                  <a:pt x="286086" y="512333"/>
                  <a:pt x="295084" y="514904"/>
                </a:cubicBezTo>
                <a:cubicBezTo>
                  <a:pt x="306816" y="518256"/>
                  <a:pt x="319332" y="519089"/>
                  <a:pt x="330595" y="523782"/>
                </a:cubicBezTo>
                <a:cubicBezTo>
                  <a:pt x="370175" y="540274"/>
                  <a:pt x="404552" y="565205"/>
                  <a:pt x="446004" y="577048"/>
                </a:cubicBezTo>
                <a:cubicBezTo>
                  <a:pt x="472237" y="584543"/>
                  <a:pt x="499435" y="588186"/>
                  <a:pt x="525903" y="594803"/>
                </a:cubicBezTo>
                <a:cubicBezTo>
                  <a:pt x="534982" y="597073"/>
                  <a:pt x="543360" y="601846"/>
                  <a:pt x="552536" y="603681"/>
                </a:cubicBezTo>
                <a:cubicBezTo>
                  <a:pt x="573055" y="607785"/>
                  <a:pt x="594093" y="608816"/>
                  <a:pt x="614680" y="612559"/>
                </a:cubicBezTo>
                <a:cubicBezTo>
                  <a:pt x="660255" y="620845"/>
                  <a:pt x="701240" y="642891"/>
                  <a:pt x="747845" y="648069"/>
                </a:cubicBezTo>
                <a:cubicBezTo>
                  <a:pt x="803804" y="654287"/>
                  <a:pt x="860245" y="655188"/>
                  <a:pt x="916521" y="656947"/>
                </a:cubicBezTo>
                <a:lnTo>
                  <a:pt x="1316016" y="665825"/>
                </a:lnTo>
                <a:cubicBezTo>
                  <a:pt x="1321398" y="665746"/>
                  <a:pt x="1912318" y="664150"/>
                  <a:pt x="2097251" y="648069"/>
                </a:cubicBezTo>
                <a:cubicBezTo>
                  <a:pt x="2106574" y="647258"/>
                  <a:pt x="2114856" y="641654"/>
                  <a:pt x="2123884" y="639192"/>
                </a:cubicBezTo>
                <a:cubicBezTo>
                  <a:pt x="2147426" y="632771"/>
                  <a:pt x="2171755" y="629152"/>
                  <a:pt x="2194905" y="621436"/>
                </a:cubicBezTo>
                <a:cubicBezTo>
                  <a:pt x="2233113" y="608701"/>
                  <a:pt x="2212460" y="614829"/>
                  <a:pt x="2257049" y="603681"/>
                </a:cubicBezTo>
                <a:cubicBezTo>
                  <a:pt x="2335385" y="551458"/>
                  <a:pt x="2210183" y="631551"/>
                  <a:pt x="2336948" y="568170"/>
                </a:cubicBezTo>
                <a:cubicBezTo>
                  <a:pt x="2383372" y="544959"/>
                  <a:pt x="2359620" y="553625"/>
                  <a:pt x="2407969" y="541537"/>
                </a:cubicBezTo>
                <a:cubicBezTo>
                  <a:pt x="2413999" y="533497"/>
                  <a:pt x="2445869" y="492373"/>
                  <a:pt x="2452358" y="479394"/>
                </a:cubicBezTo>
                <a:cubicBezTo>
                  <a:pt x="2456543" y="471024"/>
                  <a:pt x="2458276" y="461639"/>
                  <a:pt x="2461235" y="452761"/>
                </a:cubicBezTo>
                <a:cubicBezTo>
                  <a:pt x="2475053" y="356038"/>
                  <a:pt x="2475429" y="383424"/>
                  <a:pt x="2461235" y="248574"/>
                </a:cubicBezTo>
                <a:cubicBezTo>
                  <a:pt x="2460255" y="239268"/>
                  <a:pt x="2457549" y="229727"/>
                  <a:pt x="2452358" y="221941"/>
                </a:cubicBezTo>
                <a:cubicBezTo>
                  <a:pt x="2445394" y="211495"/>
                  <a:pt x="2433433" y="205218"/>
                  <a:pt x="2425725" y="195308"/>
                </a:cubicBezTo>
                <a:cubicBezTo>
                  <a:pt x="2412624" y="178464"/>
                  <a:pt x="2402051" y="159797"/>
                  <a:pt x="2390214" y="142042"/>
                </a:cubicBezTo>
                <a:cubicBezTo>
                  <a:pt x="2384296" y="133164"/>
                  <a:pt x="2382810" y="117997"/>
                  <a:pt x="2372459" y="115409"/>
                </a:cubicBezTo>
                <a:lnTo>
                  <a:pt x="2336948" y="106532"/>
                </a:lnTo>
                <a:cubicBezTo>
                  <a:pt x="2325111" y="100613"/>
                  <a:pt x="2313992" y="92961"/>
                  <a:pt x="2301437" y="88776"/>
                </a:cubicBezTo>
                <a:cubicBezTo>
                  <a:pt x="2257199" y="74030"/>
                  <a:pt x="2221848" y="69593"/>
                  <a:pt x="2177150" y="62143"/>
                </a:cubicBezTo>
                <a:cubicBezTo>
                  <a:pt x="2122289" y="34713"/>
                  <a:pt x="2159113" y="48774"/>
                  <a:pt x="2088373" y="35510"/>
                </a:cubicBezTo>
                <a:cubicBezTo>
                  <a:pt x="2058712" y="29949"/>
                  <a:pt x="2028874" y="25074"/>
                  <a:pt x="1999597" y="17755"/>
                </a:cubicBezTo>
                <a:cubicBezTo>
                  <a:pt x="1987760" y="14796"/>
                  <a:pt x="1976091" y="11060"/>
                  <a:pt x="1964086" y="8877"/>
                </a:cubicBezTo>
                <a:cubicBezTo>
                  <a:pt x="1943499" y="5134"/>
                  <a:pt x="1922657" y="2959"/>
                  <a:pt x="1901942" y="0"/>
                </a:cubicBezTo>
                <a:lnTo>
                  <a:pt x="1529080" y="8877"/>
                </a:lnTo>
                <a:cubicBezTo>
                  <a:pt x="1385514" y="14859"/>
                  <a:pt x="1535037" y="14368"/>
                  <a:pt x="1449181" y="26633"/>
                </a:cubicBezTo>
                <a:cubicBezTo>
                  <a:pt x="1416824" y="31255"/>
                  <a:pt x="1384078" y="32551"/>
                  <a:pt x="1351527" y="35510"/>
                </a:cubicBezTo>
                <a:cubicBezTo>
                  <a:pt x="1221268" y="61562"/>
                  <a:pt x="1347323" y="38828"/>
                  <a:pt x="1058564" y="53266"/>
                </a:cubicBezTo>
                <a:cubicBezTo>
                  <a:pt x="1022975" y="55045"/>
                  <a:pt x="987489" y="58597"/>
                  <a:pt x="952032" y="62143"/>
                </a:cubicBezTo>
                <a:cubicBezTo>
                  <a:pt x="861748" y="71171"/>
                  <a:pt x="896491" y="71951"/>
                  <a:pt x="801111" y="79899"/>
                </a:cubicBezTo>
                <a:cubicBezTo>
                  <a:pt x="475448" y="107037"/>
                  <a:pt x="821062" y="73464"/>
                  <a:pt x="579169" y="97654"/>
                </a:cubicBezTo>
                <a:lnTo>
                  <a:pt x="232940" y="88776"/>
                </a:lnTo>
                <a:cubicBezTo>
                  <a:pt x="212035" y="87867"/>
                  <a:pt x="191478" y="83081"/>
                  <a:pt x="170797" y="79899"/>
                </a:cubicBezTo>
                <a:cubicBezTo>
                  <a:pt x="153006" y="77162"/>
                  <a:pt x="135513" y="71838"/>
                  <a:pt x="117531" y="71021"/>
                </a:cubicBezTo>
                <a:cubicBezTo>
                  <a:pt x="70232" y="68871"/>
                  <a:pt x="28754" y="48827"/>
                  <a:pt x="10999" y="4438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09800" y="4407313"/>
            <a:ext cx="4998128" cy="1615736"/>
          </a:xfrm>
          <a:custGeom>
            <a:avLst/>
            <a:gdLst>
              <a:gd name="connsiteX0" fmla="*/ 0 w 4998128"/>
              <a:gd name="connsiteY0" fmla="*/ 26633 h 1615736"/>
              <a:gd name="connsiteX1" fmla="*/ 0 w 4998128"/>
              <a:gd name="connsiteY1" fmla="*/ 26633 h 1615736"/>
              <a:gd name="connsiteX2" fmla="*/ 44388 w 4998128"/>
              <a:gd name="connsiteY2" fmla="*/ 97654 h 1615736"/>
              <a:gd name="connsiteX3" fmla="*/ 53266 w 4998128"/>
              <a:gd name="connsiteY3" fmla="*/ 124287 h 1615736"/>
              <a:gd name="connsiteX4" fmla="*/ 71021 w 4998128"/>
              <a:gd name="connsiteY4" fmla="*/ 159798 h 1615736"/>
              <a:gd name="connsiteX5" fmla="*/ 88776 w 4998128"/>
              <a:gd name="connsiteY5" fmla="*/ 186431 h 1615736"/>
              <a:gd name="connsiteX6" fmla="*/ 106532 w 4998128"/>
              <a:gd name="connsiteY6" fmla="*/ 239697 h 1615736"/>
              <a:gd name="connsiteX7" fmla="*/ 142042 w 4998128"/>
              <a:gd name="connsiteY7" fmla="*/ 319596 h 1615736"/>
              <a:gd name="connsiteX8" fmla="*/ 159798 w 4998128"/>
              <a:gd name="connsiteY8" fmla="*/ 559293 h 1615736"/>
              <a:gd name="connsiteX9" fmla="*/ 177553 w 4998128"/>
              <a:gd name="connsiteY9" fmla="*/ 665825 h 1615736"/>
              <a:gd name="connsiteX10" fmla="*/ 204186 w 4998128"/>
              <a:gd name="connsiteY10" fmla="*/ 790113 h 1615736"/>
              <a:gd name="connsiteX11" fmla="*/ 213064 w 4998128"/>
              <a:gd name="connsiteY11" fmla="*/ 825623 h 1615736"/>
              <a:gd name="connsiteX12" fmla="*/ 221941 w 4998128"/>
              <a:gd name="connsiteY12" fmla="*/ 861134 h 1615736"/>
              <a:gd name="connsiteX13" fmla="*/ 248574 w 4998128"/>
              <a:gd name="connsiteY13" fmla="*/ 958788 h 1615736"/>
              <a:gd name="connsiteX14" fmla="*/ 257452 w 4998128"/>
              <a:gd name="connsiteY14" fmla="*/ 1012054 h 1615736"/>
              <a:gd name="connsiteX15" fmla="*/ 248574 w 4998128"/>
              <a:gd name="connsiteY15" fmla="*/ 1216241 h 1615736"/>
              <a:gd name="connsiteX16" fmla="*/ 239697 w 4998128"/>
              <a:gd name="connsiteY16" fmla="*/ 1242874 h 1615736"/>
              <a:gd name="connsiteX17" fmla="*/ 230819 w 4998128"/>
              <a:gd name="connsiteY17" fmla="*/ 1278384 h 1615736"/>
              <a:gd name="connsiteX18" fmla="*/ 239697 w 4998128"/>
              <a:gd name="connsiteY18" fmla="*/ 1500326 h 1615736"/>
              <a:gd name="connsiteX19" fmla="*/ 266330 w 4998128"/>
              <a:gd name="connsiteY19" fmla="*/ 1509204 h 1615736"/>
              <a:gd name="connsiteX20" fmla="*/ 372862 w 4998128"/>
              <a:gd name="connsiteY20" fmla="*/ 1518082 h 1615736"/>
              <a:gd name="connsiteX21" fmla="*/ 435005 w 4998128"/>
              <a:gd name="connsiteY21" fmla="*/ 1526959 h 1615736"/>
              <a:gd name="connsiteX22" fmla="*/ 887767 w 4998128"/>
              <a:gd name="connsiteY22" fmla="*/ 1535837 h 1615736"/>
              <a:gd name="connsiteX23" fmla="*/ 1020932 w 4998128"/>
              <a:gd name="connsiteY23" fmla="*/ 1544715 h 1615736"/>
              <a:gd name="connsiteX24" fmla="*/ 1074198 w 4998128"/>
              <a:gd name="connsiteY24" fmla="*/ 1553592 h 1615736"/>
              <a:gd name="connsiteX25" fmla="*/ 1189607 w 4998128"/>
              <a:gd name="connsiteY25" fmla="*/ 1562470 h 1615736"/>
              <a:gd name="connsiteX26" fmla="*/ 1447060 w 4998128"/>
              <a:gd name="connsiteY26" fmla="*/ 1580225 h 1615736"/>
              <a:gd name="connsiteX27" fmla="*/ 3311370 w 4998128"/>
              <a:gd name="connsiteY27" fmla="*/ 1589103 h 1615736"/>
              <a:gd name="connsiteX28" fmla="*/ 3391269 w 4998128"/>
              <a:gd name="connsiteY28" fmla="*/ 1597981 h 1615736"/>
              <a:gd name="connsiteX29" fmla="*/ 3595456 w 4998128"/>
              <a:gd name="connsiteY29" fmla="*/ 1615736 h 1615736"/>
              <a:gd name="connsiteX30" fmla="*/ 4181382 w 4998128"/>
              <a:gd name="connsiteY30" fmla="*/ 1606858 h 1615736"/>
              <a:gd name="connsiteX31" fmla="*/ 4216893 w 4998128"/>
              <a:gd name="connsiteY31" fmla="*/ 1597981 h 1615736"/>
              <a:gd name="connsiteX32" fmla="*/ 4287914 w 4998128"/>
              <a:gd name="connsiteY32" fmla="*/ 1589103 h 1615736"/>
              <a:gd name="connsiteX33" fmla="*/ 4412201 w 4998128"/>
              <a:gd name="connsiteY33" fmla="*/ 1553592 h 1615736"/>
              <a:gd name="connsiteX34" fmla="*/ 4518734 w 4998128"/>
              <a:gd name="connsiteY34" fmla="*/ 1535837 h 1615736"/>
              <a:gd name="connsiteX35" fmla="*/ 4589755 w 4998128"/>
              <a:gd name="connsiteY35" fmla="*/ 1518082 h 1615736"/>
              <a:gd name="connsiteX36" fmla="*/ 4669654 w 4998128"/>
              <a:gd name="connsiteY36" fmla="*/ 1509204 h 1615736"/>
              <a:gd name="connsiteX37" fmla="*/ 4714042 w 4998128"/>
              <a:gd name="connsiteY37" fmla="*/ 1500326 h 1615736"/>
              <a:gd name="connsiteX38" fmla="*/ 4767308 w 4998128"/>
              <a:gd name="connsiteY38" fmla="*/ 1491449 h 1615736"/>
              <a:gd name="connsiteX39" fmla="*/ 4793941 w 4998128"/>
              <a:gd name="connsiteY39" fmla="*/ 1482571 h 1615736"/>
              <a:gd name="connsiteX40" fmla="*/ 4838330 w 4998128"/>
              <a:gd name="connsiteY40" fmla="*/ 1473693 h 1615736"/>
              <a:gd name="connsiteX41" fmla="*/ 4864963 w 4998128"/>
              <a:gd name="connsiteY41" fmla="*/ 1455938 h 1615736"/>
              <a:gd name="connsiteX42" fmla="*/ 4918229 w 4998128"/>
              <a:gd name="connsiteY42" fmla="*/ 1438182 h 1615736"/>
              <a:gd name="connsiteX43" fmla="*/ 4944862 w 4998128"/>
              <a:gd name="connsiteY43" fmla="*/ 1411549 h 1615736"/>
              <a:gd name="connsiteX44" fmla="*/ 4953739 w 4998128"/>
              <a:gd name="connsiteY44" fmla="*/ 1384916 h 1615736"/>
              <a:gd name="connsiteX45" fmla="*/ 4971495 w 4998128"/>
              <a:gd name="connsiteY45" fmla="*/ 1349406 h 1615736"/>
              <a:gd name="connsiteX46" fmla="*/ 4980372 w 4998128"/>
              <a:gd name="connsiteY46" fmla="*/ 1305017 h 1615736"/>
              <a:gd name="connsiteX47" fmla="*/ 4998128 w 4998128"/>
              <a:gd name="connsiteY47" fmla="*/ 1251751 h 1615736"/>
              <a:gd name="connsiteX48" fmla="*/ 4989250 w 4998128"/>
              <a:gd name="connsiteY48" fmla="*/ 1145219 h 1615736"/>
              <a:gd name="connsiteX49" fmla="*/ 4962617 w 4998128"/>
              <a:gd name="connsiteY49" fmla="*/ 1118586 h 1615736"/>
              <a:gd name="connsiteX50" fmla="*/ 4944862 w 4998128"/>
              <a:gd name="connsiteY50" fmla="*/ 1083076 h 1615736"/>
              <a:gd name="connsiteX51" fmla="*/ 4900473 w 4998128"/>
              <a:gd name="connsiteY51" fmla="*/ 1047565 h 1615736"/>
              <a:gd name="connsiteX52" fmla="*/ 4838330 w 4998128"/>
              <a:gd name="connsiteY52" fmla="*/ 1003177 h 1615736"/>
              <a:gd name="connsiteX53" fmla="*/ 4793941 w 4998128"/>
              <a:gd name="connsiteY53" fmla="*/ 967666 h 1615736"/>
              <a:gd name="connsiteX54" fmla="*/ 4740675 w 4998128"/>
              <a:gd name="connsiteY54" fmla="*/ 941033 h 1615736"/>
              <a:gd name="connsiteX55" fmla="*/ 4687409 w 4998128"/>
              <a:gd name="connsiteY55" fmla="*/ 914400 h 1615736"/>
              <a:gd name="connsiteX56" fmla="*/ 4634143 w 4998128"/>
              <a:gd name="connsiteY56" fmla="*/ 878889 h 1615736"/>
              <a:gd name="connsiteX57" fmla="*/ 4580877 w 4998128"/>
              <a:gd name="connsiteY57" fmla="*/ 843379 h 1615736"/>
              <a:gd name="connsiteX58" fmla="*/ 4563122 w 4998128"/>
              <a:gd name="connsiteY58" fmla="*/ 825623 h 1615736"/>
              <a:gd name="connsiteX59" fmla="*/ 4536489 w 4998128"/>
              <a:gd name="connsiteY59" fmla="*/ 816746 h 1615736"/>
              <a:gd name="connsiteX60" fmla="*/ 4492101 w 4998128"/>
              <a:gd name="connsiteY60" fmla="*/ 781235 h 1615736"/>
              <a:gd name="connsiteX61" fmla="*/ 4429957 w 4998128"/>
              <a:gd name="connsiteY61" fmla="*/ 754602 h 1615736"/>
              <a:gd name="connsiteX62" fmla="*/ 4412201 w 4998128"/>
              <a:gd name="connsiteY62" fmla="*/ 736847 h 1615736"/>
              <a:gd name="connsiteX63" fmla="*/ 4385568 w 4998128"/>
              <a:gd name="connsiteY63" fmla="*/ 719091 h 1615736"/>
              <a:gd name="connsiteX64" fmla="*/ 4350058 w 4998128"/>
              <a:gd name="connsiteY64" fmla="*/ 701336 h 1615736"/>
              <a:gd name="connsiteX65" fmla="*/ 4332302 w 4998128"/>
              <a:gd name="connsiteY65" fmla="*/ 683581 h 1615736"/>
              <a:gd name="connsiteX66" fmla="*/ 4305669 w 4998128"/>
              <a:gd name="connsiteY66" fmla="*/ 674703 h 1615736"/>
              <a:gd name="connsiteX67" fmla="*/ 4225770 w 4998128"/>
              <a:gd name="connsiteY67" fmla="*/ 630315 h 1615736"/>
              <a:gd name="connsiteX68" fmla="*/ 4181382 w 4998128"/>
              <a:gd name="connsiteY68" fmla="*/ 594804 h 1615736"/>
              <a:gd name="connsiteX69" fmla="*/ 4128116 w 4998128"/>
              <a:gd name="connsiteY69" fmla="*/ 577049 h 1615736"/>
              <a:gd name="connsiteX70" fmla="*/ 4083728 w 4998128"/>
              <a:gd name="connsiteY70" fmla="*/ 550415 h 1615736"/>
              <a:gd name="connsiteX71" fmla="*/ 4065972 w 4998128"/>
              <a:gd name="connsiteY71" fmla="*/ 532660 h 1615736"/>
              <a:gd name="connsiteX72" fmla="*/ 4030462 w 4998128"/>
              <a:gd name="connsiteY72" fmla="*/ 523782 h 1615736"/>
              <a:gd name="connsiteX73" fmla="*/ 3959440 w 4998128"/>
              <a:gd name="connsiteY73" fmla="*/ 488272 h 1615736"/>
              <a:gd name="connsiteX74" fmla="*/ 3897297 w 4998128"/>
              <a:gd name="connsiteY74" fmla="*/ 470516 h 1615736"/>
              <a:gd name="connsiteX75" fmla="*/ 3861786 w 4998128"/>
              <a:gd name="connsiteY75" fmla="*/ 461639 h 1615736"/>
              <a:gd name="connsiteX76" fmla="*/ 3844031 w 4998128"/>
              <a:gd name="connsiteY76" fmla="*/ 443883 h 1615736"/>
              <a:gd name="connsiteX77" fmla="*/ 3817398 w 4998128"/>
              <a:gd name="connsiteY77" fmla="*/ 435006 h 1615736"/>
              <a:gd name="connsiteX78" fmla="*/ 3524434 w 4998128"/>
              <a:gd name="connsiteY78" fmla="*/ 426128 h 1615736"/>
              <a:gd name="connsiteX79" fmla="*/ 3400147 w 4998128"/>
              <a:gd name="connsiteY79" fmla="*/ 408373 h 1615736"/>
              <a:gd name="connsiteX80" fmla="*/ 3373514 w 4998128"/>
              <a:gd name="connsiteY80" fmla="*/ 399495 h 1615736"/>
              <a:gd name="connsiteX81" fmla="*/ 3204838 w 4998128"/>
              <a:gd name="connsiteY81" fmla="*/ 390617 h 1615736"/>
              <a:gd name="connsiteX82" fmla="*/ 2911875 w 4998128"/>
              <a:gd name="connsiteY82" fmla="*/ 372862 h 1615736"/>
              <a:gd name="connsiteX83" fmla="*/ 2858609 w 4998128"/>
              <a:gd name="connsiteY83" fmla="*/ 363984 h 1615736"/>
              <a:gd name="connsiteX84" fmla="*/ 2769833 w 4998128"/>
              <a:gd name="connsiteY84" fmla="*/ 355107 h 1615736"/>
              <a:gd name="connsiteX85" fmla="*/ 2734322 w 4998128"/>
              <a:gd name="connsiteY85" fmla="*/ 346229 h 1615736"/>
              <a:gd name="connsiteX86" fmla="*/ 2672178 w 4998128"/>
              <a:gd name="connsiteY86" fmla="*/ 328474 h 1615736"/>
              <a:gd name="connsiteX87" fmla="*/ 2574524 w 4998128"/>
              <a:gd name="connsiteY87" fmla="*/ 310718 h 1615736"/>
              <a:gd name="connsiteX88" fmla="*/ 2521258 w 4998128"/>
              <a:gd name="connsiteY88" fmla="*/ 292963 h 1615736"/>
              <a:gd name="connsiteX89" fmla="*/ 2494625 w 4998128"/>
              <a:gd name="connsiteY89" fmla="*/ 284085 h 1615736"/>
              <a:gd name="connsiteX90" fmla="*/ 2459114 w 4998128"/>
              <a:gd name="connsiteY90" fmla="*/ 275208 h 1615736"/>
              <a:gd name="connsiteX91" fmla="*/ 2432481 w 4998128"/>
              <a:gd name="connsiteY91" fmla="*/ 257452 h 1615736"/>
              <a:gd name="connsiteX92" fmla="*/ 2405848 w 4998128"/>
              <a:gd name="connsiteY92" fmla="*/ 248575 h 1615736"/>
              <a:gd name="connsiteX93" fmla="*/ 2352582 w 4998128"/>
              <a:gd name="connsiteY93" fmla="*/ 213064 h 1615736"/>
              <a:gd name="connsiteX94" fmla="*/ 2343704 w 4998128"/>
              <a:gd name="connsiteY94" fmla="*/ 186431 h 1615736"/>
              <a:gd name="connsiteX95" fmla="*/ 2317071 w 4998128"/>
              <a:gd name="connsiteY95" fmla="*/ 168676 h 1615736"/>
              <a:gd name="connsiteX96" fmla="*/ 2299316 w 4998128"/>
              <a:gd name="connsiteY96" fmla="*/ 150920 h 1615736"/>
              <a:gd name="connsiteX97" fmla="*/ 2263805 w 4998128"/>
              <a:gd name="connsiteY97" fmla="*/ 106532 h 1615736"/>
              <a:gd name="connsiteX98" fmla="*/ 2237172 w 4998128"/>
              <a:gd name="connsiteY98" fmla="*/ 97654 h 1615736"/>
              <a:gd name="connsiteX99" fmla="*/ 2183906 w 4998128"/>
              <a:gd name="connsiteY99" fmla="*/ 62144 h 1615736"/>
              <a:gd name="connsiteX100" fmla="*/ 2166151 w 4998128"/>
              <a:gd name="connsiteY100" fmla="*/ 44388 h 1615736"/>
              <a:gd name="connsiteX101" fmla="*/ 2112885 w 4998128"/>
              <a:gd name="connsiteY101" fmla="*/ 26633 h 1615736"/>
              <a:gd name="connsiteX102" fmla="*/ 2077374 w 4998128"/>
              <a:gd name="connsiteY102" fmla="*/ 17755 h 1615736"/>
              <a:gd name="connsiteX103" fmla="*/ 1953087 w 4998128"/>
              <a:gd name="connsiteY103" fmla="*/ 0 h 1615736"/>
              <a:gd name="connsiteX104" fmla="*/ 1287262 w 4998128"/>
              <a:gd name="connsiteY104" fmla="*/ 8878 h 1615736"/>
              <a:gd name="connsiteX105" fmla="*/ 1233996 w 4998128"/>
              <a:gd name="connsiteY105" fmla="*/ 17755 h 1615736"/>
              <a:gd name="connsiteX106" fmla="*/ 337351 w 4998128"/>
              <a:gd name="connsiteY106" fmla="*/ 8878 h 1615736"/>
              <a:gd name="connsiteX107" fmla="*/ 44388 w 4998128"/>
              <a:gd name="connsiteY107" fmla="*/ 17755 h 1615736"/>
              <a:gd name="connsiteX108" fmla="*/ 0 w 4998128"/>
              <a:gd name="connsiteY108" fmla="*/ 26633 h 16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8128" h="1615736">
                <a:moveTo>
                  <a:pt x="0" y="26633"/>
                </a:moveTo>
                <a:lnTo>
                  <a:pt x="0" y="26633"/>
                </a:lnTo>
                <a:cubicBezTo>
                  <a:pt x="14796" y="50307"/>
                  <a:pt x="31020" y="73146"/>
                  <a:pt x="44388" y="97654"/>
                </a:cubicBezTo>
                <a:cubicBezTo>
                  <a:pt x="48869" y="105869"/>
                  <a:pt x="49580" y="115686"/>
                  <a:pt x="53266" y="124287"/>
                </a:cubicBezTo>
                <a:cubicBezTo>
                  <a:pt x="58479" y="136451"/>
                  <a:pt x="64455" y="148308"/>
                  <a:pt x="71021" y="159798"/>
                </a:cubicBezTo>
                <a:cubicBezTo>
                  <a:pt x="76314" y="169062"/>
                  <a:pt x="84443" y="176681"/>
                  <a:pt x="88776" y="186431"/>
                </a:cubicBezTo>
                <a:cubicBezTo>
                  <a:pt x="96377" y="203534"/>
                  <a:pt x="99581" y="222320"/>
                  <a:pt x="106532" y="239697"/>
                </a:cubicBezTo>
                <a:cubicBezTo>
                  <a:pt x="129202" y="296373"/>
                  <a:pt x="117160" y="269832"/>
                  <a:pt x="142042" y="319596"/>
                </a:cubicBezTo>
                <a:cubicBezTo>
                  <a:pt x="167430" y="446531"/>
                  <a:pt x="134130" y="268391"/>
                  <a:pt x="159798" y="559293"/>
                </a:cubicBezTo>
                <a:cubicBezTo>
                  <a:pt x="162962" y="595154"/>
                  <a:pt x="171635" y="630314"/>
                  <a:pt x="177553" y="665825"/>
                </a:cubicBezTo>
                <a:cubicBezTo>
                  <a:pt x="190441" y="743150"/>
                  <a:pt x="182069" y="701643"/>
                  <a:pt x="204186" y="790113"/>
                </a:cubicBezTo>
                <a:lnTo>
                  <a:pt x="213064" y="825623"/>
                </a:lnTo>
                <a:cubicBezTo>
                  <a:pt x="216023" y="837460"/>
                  <a:pt x="218082" y="849559"/>
                  <a:pt x="221941" y="861134"/>
                </a:cubicBezTo>
                <a:cubicBezTo>
                  <a:pt x="233417" y="895561"/>
                  <a:pt x="241898" y="918732"/>
                  <a:pt x="248574" y="958788"/>
                </a:cubicBezTo>
                <a:lnTo>
                  <a:pt x="257452" y="1012054"/>
                </a:lnTo>
                <a:cubicBezTo>
                  <a:pt x="254493" y="1080116"/>
                  <a:pt x="253799" y="1148315"/>
                  <a:pt x="248574" y="1216241"/>
                </a:cubicBezTo>
                <a:cubicBezTo>
                  <a:pt x="247856" y="1225571"/>
                  <a:pt x="242268" y="1233876"/>
                  <a:pt x="239697" y="1242874"/>
                </a:cubicBezTo>
                <a:cubicBezTo>
                  <a:pt x="236345" y="1254606"/>
                  <a:pt x="233778" y="1266547"/>
                  <a:pt x="230819" y="1278384"/>
                </a:cubicBezTo>
                <a:cubicBezTo>
                  <a:pt x="233778" y="1352365"/>
                  <a:pt x="228439" y="1427147"/>
                  <a:pt x="239697" y="1500326"/>
                </a:cubicBezTo>
                <a:cubicBezTo>
                  <a:pt x="241120" y="1509575"/>
                  <a:pt x="257054" y="1507967"/>
                  <a:pt x="266330" y="1509204"/>
                </a:cubicBezTo>
                <a:cubicBezTo>
                  <a:pt x="301651" y="1513914"/>
                  <a:pt x="337424" y="1514352"/>
                  <a:pt x="372862" y="1518082"/>
                </a:cubicBezTo>
                <a:cubicBezTo>
                  <a:pt x="393672" y="1520272"/>
                  <a:pt x="414093" y="1526238"/>
                  <a:pt x="435005" y="1526959"/>
                </a:cubicBezTo>
                <a:cubicBezTo>
                  <a:pt x="585865" y="1532161"/>
                  <a:pt x="736846" y="1532878"/>
                  <a:pt x="887767" y="1535837"/>
                </a:cubicBezTo>
                <a:cubicBezTo>
                  <a:pt x="932155" y="1538796"/>
                  <a:pt x="976646" y="1540497"/>
                  <a:pt x="1020932" y="1544715"/>
                </a:cubicBezTo>
                <a:cubicBezTo>
                  <a:pt x="1038851" y="1546422"/>
                  <a:pt x="1056297" y="1551708"/>
                  <a:pt x="1074198" y="1553592"/>
                </a:cubicBezTo>
                <a:cubicBezTo>
                  <a:pt x="1112569" y="1557631"/>
                  <a:pt x="1151137" y="1559511"/>
                  <a:pt x="1189607" y="1562470"/>
                </a:cubicBezTo>
                <a:cubicBezTo>
                  <a:pt x="1297117" y="1580389"/>
                  <a:pt x="1273924" y="1578739"/>
                  <a:pt x="1447060" y="1580225"/>
                </a:cubicBezTo>
                <a:lnTo>
                  <a:pt x="3311370" y="1589103"/>
                </a:lnTo>
                <a:lnTo>
                  <a:pt x="3391269" y="1597981"/>
                </a:lnTo>
                <a:lnTo>
                  <a:pt x="3595456" y="1615736"/>
                </a:lnTo>
                <a:lnTo>
                  <a:pt x="4181382" y="1606858"/>
                </a:lnTo>
                <a:cubicBezTo>
                  <a:pt x="4193578" y="1606510"/>
                  <a:pt x="4204858" y="1599987"/>
                  <a:pt x="4216893" y="1597981"/>
                </a:cubicBezTo>
                <a:cubicBezTo>
                  <a:pt x="4240426" y="1594059"/>
                  <a:pt x="4264465" y="1593500"/>
                  <a:pt x="4287914" y="1589103"/>
                </a:cubicBezTo>
                <a:cubicBezTo>
                  <a:pt x="4420834" y="1564180"/>
                  <a:pt x="4302237" y="1581081"/>
                  <a:pt x="4412201" y="1553592"/>
                </a:cubicBezTo>
                <a:cubicBezTo>
                  <a:pt x="4470858" y="1538929"/>
                  <a:pt x="4435605" y="1546228"/>
                  <a:pt x="4518734" y="1535837"/>
                </a:cubicBezTo>
                <a:cubicBezTo>
                  <a:pt x="4549718" y="1525508"/>
                  <a:pt x="4552256" y="1523439"/>
                  <a:pt x="4589755" y="1518082"/>
                </a:cubicBezTo>
                <a:cubicBezTo>
                  <a:pt x="4616283" y="1514292"/>
                  <a:pt x="4643126" y="1512994"/>
                  <a:pt x="4669654" y="1509204"/>
                </a:cubicBezTo>
                <a:cubicBezTo>
                  <a:pt x="4684591" y="1507070"/>
                  <a:pt x="4699196" y="1503025"/>
                  <a:pt x="4714042" y="1500326"/>
                </a:cubicBezTo>
                <a:cubicBezTo>
                  <a:pt x="4731752" y="1497106"/>
                  <a:pt x="4749553" y="1494408"/>
                  <a:pt x="4767308" y="1491449"/>
                </a:cubicBezTo>
                <a:cubicBezTo>
                  <a:pt x="4776186" y="1488490"/>
                  <a:pt x="4784863" y="1484841"/>
                  <a:pt x="4793941" y="1482571"/>
                </a:cubicBezTo>
                <a:cubicBezTo>
                  <a:pt x="4808580" y="1478911"/>
                  <a:pt x="4824201" y="1478991"/>
                  <a:pt x="4838330" y="1473693"/>
                </a:cubicBezTo>
                <a:cubicBezTo>
                  <a:pt x="4848320" y="1469947"/>
                  <a:pt x="4855213" y="1460271"/>
                  <a:pt x="4864963" y="1455938"/>
                </a:cubicBezTo>
                <a:cubicBezTo>
                  <a:pt x="4882066" y="1448337"/>
                  <a:pt x="4918229" y="1438182"/>
                  <a:pt x="4918229" y="1438182"/>
                </a:cubicBezTo>
                <a:cubicBezTo>
                  <a:pt x="4927107" y="1429304"/>
                  <a:pt x="4937898" y="1421995"/>
                  <a:pt x="4944862" y="1411549"/>
                </a:cubicBezTo>
                <a:cubicBezTo>
                  <a:pt x="4950053" y="1403763"/>
                  <a:pt x="4950053" y="1393517"/>
                  <a:pt x="4953739" y="1384916"/>
                </a:cubicBezTo>
                <a:cubicBezTo>
                  <a:pt x="4958952" y="1372752"/>
                  <a:pt x="4965576" y="1361243"/>
                  <a:pt x="4971495" y="1349406"/>
                </a:cubicBezTo>
                <a:cubicBezTo>
                  <a:pt x="4974454" y="1334610"/>
                  <a:pt x="4976402" y="1319575"/>
                  <a:pt x="4980372" y="1305017"/>
                </a:cubicBezTo>
                <a:cubicBezTo>
                  <a:pt x="4985296" y="1286961"/>
                  <a:pt x="4998128" y="1251751"/>
                  <a:pt x="4998128" y="1251751"/>
                </a:cubicBezTo>
                <a:cubicBezTo>
                  <a:pt x="4995169" y="1216240"/>
                  <a:pt x="4998432" y="1179650"/>
                  <a:pt x="4989250" y="1145219"/>
                </a:cubicBezTo>
                <a:cubicBezTo>
                  <a:pt x="4986015" y="1133088"/>
                  <a:pt x="4969914" y="1128802"/>
                  <a:pt x="4962617" y="1118586"/>
                </a:cubicBezTo>
                <a:cubicBezTo>
                  <a:pt x="4954925" y="1107817"/>
                  <a:pt x="4952203" y="1094087"/>
                  <a:pt x="4944862" y="1083076"/>
                </a:cubicBezTo>
                <a:cubicBezTo>
                  <a:pt x="4931429" y="1062927"/>
                  <a:pt x="4918943" y="1063396"/>
                  <a:pt x="4900473" y="1047565"/>
                </a:cubicBezTo>
                <a:cubicBezTo>
                  <a:pt x="4846856" y="1001607"/>
                  <a:pt x="4887267" y="1019488"/>
                  <a:pt x="4838330" y="1003177"/>
                </a:cubicBezTo>
                <a:cubicBezTo>
                  <a:pt x="4756342" y="948516"/>
                  <a:pt x="4857202" y="1018273"/>
                  <a:pt x="4793941" y="967666"/>
                </a:cubicBezTo>
                <a:cubicBezTo>
                  <a:pt x="4751537" y="933744"/>
                  <a:pt x="4784433" y="962912"/>
                  <a:pt x="4740675" y="941033"/>
                </a:cubicBezTo>
                <a:cubicBezTo>
                  <a:pt x="4671836" y="906614"/>
                  <a:pt x="4754352" y="936715"/>
                  <a:pt x="4687409" y="914400"/>
                </a:cubicBezTo>
                <a:cubicBezTo>
                  <a:pt x="4628305" y="855296"/>
                  <a:pt x="4691957" y="911008"/>
                  <a:pt x="4634143" y="878889"/>
                </a:cubicBezTo>
                <a:cubicBezTo>
                  <a:pt x="4615489" y="868526"/>
                  <a:pt x="4595966" y="858468"/>
                  <a:pt x="4580877" y="843379"/>
                </a:cubicBezTo>
                <a:cubicBezTo>
                  <a:pt x="4574959" y="837460"/>
                  <a:pt x="4570299" y="829929"/>
                  <a:pt x="4563122" y="825623"/>
                </a:cubicBezTo>
                <a:cubicBezTo>
                  <a:pt x="4555098" y="820808"/>
                  <a:pt x="4545367" y="819705"/>
                  <a:pt x="4536489" y="816746"/>
                </a:cubicBezTo>
                <a:cubicBezTo>
                  <a:pt x="4519974" y="800230"/>
                  <a:pt x="4514501" y="792435"/>
                  <a:pt x="4492101" y="781235"/>
                </a:cubicBezTo>
                <a:cubicBezTo>
                  <a:pt x="4444753" y="757562"/>
                  <a:pt x="4485375" y="791547"/>
                  <a:pt x="4429957" y="754602"/>
                </a:cubicBezTo>
                <a:cubicBezTo>
                  <a:pt x="4422993" y="749959"/>
                  <a:pt x="4418737" y="742076"/>
                  <a:pt x="4412201" y="736847"/>
                </a:cubicBezTo>
                <a:cubicBezTo>
                  <a:pt x="4403869" y="730182"/>
                  <a:pt x="4394832" y="724385"/>
                  <a:pt x="4385568" y="719091"/>
                </a:cubicBezTo>
                <a:cubicBezTo>
                  <a:pt x="4374078" y="712525"/>
                  <a:pt x="4361069" y="708677"/>
                  <a:pt x="4350058" y="701336"/>
                </a:cubicBezTo>
                <a:cubicBezTo>
                  <a:pt x="4343094" y="696693"/>
                  <a:pt x="4339479" y="687887"/>
                  <a:pt x="4332302" y="683581"/>
                </a:cubicBezTo>
                <a:cubicBezTo>
                  <a:pt x="4324278" y="678766"/>
                  <a:pt x="4313849" y="679248"/>
                  <a:pt x="4305669" y="674703"/>
                </a:cubicBezTo>
                <a:cubicBezTo>
                  <a:pt x="4214096" y="623828"/>
                  <a:pt x="4286032" y="650401"/>
                  <a:pt x="4225770" y="630315"/>
                </a:cubicBezTo>
                <a:cubicBezTo>
                  <a:pt x="4211012" y="615556"/>
                  <a:pt x="4201542" y="603764"/>
                  <a:pt x="4181382" y="594804"/>
                </a:cubicBezTo>
                <a:cubicBezTo>
                  <a:pt x="4164279" y="587203"/>
                  <a:pt x="4128116" y="577049"/>
                  <a:pt x="4128116" y="577049"/>
                </a:cubicBezTo>
                <a:cubicBezTo>
                  <a:pt x="4083133" y="532064"/>
                  <a:pt x="4141345" y="584985"/>
                  <a:pt x="4083728" y="550415"/>
                </a:cubicBezTo>
                <a:cubicBezTo>
                  <a:pt x="4076551" y="546109"/>
                  <a:pt x="4073458" y="536403"/>
                  <a:pt x="4065972" y="532660"/>
                </a:cubicBezTo>
                <a:cubicBezTo>
                  <a:pt x="4055059" y="527204"/>
                  <a:pt x="4041724" y="528475"/>
                  <a:pt x="4030462" y="523782"/>
                </a:cubicBezTo>
                <a:cubicBezTo>
                  <a:pt x="4006030" y="513602"/>
                  <a:pt x="3985118" y="494692"/>
                  <a:pt x="3959440" y="488272"/>
                </a:cubicBezTo>
                <a:cubicBezTo>
                  <a:pt x="3848364" y="460501"/>
                  <a:pt x="3986499" y="496002"/>
                  <a:pt x="3897297" y="470516"/>
                </a:cubicBezTo>
                <a:cubicBezTo>
                  <a:pt x="3885565" y="467164"/>
                  <a:pt x="3873623" y="464598"/>
                  <a:pt x="3861786" y="461639"/>
                </a:cubicBezTo>
                <a:cubicBezTo>
                  <a:pt x="3855868" y="455720"/>
                  <a:pt x="3851208" y="448189"/>
                  <a:pt x="3844031" y="443883"/>
                </a:cubicBezTo>
                <a:cubicBezTo>
                  <a:pt x="3836007" y="439068"/>
                  <a:pt x="3826741" y="435525"/>
                  <a:pt x="3817398" y="435006"/>
                </a:cubicBezTo>
                <a:cubicBezTo>
                  <a:pt x="3719849" y="429587"/>
                  <a:pt x="3622089" y="429087"/>
                  <a:pt x="3524434" y="426128"/>
                </a:cubicBezTo>
                <a:cubicBezTo>
                  <a:pt x="3364736" y="394187"/>
                  <a:pt x="3653160" y="450541"/>
                  <a:pt x="3400147" y="408373"/>
                </a:cubicBezTo>
                <a:cubicBezTo>
                  <a:pt x="3390916" y="406835"/>
                  <a:pt x="3382833" y="400342"/>
                  <a:pt x="3373514" y="399495"/>
                </a:cubicBezTo>
                <a:cubicBezTo>
                  <a:pt x="3317442" y="394397"/>
                  <a:pt x="3261063" y="393576"/>
                  <a:pt x="3204838" y="390617"/>
                </a:cubicBezTo>
                <a:cubicBezTo>
                  <a:pt x="3071293" y="363910"/>
                  <a:pt x="3218693" y="390911"/>
                  <a:pt x="2911875" y="372862"/>
                </a:cubicBezTo>
                <a:cubicBezTo>
                  <a:pt x="2893906" y="371805"/>
                  <a:pt x="2876470" y="366217"/>
                  <a:pt x="2858609" y="363984"/>
                </a:cubicBezTo>
                <a:cubicBezTo>
                  <a:pt x="2829099" y="360295"/>
                  <a:pt x="2799425" y="358066"/>
                  <a:pt x="2769833" y="355107"/>
                </a:cubicBezTo>
                <a:cubicBezTo>
                  <a:pt x="2757996" y="352148"/>
                  <a:pt x="2746054" y="349581"/>
                  <a:pt x="2734322" y="346229"/>
                </a:cubicBezTo>
                <a:cubicBezTo>
                  <a:pt x="2701037" y="336719"/>
                  <a:pt x="2710348" y="335414"/>
                  <a:pt x="2672178" y="328474"/>
                </a:cubicBezTo>
                <a:cubicBezTo>
                  <a:pt x="2613977" y="317892"/>
                  <a:pt x="2620992" y="324659"/>
                  <a:pt x="2574524" y="310718"/>
                </a:cubicBezTo>
                <a:cubicBezTo>
                  <a:pt x="2556598" y="305340"/>
                  <a:pt x="2539013" y="298881"/>
                  <a:pt x="2521258" y="292963"/>
                </a:cubicBezTo>
                <a:cubicBezTo>
                  <a:pt x="2512380" y="290004"/>
                  <a:pt x="2503704" y="286354"/>
                  <a:pt x="2494625" y="284085"/>
                </a:cubicBezTo>
                <a:lnTo>
                  <a:pt x="2459114" y="275208"/>
                </a:lnTo>
                <a:cubicBezTo>
                  <a:pt x="2450236" y="269289"/>
                  <a:pt x="2442024" y="262224"/>
                  <a:pt x="2432481" y="257452"/>
                </a:cubicBezTo>
                <a:cubicBezTo>
                  <a:pt x="2424111" y="253267"/>
                  <a:pt x="2414028" y="253120"/>
                  <a:pt x="2405848" y="248575"/>
                </a:cubicBezTo>
                <a:cubicBezTo>
                  <a:pt x="2387194" y="238212"/>
                  <a:pt x="2352582" y="213064"/>
                  <a:pt x="2352582" y="213064"/>
                </a:cubicBezTo>
                <a:cubicBezTo>
                  <a:pt x="2349623" y="204186"/>
                  <a:pt x="2349550" y="193738"/>
                  <a:pt x="2343704" y="186431"/>
                </a:cubicBezTo>
                <a:cubicBezTo>
                  <a:pt x="2337039" y="178100"/>
                  <a:pt x="2325402" y="175341"/>
                  <a:pt x="2317071" y="168676"/>
                </a:cubicBezTo>
                <a:cubicBezTo>
                  <a:pt x="2310535" y="163447"/>
                  <a:pt x="2304545" y="157456"/>
                  <a:pt x="2299316" y="150920"/>
                </a:cubicBezTo>
                <a:cubicBezTo>
                  <a:pt x="2288148" y="136960"/>
                  <a:pt x="2280296" y="116427"/>
                  <a:pt x="2263805" y="106532"/>
                </a:cubicBezTo>
                <a:cubicBezTo>
                  <a:pt x="2255781" y="101717"/>
                  <a:pt x="2246050" y="100613"/>
                  <a:pt x="2237172" y="97654"/>
                </a:cubicBezTo>
                <a:cubicBezTo>
                  <a:pt x="2169443" y="29925"/>
                  <a:pt x="2248149" y="100690"/>
                  <a:pt x="2183906" y="62144"/>
                </a:cubicBezTo>
                <a:cubicBezTo>
                  <a:pt x="2176729" y="57838"/>
                  <a:pt x="2173637" y="48131"/>
                  <a:pt x="2166151" y="44388"/>
                </a:cubicBezTo>
                <a:cubicBezTo>
                  <a:pt x="2149411" y="36018"/>
                  <a:pt x="2131042" y="31172"/>
                  <a:pt x="2112885" y="26633"/>
                </a:cubicBezTo>
                <a:cubicBezTo>
                  <a:pt x="2101048" y="23674"/>
                  <a:pt x="2089338" y="20148"/>
                  <a:pt x="2077374" y="17755"/>
                </a:cubicBezTo>
                <a:cubicBezTo>
                  <a:pt x="2034720" y="9224"/>
                  <a:pt x="1996712" y="5453"/>
                  <a:pt x="1953087" y="0"/>
                </a:cubicBezTo>
                <a:lnTo>
                  <a:pt x="1287262" y="8878"/>
                </a:lnTo>
                <a:cubicBezTo>
                  <a:pt x="1269267" y="9322"/>
                  <a:pt x="1251996" y="17755"/>
                  <a:pt x="1233996" y="17755"/>
                </a:cubicBezTo>
                <a:lnTo>
                  <a:pt x="337351" y="8878"/>
                </a:lnTo>
                <a:cubicBezTo>
                  <a:pt x="239697" y="11837"/>
                  <a:pt x="141937" y="12336"/>
                  <a:pt x="44388" y="17755"/>
                </a:cubicBezTo>
                <a:cubicBezTo>
                  <a:pt x="12140" y="19546"/>
                  <a:pt x="7398" y="25153"/>
                  <a:pt x="0" y="2663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836742">
            <a:off x="3961174" y="868568"/>
            <a:ext cx="2018994" cy="6776519"/>
          </a:xfrm>
          <a:prstGeom prst="rect">
            <a:avLst/>
          </a:prstGeom>
          <a:ln>
            <a:solidFill>
              <a:srgbClr val="FFC000"/>
            </a:solidFill>
          </a:ln>
        </p:spPr>
      </p:pic>
      <p:sp>
        <p:nvSpPr>
          <p:cNvPr id="25" name="Freeform 24"/>
          <p:cNvSpPr/>
          <p:nvPr/>
        </p:nvSpPr>
        <p:spPr>
          <a:xfrm>
            <a:off x="1867711" y="2947481"/>
            <a:ext cx="1332689" cy="557719"/>
          </a:xfrm>
          <a:custGeom>
            <a:avLst/>
            <a:gdLst>
              <a:gd name="connsiteX0" fmla="*/ 48638 w 1332689"/>
              <a:gd name="connsiteY0" fmla="*/ 48638 h 671208"/>
              <a:gd name="connsiteX1" fmla="*/ 48638 w 1332689"/>
              <a:gd name="connsiteY1" fmla="*/ 48638 h 671208"/>
              <a:gd name="connsiteX2" fmla="*/ 19455 w 1332689"/>
              <a:gd name="connsiteY2" fmla="*/ 136187 h 671208"/>
              <a:gd name="connsiteX3" fmla="*/ 0 w 1332689"/>
              <a:gd name="connsiteY3" fmla="*/ 282102 h 671208"/>
              <a:gd name="connsiteX4" fmla="*/ 9727 w 1332689"/>
              <a:gd name="connsiteY4" fmla="*/ 486383 h 671208"/>
              <a:gd name="connsiteX5" fmla="*/ 38910 w 1332689"/>
              <a:gd name="connsiteY5" fmla="*/ 496110 h 671208"/>
              <a:gd name="connsiteX6" fmla="*/ 155642 w 1332689"/>
              <a:gd name="connsiteY6" fmla="*/ 515566 h 671208"/>
              <a:gd name="connsiteX7" fmla="*/ 175098 w 1332689"/>
              <a:gd name="connsiteY7" fmla="*/ 535021 h 671208"/>
              <a:gd name="connsiteX8" fmla="*/ 214008 w 1332689"/>
              <a:gd name="connsiteY8" fmla="*/ 593387 h 671208"/>
              <a:gd name="connsiteX9" fmla="*/ 340468 w 1332689"/>
              <a:gd name="connsiteY9" fmla="*/ 622570 h 671208"/>
              <a:gd name="connsiteX10" fmla="*/ 359923 w 1332689"/>
              <a:gd name="connsiteY10" fmla="*/ 651753 h 671208"/>
              <a:gd name="connsiteX11" fmla="*/ 418289 w 1332689"/>
              <a:gd name="connsiteY11" fmla="*/ 671208 h 671208"/>
              <a:gd name="connsiteX12" fmla="*/ 758757 w 1332689"/>
              <a:gd name="connsiteY12" fmla="*/ 661481 h 671208"/>
              <a:gd name="connsiteX13" fmla="*/ 817123 w 1332689"/>
              <a:gd name="connsiteY13" fmla="*/ 642025 h 671208"/>
              <a:gd name="connsiteX14" fmla="*/ 953310 w 1332689"/>
              <a:gd name="connsiteY14" fmla="*/ 622570 h 671208"/>
              <a:gd name="connsiteX15" fmla="*/ 1001949 w 1332689"/>
              <a:gd name="connsiteY15" fmla="*/ 612842 h 671208"/>
              <a:gd name="connsiteX16" fmla="*/ 1060315 w 1332689"/>
              <a:gd name="connsiteY16" fmla="*/ 593387 h 671208"/>
              <a:gd name="connsiteX17" fmla="*/ 1079770 w 1332689"/>
              <a:gd name="connsiteY17" fmla="*/ 564204 h 671208"/>
              <a:gd name="connsiteX18" fmla="*/ 1177046 w 1332689"/>
              <a:gd name="connsiteY18" fmla="*/ 535021 h 671208"/>
              <a:gd name="connsiteX19" fmla="*/ 1235412 w 1332689"/>
              <a:gd name="connsiteY19" fmla="*/ 515566 h 671208"/>
              <a:gd name="connsiteX20" fmla="*/ 1264595 w 1332689"/>
              <a:gd name="connsiteY20" fmla="*/ 505838 h 671208"/>
              <a:gd name="connsiteX21" fmla="*/ 1303506 w 1332689"/>
              <a:gd name="connsiteY21" fmla="*/ 457200 h 671208"/>
              <a:gd name="connsiteX22" fmla="*/ 1313234 w 1332689"/>
              <a:gd name="connsiteY22" fmla="*/ 428017 h 671208"/>
              <a:gd name="connsiteX23" fmla="*/ 1332689 w 1332689"/>
              <a:gd name="connsiteY23" fmla="*/ 350196 h 671208"/>
              <a:gd name="connsiteX24" fmla="*/ 1274323 w 1332689"/>
              <a:gd name="connsiteY24" fmla="*/ 77821 h 671208"/>
              <a:gd name="connsiteX25" fmla="*/ 1245140 w 1332689"/>
              <a:gd name="connsiteY25" fmla="*/ 48638 h 671208"/>
              <a:gd name="connsiteX26" fmla="*/ 1215957 w 1332689"/>
              <a:gd name="connsiteY26" fmla="*/ 29183 h 671208"/>
              <a:gd name="connsiteX27" fmla="*/ 1118680 w 1332689"/>
              <a:gd name="connsiteY27" fmla="*/ 0 h 671208"/>
              <a:gd name="connsiteX28" fmla="*/ 953310 w 1332689"/>
              <a:gd name="connsiteY28" fmla="*/ 19455 h 671208"/>
              <a:gd name="connsiteX29" fmla="*/ 894944 w 1332689"/>
              <a:gd name="connsiteY29" fmla="*/ 48638 h 671208"/>
              <a:gd name="connsiteX30" fmla="*/ 826851 w 1332689"/>
              <a:gd name="connsiteY30" fmla="*/ 58366 h 671208"/>
              <a:gd name="connsiteX31" fmla="*/ 787940 w 1332689"/>
              <a:gd name="connsiteY31" fmla="*/ 68093 h 671208"/>
              <a:gd name="connsiteX32" fmla="*/ 272374 w 1332689"/>
              <a:gd name="connsiteY32" fmla="*/ 77821 h 671208"/>
              <a:gd name="connsiteX33" fmla="*/ 243191 w 1332689"/>
              <a:gd name="connsiteY33" fmla="*/ 87549 h 671208"/>
              <a:gd name="connsiteX34" fmla="*/ 184825 w 1332689"/>
              <a:gd name="connsiteY34" fmla="*/ 48638 h 671208"/>
              <a:gd name="connsiteX35" fmla="*/ 155642 w 1332689"/>
              <a:gd name="connsiteY35" fmla="*/ 38910 h 671208"/>
              <a:gd name="connsiteX36" fmla="*/ 107004 w 1332689"/>
              <a:gd name="connsiteY36" fmla="*/ 48638 h 671208"/>
              <a:gd name="connsiteX37" fmla="*/ 48638 w 1332689"/>
              <a:gd name="connsiteY37" fmla="*/ 48638 h 67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32689" h="671208">
                <a:moveTo>
                  <a:pt x="48638" y="48638"/>
                </a:moveTo>
                <a:lnTo>
                  <a:pt x="48638" y="48638"/>
                </a:lnTo>
                <a:cubicBezTo>
                  <a:pt x="38910" y="77821"/>
                  <a:pt x="26916" y="106344"/>
                  <a:pt x="19455" y="136187"/>
                </a:cubicBezTo>
                <a:cubicBezTo>
                  <a:pt x="16097" y="149620"/>
                  <a:pt x="1093" y="273359"/>
                  <a:pt x="0" y="282102"/>
                </a:cubicBezTo>
                <a:cubicBezTo>
                  <a:pt x="3242" y="350196"/>
                  <a:pt x="-2468" y="419312"/>
                  <a:pt x="9727" y="486383"/>
                </a:cubicBezTo>
                <a:cubicBezTo>
                  <a:pt x="11561" y="496471"/>
                  <a:pt x="28855" y="494099"/>
                  <a:pt x="38910" y="496110"/>
                </a:cubicBezTo>
                <a:cubicBezTo>
                  <a:pt x="77591" y="503846"/>
                  <a:pt x="155642" y="515566"/>
                  <a:pt x="155642" y="515566"/>
                </a:cubicBezTo>
                <a:cubicBezTo>
                  <a:pt x="162127" y="522051"/>
                  <a:pt x="169595" y="527684"/>
                  <a:pt x="175098" y="535021"/>
                </a:cubicBezTo>
                <a:cubicBezTo>
                  <a:pt x="189127" y="553727"/>
                  <a:pt x="191826" y="585993"/>
                  <a:pt x="214008" y="593387"/>
                </a:cubicBezTo>
                <a:cubicBezTo>
                  <a:pt x="294126" y="620093"/>
                  <a:pt x="252072" y="609942"/>
                  <a:pt x="340468" y="622570"/>
                </a:cubicBezTo>
                <a:cubicBezTo>
                  <a:pt x="346953" y="632298"/>
                  <a:pt x="350009" y="645557"/>
                  <a:pt x="359923" y="651753"/>
                </a:cubicBezTo>
                <a:cubicBezTo>
                  <a:pt x="377313" y="662622"/>
                  <a:pt x="418289" y="671208"/>
                  <a:pt x="418289" y="671208"/>
                </a:cubicBezTo>
                <a:cubicBezTo>
                  <a:pt x="531778" y="667966"/>
                  <a:pt x="645524" y="669766"/>
                  <a:pt x="758757" y="661481"/>
                </a:cubicBezTo>
                <a:cubicBezTo>
                  <a:pt x="779210" y="659984"/>
                  <a:pt x="796774" y="644569"/>
                  <a:pt x="817123" y="642025"/>
                </a:cubicBezTo>
                <a:cubicBezTo>
                  <a:pt x="884780" y="633568"/>
                  <a:pt x="891592" y="633792"/>
                  <a:pt x="953310" y="622570"/>
                </a:cubicBezTo>
                <a:cubicBezTo>
                  <a:pt x="969577" y="619612"/>
                  <a:pt x="985997" y="617192"/>
                  <a:pt x="1001949" y="612842"/>
                </a:cubicBezTo>
                <a:cubicBezTo>
                  <a:pt x="1021734" y="607446"/>
                  <a:pt x="1060315" y="593387"/>
                  <a:pt x="1060315" y="593387"/>
                </a:cubicBezTo>
                <a:cubicBezTo>
                  <a:pt x="1066800" y="583659"/>
                  <a:pt x="1069856" y="570400"/>
                  <a:pt x="1079770" y="564204"/>
                </a:cubicBezTo>
                <a:cubicBezTo>
                  <a:pt x="1100930" y="550979"/>
                  <a:pt x="1150764" y="542906"/>
                  <a:pt x="1177046" y="535021"/>
                </a:cubicBezTo>
                <a:cubicBezTo>
                  <a:pt x="1196689" y="529128"/>
                  <a:pt x="1215957" y="522051"/>
                  <a:pt x="1235412" y="515566"/>
                </a:cubicBezTo>
                <a:lnTo>
                  <a:pt x="1264595" y="505838"/>
                </a:lnTo>
                <a:cubicBezTo>
                  <a:pt x="1282693" y="487741"/>
                  <a:pt x="1291234" y="481745"/>
                  <a:pt x="1303506" y="457200"/>
                </a:cubicBezTo>
                <a:cubicBezTo>
                  <a:pt x="1308092" y="448029"/>
                  <a:pt x="1310536" y="437910"/>
                  <a:pt x="1313234" y="428017"/>
                </a:cubicBezTo>
                <a:cubicBezTo>
                  <a:pt x="1320269" y="402221"/>
                  <a:pt x="1332689" y="350196"/>
                  <a:pt x="1332689" y="350196"/>
                </a:cubicBezTo>
                <a:cubicBezTo>
                  <a:pt x="1327341" y="296715"/>
                  <a:pt x="1334820" y="138318"/>
                  <a:pt x="1274323" y="77821"/>
                </a:cubicBezTo>
                <a:cubicBezTo>
                  <a:pt x="1264595" y="68093"/>
                  <a:pt x="1255708" y="57445"/>
                  <a:pt x="1245140" y="48638"/>
                </a:cubicBezTo>
                <a:cubicBezTo>
                  <a:pt x="1236159" y="41154"/>
                  <a:pt x="1226641" y="33931"/>
                  <a:pt x="1215957" y="29183"/>
                </a:cubicBezTo>
                <a:cubicBezTo>
                  <a:pt x="1185509" y="15651"/>
                  <a:pt x="1151017" y="8084"/>
                  <a:pt x="1118680" y="0"/>
                </a:cubicBezTo>
                <a:cubicBezTo>
                  <a:pt x="1064027" y="4969"/>
                  <a:pt x="1007357" y="7445"/>
                  <a:pt x="953310" y="19455"/>
                </a:cubicBezTo>
                <a:cubicBezTo>
                  <a:pt x="814651" y="50268"/>
                  <a:pt x="1044834" y="3671"/>
                  <a:pt x="894944" y="48638"/>
                </a:cubicBezTo>
                <a:cubicBezTo>
                  <a:pt x="872983" y="55226"/>
                  <a:pt x="849409" y="54265"/>
                  <a:pt x="826851" y="58366"/>
                </a:cubicBezTo>
                <a:cubicBezTo>
                  <a:pt x="813697" y="60758"/>
                  <a:pt x="801301" y="67624"/>
                  <a:pt x="787940" y="68093"/>
                </a:cubicBezTo>
                <a:cubicBezTo>
                  <a:pt x="616160" y="74120"/>
                  <a:pt x="444229" y="74578"/>
                  <a:pt x="272374" y="77821"/>
                </a:cubicBezTo>
                <a:cubicBezTo>
                  <a:pt x="262646" y="81064"/>
                  <a:pt x="252919" y="90792"/>
                  <a:pt x="243191" y="87549"/>
                </a:cubicBezTo>
                <a:cubicBezTo>
                  <a:pt x="221008" y="80155"/>
                  <a:pt x="207007" y="56032"/>
                  <a:pt x="184825" y="48638"/>
                </a:cubicBezTo>
                <a:lnTo>
                  <a:pt x="155642" y="38910"/>
                </a:lnTo>
                <a:cubicBezTo>
                  <a:pt x="139429" y="42153"/>
                  <a:pt x="121359" y="40435"/>
                  <a:pt x="107004" y="48638"/>
                </a:cubicBezTo>
                <a:cubicBezTo>
                  <a:pt x="51213" y="80519"/>
                  <a:pt x="58366" y="48638"/>
                  <a:pt x="48638" y="4863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1078049" y="4265414"/>
            <a:ext cx="598351" cy="1327990"/>
          </a:xfrm>
          <a:custGeom>
            <a:avLst/>
            <a:gdLst>
              <a:gd name="connsiteX0" fmla="*/ 575653 w 1276374"/>
              <a:gd name="connsiteY0" fmla="*/ 73122 h 1327990"/>
              <a:gd name="connsiteX1" fmla="*/ 575653 w 1276374"/>
              <a:gd name="connsiteY1" fmla="*/ 73122 h 1327990"/>
              <a:gd name="connsiteX2" fmla="*/ 643747 w 1276374"/>
              <a:gd name="connsiteY2" fmla="*/ 5029 h 1327990"/>
              <a:gd name="connsiteX3" fmla="*/ 818845 w 1276374"/>
              <a:gd name="connsiteY3" fmla="*/ 14756 h 1327990"/>
              <a:gd name="connsiteX4" fmla="*/ 848028 w 1276374"/>
              <a:gd name="connsiteY4" fmla="*/ 24484 h 1327990"/>
              <a:gd name="connsiteX5" fmla="*/ 906394 w 1276374"/>
              <a:gd name="connsiteY5" fmla="*/ 63395 h 1327990"/>
              <a:gd name="connsiteX6" fmla="*/ 964760 w 1276374"/>
              <a:gd name="connsiteY6" fmla="*/ 102305 h 1327990"/>
              <a:gd name="connsiteX7" fmla="*/ 1032853 w 1276374"/>
              <a:gd name="connsiteY7" fmla="*/ 199582 h 1327990"/>
              <a:gd name="connsiteX8" fmla="*/ 1062036 w 1276374"/>
              <a:gd name="connsiteY8" fmla="*/ 228765 h 1327990"/>
              <a:gd name="connsiteX9" fmla="*/ 1071764 w 1276374"/>
              <a:gd name="connsiteY9" fmla="*/ 267675 h 1327990"/>
              <a:gd name="connsiteX10" fmla="*/ 1091219 w 1276374"/>
              <a:gd name="connsiteY10" fmla="*/ 326041 h 1327990"/>
              <a:gd name="connsiteX11" fmla="*/ 1110674 w 1276374"/>
              <a:gd name="connsiteY11" fmla="*/ 413590 h 1327990"/>
              <a:gd name="connsiteX12" fmla="*/ 1120402 w 1276374"/>
              <a:gd name="connsiteY12" fmla="*/ 442773 h 1327990"/>
              <a:gd name="connsiteX13" fmla="*/ 1130130 w 1276374"/>
              <a:gd name="connsiteY13" fmla="*/ 501139 h 1327990"/>
              <a:gd name="connsiteX14" fmla="*/ 1139857 w 1276374"/>
              <a:gd name="connsiteY14" fmla="*/ 540050 h 1327990"/>
              <a:gd name="connsiteX15" fmla="*/ 1159313 w 1276374"/>
              <a:gd name="connsiteY15" fmla="*/ 598416 h 1327990"/>
              <a:gd name="connsiteX16" fmla="*/ 1178768 w 1276374"/>
              <a:gd name="connsiteY16" fmla="*/ 870790 h 1327990"/>
              <a:gd name="connsiteX17" fmla="*/ 1188496 w 1276374"/>
              <a:gd name="connsiteY17" fmla="*/ 938884 h 1327990"/>
              <a:gd name="connsiteX18" fmla="*/ 1227406 w 1276374"/>
              <a:gd name="connsiteY18" fmla="*/ 1026433 h 1327990"/>
              <a:gd name="connsiteX19" fmla="*/ 1246862 w 1276374"/>
              <a:gd name="connsiteY19" fmla="*/ 1084799 h 1327990"/>
              <a:gd name="connsiteX20" fmla="*/ 1256589 w 1276374"/>
              <a:gd name="connsiteY20" fmla="*/ 1113982 h 1327990"/>
              <a:gd name="connsiteX21" fmla="*/ 1266317 w 1276374"/>
              <a:gd name="connsiteY21" fmla="*/ 1182075 h 1327990"/>
              <a:gd name="connsiteX22" fmla="*/ 1266317 w 1276374"/>
              <a:gd name="connsiteY22" fmla="*/ 1289080 h 1327990"/>
              <a:gd name="connsiteX23" fmla="*/ 1237134 w 1276374"/>
              <a:gd name="connsiteY23" fmla="*/ 1308535 h 1327990"/>
              <a:gd name="connsiteX24" fmla="*/ 1178768 w 1276374"/>
              <a:gd name="connsiteY24" fmla="*/ 1327990 h 1327990"/>
              <a:gd name="connsiteX25" fmla="*/ 332462 w 1276374"/>
              <a:gd name="connsiteY25" fmla="*/ 1318263 h 1327990"/>
              <a:gd name="connsiteX26" fmla="*/ 274096 w 1276374"/>
              <a:gd name="connsiteY26" fmla="*/ 1298807 h 1327990"/>
              <a:gd name="connsiteX27" fmla="*/ 206002 w 1276374"/>
              <a:gd name="connsiteY27" fmla="*/ 1289080 h 1327990"/>
              <a:gd name="connsiteX28" fmla="*/ 137908 w 1276374"/>
              <a:gd name="connsiteY28" fmla="*/ 1269624 h 1327990"/>
              <a:gd name="connsiteX29" fmla="*/ 89270 w 1276374"/>
              <a:gd name="connsiteY29" fmla="*/ 1250169 h 1327990"/>
              <a:gd name="connsiteX30" fmla="*/ 50360 w 1276374"/>
              <a:gd name="connsiteY30" fmla="*/ 1220986 h 1327990"/>
              <a:gd name="connsiteX31" fmla="*/ 21177 w 1276374"/>
              <a:gd name="connsiteY31" fmla="*/ 1201531 h 1327990"/>
              <a:gd name="connsiteX32" fmla="*/ 1721 w 1276374"/>
              <a:gd name="connsiteY32" fmla="*/ 1133437 h 1327990"/>
              <a:gd name="connsiteX33" fmla="*/ 21177 w 1276374"/>
              <a:gd name="connsiteY33" fmla="*/ 899973 h 1327990"/>
              <a:gd name="connsiteX34" fmla="*/ 40632 w 1276374"/>
              <a:gd name="connsiteY34" fmla="*/ 831880 h 1327990"/>
              <a:gd name="connsiteX35" fmla="*/ 60087 w 1276374"/>
              <a:gd name="connsiteY35" fmla="*/ 792969 h 1327990"/>
              <a:gd name="connsiteX36" fmla="*/ 79542 w 1276374"/>
              <a:gd name="connsiteY36" fmla="*/ 763786 h 1327990"/>
              <a:gd name="connsiteX37" fmla="*/ 128181 w 1276374"/>
              <a:gd name="connsiteY37" fmla="*/ 666509 h 1327990"/>
              <a:gd name="connsiteX38" fmla="*/ 157364 w 1276374"/>
              <a:gd name="connsiteY38" fmla="*/ 617871 h 1327990"/>
              <a:gd name="connsiteX39" fmla="*/ 176819 w 1276374"/>
              <a:gd name="connsiteY39" fmla="*/ 578960 h 1327990"/>
              <a:gd name="connsiteX40" fmla="*/ 225457 w 1276374"/>
              <a:gd name="connsiteY40" fmla="*/ 510867 h 1327990"/>
              <a:gd name="connsiteX41" fmla="*/ 244913 w 1276374"/>
              <a:gd name="connsiteY41" fmla="*/ 471956 h 1327990"/>
              <a:gd name="connsiteX42" fmla="*/ 322734 w 1276374"/>
              <a:gd name="connsiteY42" fmla="*/ 364952 h 1327990"/>
              <a:gd name="connsiteX43" fmla="*/ 342189 w 1276374"/>
              <a:gd name="connsiteY43" fmla="*/ 335769 h 1327990"/>
              <a:gd name="connsiteX44" fmla="*/ 390828 w 1276374"/>
              <a:gd name="connsiteY44" fmla="*/ 287131 h 1327990"/>
              <a:gd name="connsiteX45" fmla="*/ 410283 w 1276374"/>
              <a:gd name="connsiteY45" fmla="*/ 267675 h 1327990"/>
              <a:gd name="connsiteX46" fmla="*/ 439466 w 1276374"/>
              <a:gd name="connsiteY46" fmla="*/ 248220 h 1327990"/>
              <a:gd name="connsiteX47" fmla="*/ 449194 w 1276374"/>
              <a:gd name="connsiteY47" fmla="*/ 219037 h 1327990"/>
              <a:gd name="connsiteX48" fmla="*/ 536742 w 1276374"/>
              <a:gd name="connsiteY48" fmla="*/ 121760 h 1327990"/>
              <a:gd name="connsiteX49" fmla="*/ 556198 w 1276374"/>
              <a:gd name="connsiteY49" fmla="*/ 102305 h 1327990"/>
              <a:gd name="connsiteX50" fmla="*/ 575653 w 1276374"/>
              <a:gd name="connsiteY50" fmla="*/ 73122 h 132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76374" h="1327990">
                <a:moveTo>
                  <a:pt x="575653" y="73122"/>
                </a:moveTo>
                <a:lnTo>
                  <a:pt x="575653" y="73122"/>
                </a:lnTo>
                <a:cubicBezTo>
                  <a:pt x="598351" y="50424"/>
                  <a:pt x="612534" y="12520"/>
                  <a:pt x="643747" y="5029"/>
                </a:cubicBezTo>
                <a:cubicBezTo>
                  <a:pt x="700589" y="-8613"/>
                  <a:pt x="760652" y="9214"/>
                  <a:pt x="818845" y="14756"/>
                </a:cubicBezTo>
                <a:cubicBezTo>
                  <a:pt x="829053" y="15728"/>
                  <a:pt x="839065" y="19504"/>
                  <a:pt x="848028" y="24484"/>
                </a:cubicBezTo>
                <a:cubicBezTo>
                  <a:pt x="868468" y="35840"/>
                  <a:pt x="885480" y="52938"/>
                  <a:pt x="906394" y="63395"/>
                </a:cubicBezTo>
                <a:cubicBezTo>
                  <a:pt x="934715" y="77555"/>
                  <a:pt x="946936" y="78539"/>
                  <a:pt x="964760" y="102305"/>
                </a:cubicBezTo>
                <a:cubicBezTo>
                  <a:pt x="998251" y="146960"/>
                  <a:pt x="999634" y="160826"/>
                  <a:pt x="1032853" y="199582"/>
                </a:cubicBezTo>
                <a:cubicBezTo>
                  <a:pt x="1041806" y="210027"/>
                  <a:pt x="1052308" y="219037"/>
                  <a:pt x="1062036" y="228765"/>
                </a:cubicBezTo>
                <a:cubicBezTo>
                  <a:pt x="1065279" y="241735"/>
                  <a:pt x="1067922" y="254870"/>
                  <a:pt x="1071764" y="267675"/>
                </a:cubicBezTo>
                <a:cubicBezTo>
                  <a:pt x="1077657" y="287318"/>
                  <a:pt x="1087197" y="305932"/>
                  <a:pt x="1091219" y="326041"/>
                </a:cubicBezTo>
                <a:cubicBezTo>
                  <a:pt x="1097903" y="359463"/>
                  <a:pt x="1101518" y="381544"/>
                  <a:pt x="1110674" y="413590"/>
                </a:cubicBezTo>
                <a:cubicBezTo>
                  <a:pt x="1113491" y="423449"/>
                  <a:pt x="1118178" y="432763"/>
                  <a:pt x="1120402" y="442773"/>
                </a:cubicBezTo>
                <a:cubicBezTo>
                  <a:pt x="1124681" y="462027"/>
                  <a:pt x="1126262" y="481798"/>
                  <a:pt x="1130130" y="501139"/>
                </a:cubicBezTo>
                <a:cubicBezTo>
                  <a:pt x="1132752" y="514249"/>
                  <a:pt x="1136015" y="527244"/>
                  <a:pt x="1139857" y="540050"/>
                </a:cubicBezTo>
                <a:cubicBezTo>
                  <a:pt x="1145750" y="559693"/>
                  <a:pt x="1159313" y="598416"/>
                  <a:pt x="1159313" y="598416"/>
                </a:cubicBezTo>
                <a:cubicBezTo>
                  <a:pt x="1168579" y="783751"/>
                  <a:pt x="1161697" y="742762"/>
                  <a:pt x="1178768" y="870790"/>
                </a:cubicBezTo>
                <a:cubicBezTo>
                  <a:pt x="1181798" y="893517"/>
                  <a:pt x="1183340" y="916543"/>
                  <a:pt x="1188496" y="938884"/>
                </a:cubicBezTo>
                <a:cubicBezTo>
                  <a:pt x="1216299" y="1059363"/>
                  <a:pt x="1193924" y="951099"/>
                  <a:pt x="1227406" y="1026433"/>
                </a:cubicBezTo>
                <a:cubicBezTo>
                  <a:pt x="1235735" y="1045173"/>
                  <a:pt x="1240377" y="1065344"/>
                  <a:pt x="1246862" y="1084799"/>
                </a:cubicBezTo>
                <a:lnTo>
                  <a:pt x="1256589" y="1113982"/>
                </a:lnTo>
                <a:cubicBezTo>
                  <a:pt x="1259832" y="1136680"/>
                  <a:pt x="1263287" y="1159348"/>
                  <a:pt x="1266317" y="1182075"/>
                </a:cubicBezTo>
                <a:cubicBezTo>
                  <a:pt x="1268770" y="1200470"/>
                  <a:pt x="1287665" y="1262396"/>
                  <a:pt x="1266317" y="1289080"/>
                </a:cubicBezTo>
                <a:cubicBezTo>
                  <a:pt x="1259014" y="1298209"/>
                  <a:pt x="1247818" y="1303787"/>
                  <a:pt x="1237134" y="1308535"/>
                </a:cubicBezTo>
                <a:cubicBezTo>
                  <a:pt x="1218394" y="1316864"/>
                  <a:pt x="1178768" y="1327990"/>
                  <a:pt x="1178768" y="1327990"/>
                </a:cubicBezTo>
                <a:cubicBezTo>
                  <a:pt x="896666" y="1324748"/>
                  <a:pt x="614436" y="1327359"/>
                  <a:pt x="332462" y="1318263"/>
                </a:cubicBezTo>
                <a:cubicBezTo>
                  <a:pt x="311965" y="1317602"/>
                  <a:pt x="294398" y="1301707"/>
                  <a:pt x="274096" y="1298807"/>
                </a:cubicBezTo>
                <a:cubicBezTo>
                  <a:pt x="251398" y="1295565"/>
                  <a:pt x="228561" y="1293181"/>
                  <a:pt x="206002" y="1289080"/>
                </a:cubicBezTo>
                <a:cubicBezTo>
                  <a:pt x="186160" y="1285473"/>
                  <a:pt x="157519" y="1276978"/>
                  <a:pt x="137908" y="1269624"/>
                </a:cubicBezTo>
                <a:cubicBezTo>
                  <a:pt x="121558" y="1263493"/>
                  <a:pt x="104534" y="1258649"/>
                  <a:pt x="89270" y="1250169"/>
                </a:cubicBezTo>
                <a:cubicBezTo>
                  <a:pt x="75098" y="1242295"/>
                  <a:pt x="63553" y="1230409"/>
                  <a:pt x="50360" y="1220986"/>
                </a:cubicBezTo>
                <a:cubicBezTo>
                  <a:pt x="40847" y="1214191"/>
                  <a:pt x="30905" y="1208016"/>
                  <a:pt x="21177" y="1201531"/>
                </a:cubicBezTo>
                <a:cubicBezTo>
                  <a:pt x="16589" y="1187769"/>
                  <a:pt x="1721" y="1145652"/>
                  <a:pt x="1721" y="1133437"/>
                </a:cubicBezTo>
                <a:cubicBezTo>
                  <a:pt x="1721" y="850643"/>
                  <a:pt x="-8573" y="1004097"/>
                  <a:pt x="21177" y="899973"/>
                </a:cubicBezTo>
                <a:cubicBezTo>
                  <a:pt x="28231" y="875282"/>
                  <a:pt x="30633" y="855210"/>
                  <a:pt x="40632" y="831880"/>
                </a:cubicBezTo>
                <a:cubicBezTo>
                  <a:pt x="46344" y="818551"/>
                  <a:pt x="52893" y="805560"/>
                  <a:pt x="60087" y="792969"/>
                </a:cubicBezTo>
                <a:cubicBezTo>
                  <a:pt x="65887" y="782818"/>
                  <a:pt x="74794" y="774469"/>
                  <a:pt x="79542" y="763786"/>
                </a:cubicBezTo>
                <a:cubicBezTo>
                  <a:pt x="124237" y="663223"/>
                  <a:pt x="70794" y="743026"/>
                  <a:pt x="128181" y="666509"/>
                </a:cubicBezTo>
                <a:cubicBezTo>
                  <a:pt x="150760" y="598767"/>
                  <a:pt x="121756" y="671283"/>
                  <a:pt x="157364" y="617871"/>
                </a:cubicBezTo>
                <a:cubicBezTo>
                  <a:pt x="165408" y="605805"/>
                  <a:pt x="169133" y="591257"/>
                  <a:pt x="176819" y="578960"/>
                </a:cubicBezTo>
                <a:cubicBezTo>
                  <a:pt x="211633" y="523257"/>
                  <a:pt x="198007" y="558905"/>
                  <a:pt x="225457" y="510867"/>
                </a:cubicBezTo>
                <a:cubicBezTo>
                  <a:pt x="232652" y="498276"/>
                  <a:pt x="237718" y="484547"/>
                  <a:pt x="244913" y="471956"/>
                </a:cubicBezTo>
                <a:cubicBezTo>
                  <a:pt x="260634" y="444445"/>
                  <a:pt x="317596" y="372659"/>
                  <a:pt x="322734" y="364952"/>
                </a:cubicBezTo>
                <a:cubicBezTo>
                  <a:pt x="329219" y="355224"/>
                  <a:pt x="334490" y="344567"/>
                  <a:pt x="342189" y="335769"/>
                </a:cubicBezTo>
                <a:cubicBezTo>
                  <a:pt x="357288" y="318514"/>
                  <a:pt x="374615" y="303344"/>
                  <a:pt x="390828" y="287131"/>
                </a:cubicBezTo>
                <a:cubicBezTo>
                  <a:pt x="397313" y="280646"/>
                  <a:pt x="402652" y="272762"/>
                  <a:pt x="410283" y="267675"/>
                </a:cubicBezTo>
                <a:lnTo>
                  <a:pt x="439466" y="248220"/>
                </a:lnTo>
                <a:cubicBezTo>
                  <a:pt x="442709" y="238492"/>
                  <a:pt x="444608" y="228208"/>
                  <a:pt x="449194" y="219037"/>
                </a:cubicBezTo>
                <a:cubicBezTo>
                  <a:pt x="467825" y="181775"/>
                  <a:pt x="511532" y="146970"/>
                  <a:pt x="536742" y="121760"/>
                </a:cubicBezTo>
                <a:cubicBezTo>
                  <a:pt x="543227" y="115275"/>
                  <a:pt x="547497" y="105205"/>
                  <a:pt x="556198" y="102305"/>
                </a:cubicBezTo>
                <a:cubicBezTo>
                  <a:pt x="594082" y="89677"/>
                  <a:pt x="572410" y="77986"/>
                  <a:pt x="575653" y="7312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p:cNvSpPr txBox="1">
            <a:spLocks noChangeArrowheads="1"/>
          </p:cNvSpPr>
          <p:nvPr/>
        </p:nvSpPr>
        <p:spPr>
          <a:xfrm>
            <a:off x="381000" y="0"/>
            <a:ext cx="822960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smtClean="0">
                <a:solidFill>
                  <a:srgbClr val="FFFF00"/>
                </a:solidFill>
              </a:rPr>
              <a:t>   </a:t>
            </a:r>
            <a:r>
              <a:rPr lang="en-GB" sz="3200" dirty="0" smtClean="0">
                <a:latin typeface="Arial Rounded MT Bold" pitchFamily="34" charset="0"/>
              </a:rPr>
              <a:t>Molecular emission from the Inner Disk</a:t>
            </a:r>
            <a:endParaRPr lang="en-GB" sz="3200" dirty="0">
              <a:latin typeface="Arial Rounded MT Bold" pitchFamily="34" charset="0"/>
            </a:endParaRPr>
          </a:p>
        </p:txBody>
      </p:sp>
      <p:sp>
        <p:nvSpPr>
          <p:cNvPr id="19" name="Text Box 8"/>
          <p:cNvSpPr txBox="1">
            <a:spLocks noChangeArrowheads="1"/>
          </p:cNvSpPr>
          <p:nvPr/>
        </p:nvSpPr>
        <p:spPr bwMode="auto">
          <a:xfrm>
            <a:off x="152400" y="5833292"/>
            <a:ext cx="2504688"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dirty="0" err="1" smtClean="0">
                <a:solidFill>
                  <a:schemeClr val="hlink"/>
                </a:solidFill>
                <a:latin typeface="Arial Rounded MT Bold" pitchFamily="34" charset="0"/>
              </a:rPr>
              <a:t>Dullemond</a:t>
            </a:r>
            <a:r>
              <a:rPr lang="en-US" sz="1500" dirty="0" smtClean="0">
                <a:solidFill>
                  <a:schemeClr val="hlink"/>
                </a:solidFill>
                <a:latin typeface="Arial Rounded MT Bold" pitchFamily="34" charset="0"/>
              </a:rPr>
              <a:t> &amp; </a:t>
            </a:r>
            <a:r>
              <a:rPr lang="en-US" sz="1500" dirty="0" err="1" smtClean="0">
                <a:solidFill>
                  <a:schemeClr val="hlink"/>
                </a:solidFill>
                <a:latin typeface="Arial Rounded MT Bold" pitchFamily="34" charset="0"/>
              </a:rPr>
              <a:t>Monnier</a:t>
            </a:r>
            <a:r>
              <a:rPr lang="en-US" sz="1500" dirty="0" smtClean="0">
                <a:solidFill>
                  <a:schemeClr val="hlink"/>
                </a:solidFill>
                <a:latin typeface="Arial Rounded MT Bold" pitchFamily="34" charset="0"/>
              </a:rPr>
              <a:t> 2010</a:t>
            </a:r>
            <a:endParaRPr lang="en-US" sz="1500" dirty="0">
              <a:solidFill>
                <a:schemeClr val="hlink"/>
              </a:solidFill>
              <a:latin typeface="Arial Rounded MT Bold" pitchFamily="34" charset="0"/>
            </a:endParaRPr>
          </a:p>
        </p:txBody>
      </p:sp>
    </p:spTree>
    <p:extLst>
      <p:ext uri="{BB962C8B-B14F-4D97-AF65-F5344CB8AC3E}">
        <p14:creationId xmlns:p14="http://schemas.microsoft.com/office/powerpoint/2010/main" val="320132316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0446">
            <a:off x="418063" y="3138152"/>
            <a:ext cx="6439925" cy="3200400"/>
          </a:xfrm>
          <a:prstGeom prst="rect">
            <a:avLst/>
          </a:prstGeom>
          <a:scene3d>
            <a:camera prst="orthographicFront">
              <a:rot lat="0" lon="0" rev="0"/>
            </a:camera>
            <a:lightRig rig="threePt" dir="t"/>
          </a:scene3d>
        </p:spPr>
      </p:pic>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b="1" dirty="0" smtClean="0"/>
              <a:t>Composition of Protoplanetary Disks:</a:t>
            </a:r>
            <a:r>
              <a:rPr lang="en-GB" sz="3500" b="1" dirty="0" smtClean="0">
                <a:solidFill>
                  <a:srgbClr val="FFFF00"/>
                </a:solidFill>
              </a:rPr>
              <a:t>   </a:t>
            </a:r>
            <a:r>
              <a:rPr lang="en-GB" sz="3500" dirty="0" smtClean="0">
                <a:solidFill>
                  <a:srgbClr val="FFFF00"/>
                </a:solidFill>
              </a:rPr>
              <a:t/>
            </a:r>
            <a:br>
              <a:rPr lang="en-GB" sz="3500" dirty="0" smtClean="0">
                <a:solidFill>
                  <a:srgbClr val="FFFF00"/>
                </a:solidFill>
              </a:rPr>
            </a:br>
            <a:r>
              <a:rPr lang="en-GB" sz="3200" dirty="0" smtClean="0">
                <a:latin typeface="Arial Rounded MT Bold" pitchFamily="34" charset="0"/>
              </a:rPr>
              <a:t>H</a:t>
            </a:r>
            <a:r>
              <a:rPr lang="en-GB" sz="3200" baseline="-25000" dirty="0" smtClean="0">
                <a:latin typeface="Arial Rounded MT Bold" pitchFamily="34" charset="0"/>
              </a:rPr>
              <a:t>2</a:t>
            </a:r>
            <a:r>
              <a:rPr lang="en-GB" sz="3200" dirty="0" smtClean="0">
                <a:latin typeface="Arial Rounded MT Bold" pitchFamily="34" charset="0"/>
              </a:rPr>
              <a:t> and CO Absorption Spectroscopy</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60"/>
            <a:ext cx="2641600" cy="331478"/>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70763">
            <a:off x="6946695" y="3376226"/>
            <a:ext cx="1948792" cy="1463040"/>
          </a:xfrm>
          <a:prstGeom prst="rect">
            <a:avLst/>
          </a:prstGeom>
        </p:spPr>
      </p:pic>
      <p:sp>
        <p:nvSpPr>
          <p:cNvPr id="11" name="TextBox 10"/>
          <p:cNvSpPr txBox="1"/>
          <p:nvPr/>
        </p:nvSpPr>
        <p:spPr>
          <a:xfrm>
            <a:off x="624113" y="1285817"/>
            <a:ext cx="8001001" cy="1569660"/>
          </a:xfrm>
          <a:prstGeom prst="rect">
            <a:avLst/>
          </a:prstGeom>
          <a:noFill/>
        </p:spPr>
        <p:txBody>
          <a:bodyPr wrap="square" rtlCol="0">
            <a:spAutoFit/>
          </a:bodyPr>
          <a:lstStyle/>
          <a:p>
            <a:pPr marL="285750" indent="-285750">
              <a:buFont typeface="Arial" pitchFamily="34" charset="0"/>
              <a:buChar char="•"/>
            </a:pPr>
            <a:r>
              <a:rPr lang="en-US" sz="2400" dirty="0" smtClean="0">
                <a:ea typeface="Tahoma"/>
                <a:cs typeface="Tahoma"/>
                <a:sym typeface="Symbol"/>
              </a:rPr>
              <a:t>Direct line-of-sight absorption measurements could allow us to probe H</a:t>
            </a:r>
            <a:r>
              <a:rPr lang="en-US" sz="2400" baseline="-25000" dirty="0" smtClean="0">
                <a:ea typeface="Tahoma"/>
                <a:cs typeface="Tahoma"/>
                <a:sym typeface="Symbol"/>
              </a:rPr>
              <a:t>2</a:t>
            </a:r>
            <a:r>
              <a:rPr lang="en-US" sz="2400" dirty="0" smtClean="0">
                <a:ea typeface="Tahoma"/>
                <a:cs typeface="Tahoma"/>
                <a:sym typeface="Symbol"/>
              </a:rPr>
              <a:t> and CO in same, warm (~300 K) parcels of disk gas, set a better basis for molecular abundances and total</a:t>
            </a:r>
          </a:p>
          <a:p>
            <a:r>
              <a:rPr lang="en-US" sz="2400" dirty="0" smtClean="0">
                <a:ea typeface="Tahoma"/>
                <a:cs typeface="Tahoma"/>
                <a:sym typeface="Symbol"/>
              </a:rPr>
              <a:t>    disk mass in these regions.   </a:t>
            </a:r>
          </a:p>
        </p:txBody>
      </p:sp>
      <p:sp>
        <p:nvSpPr>
          <p:cNvPr id="14" name="Freeform 13"/>
          <p:cNvSpPr/>
          <p:nvPr/>
        </p:nvSpPr>
        <p:spPr>
          <a:xfrm>
            <a:off x="1761608" y="3349563"/>
            <a:ext cx="2181654" cy="723547"/>
          </a:xfrm>
          <a:custGeom>
            <a:avLst/>
            <a:gdLst>
              <a:gd name="connsiteX0" fmla="*/ 21917 w 2181654"/>
              <a:gd name="connsiteY0" fmla="*/ 42354 h 723547"/>
              <a:gd name="connsiteX1" fmla="*/ 21917 w 2181654"/>
              <a:gd name="connsiteY1" fmla="*/ 42354 h 723547"/>
              <a:gd name="connsiteX2" fmla="*/ 11526 w 2181654"/>
              <a:gd name="connsiteY2" fmla="*/ 260563 h 723547"/>
              <a:gd name="connsiteX3" fmla="*/ 21917 w 2181654"/>
              <a:gd name="connsiteY3" fmla="*/ 302127 h 723547"/>
              <a:gd name="connsiteX4" fmla="*/ 53090 w 2181654"/>
              <a:gd name="connsiteY4" fmla="*/ 322909 h 723547"/>
              <a:gd name="connsiteX5" fmla="*/ 84263 w 2181654"/>
              <a:gd name="connsiteY5" fmla="*/ 354082 h 723547"/>
              <a:gd name="connsiteX6" fmla="*/ 156999 w 2181654"/>
              <a:gd name="connsiteY6" fmla="*/ 395645 h 723547"/>
              <a:gd name="connsiteX7" fmla="*/ 198563 w 2181654"/>
              <a:gd name="connsiteY7" fmla="*/ 426818 h 723547"/>
              <a:gd name="connsiteX8" fmla="*/ 240126 w 2181654"/>
              <a:gd name="connsiteY8" fmla="*/ 437209 h 723547"/>
              <a:gd name="connsiteX9" fmla="*/ 271299 w 2181654"/>
              <a:gd name="connsiteY9" fmla="*/ 447600 h 723547"/>
              <a:gd name="connsiteX10" fmla="*/ 312863 w 2181654"/>
              <a:gd name="connsiteY10" fmla="*/ 468382 h 723547"/>
              <a:gd name="connsiteX11" fmla="*/ 385599 w 2181654"/>
              <a:gd name="connsiteY11" fmla="*/ 489163 h 723547"/>
              <a:gd name="connsiteX12" fmla="*/ 447944 w 2181654"/>
              <a:gd name="connsiteY12" fmla="*/ 509945 h 723547"/>
              <a:gd name="connsiteX13" fmla="*/ 510290 w 2181654"/>
              <a:gd name="connsiteY13" fmla="*/ 520336 h 723547"/>
              <a:gd name="connsiteX14" fmla="*/ 541463 w 2181654"/>
              <a:gd name="connsiteY14" fmla="*/ 530727 h 723547"/>
              <a:gd name="connsiteX15" fmla="*/ 583026 w 2181654"/>
              <a:gd name="connsiteY15" fmla="*/ 541118 h 723547"/>
              <a:gd name="connsiteX16" fmla="*/ 645372 w 2181654"/>
              <a:gd name="connsiteY16" fmla="*/ 561900 h 723547"/>
              <a:gd name="connsiteX17" fmla="*/ 676544 w 2181654"/>
              <a:gd name="connsiteY17" fmla="*/ 572291 h 723547"/>
              <a:gd name="connsiteX18" fmla="*/ 718108 w 2181654"/>
              <a:gd name="connsiteY18" fmla="*/ 582682 h 723547"/>
              <a:gd name="connsiteX19" fmla="*/ 780454 w 2181654"/>
              <a:gd name="connsiteY19" fmla="*/ 624245 h 723547"/>
              <a:gd name="connsiteX20" fmla="*/ 811626 w 2181654"/>
              <a:gd name="connsiteY20" fmla="*/ 645027 h 723547"/>
              <a:gd name="connsiteX21" fmla="*/ 884363 w 2181654"/>
              <a:gd name="connsiteY21" fmla="*/ 665809 h 723547"/>
              <a:gd name="connsiteX22" fmla="*/ 915535 w 2181654"/>
              <a:gd name="connsiteY22" fmla="*/ 676200 h 723547"/>
              <a:gd name="connsiteX23" fmla="*/ 1009054 w 2181654"/>
              <a:gd name="connsiteY23" fmla="*/ 686591 h 723547"/>
              <a:gd name="connsiteX24" fmla="*/ 1040226 w 2181654"/>
              <a:gd name="connsiteY24" fmla="*/ 696982 h 723547"/>
              <a:gd name="connsiteX25" fmla="*/ 1144135 w 2181654"/>
              <a:gd name="connsiteY25" fmla="*/ 717763 h 723547"/>
              <a:gd name="connsiteX26" fmla="*/ 1497426 w 2181654"/>
              <a:gd name="connsiteY26" fmla="*/ 707373 h 723547"/>
              <a:gd name="connsiteX27" fmla="*/ 2162444 w 2181654"/>
              <a:gd name="connsiteY27" fmla="*/ 686591 h 723547"/>
              <a:gd name="connsiteX28" fmla="*/ 2162444 w 2181654"/>
              <a:gd name="connsiteY28" fmla="*/ 468382 h 723547"/>
              <a:gd name="connsiteX29" fmla="*/ 2079317 w 2181654"/>
              <a:gd name="connsiteY29" fmla="*/ 395645 h 723547"/>
              <a:gd name="connsiteX30" fmla="*/ 2006581 w 2181654"/>
              <a:gd name="connsiteY30" fmla="*/ 343691 h 723547"/>
              <a:gd name="connsiteX31" fmla="*/ 1965017 w 2181654"/>
              <a:gd name="connsiteY31" fmla="*/ 333300 h 723547"/>
              <a:gd name="connsiteX32" fmla="*/ 1933844 w 2181654"/>
              <a:gd name="connsiteY32" fmla="*/ 322909 h 723547"/>
              <a:gd name="connsiteX33" fmla="*/ 1892281 w 2181654"/>
              <a:gd name="connsiteY33" fmla="*/ 312518 h 723547"/>
              <a:gd name="connsiteX34" fmla="*/ 1861108 w 2181654"/>
              <a:gd name="connsiteY34" fmla="*/ 302127 h 723547"/>
              <a:gd name="connsiteX35" fmla="*/ 1809154 w 2181654"/>
              <a:gd name="connsiteY35" fmla="*/ 281345 h 723547"/>
              <a:gd name="connsiteX36" fmla="*/ 1694854 w 2181654"/>
              <a:gd name="connsiteY36" fmla="*/ 260563 h 723547"/>
              <a:gd name="connsiteX37" fmla="*/ 1632508 w 2181654"/>
              <a:gd name="connsiteY37" fmla="*/ 239782 h 723547"/>
              <a:gd name="connsiteX38" fmla="*/ 1601335 w 2181654"/>
              <a:gd name="connsiteY38" fmla="*/ 229391 h 723547"/>
              <a:gd name="connsiteX39" fmla="*/ 1435081 w 2181654"/>
              <a:gd name="connsiteY39" fmla="*/ 208609 h 723547"/>
              <a:gd name="connsiteX40" fmla="*/ 1393517 w 2181654"/>
              <a:gd name="connsiteY40" fmla="*/ 198218 h 723547"/>
              <a:gd name="connsiteX41" fmla="*/ 1331172 w 2181654"/>
              <a:gd name="connsiteY41" fmla="*/ 177436 h 723547"/>
              <a:gd name="connsiteX42" fmla="*/ 1248044 w 2181654"/>
              <a:gd name="connsiteY42" fmla="*/ 156654 h 723547"/>
              <a:gd name="connsiteX43" fmla="*/ 1175308 w 2181654"/>
              <a:gd name="connsiteY43" fmla="*/ 135873 h 723547"/>
              <a:gd name="connsiteX44" fmla="*/ 1081790 w 2181654"/>
              <a:gd name="connsiteY44" fmla="*/ 104700 h 723547"/>
              <a:gd name="connsiteX45" fmla="*/ 1050617 w 2181654"/>
              <a:gd name="connsiteY45" fmla="*/ 94309 h 723547"/>
              <a:gd name="connsiteX46" fmla="*/ 925926 w 2181654"/>
              <a:gd name="connsiteY46" fmla="*/ 73527 h 723547"/>
              <a:gd name="connsiteX47" fmla="*/ 842799 w 2181654"/>
              <a:gd name="connsiteY47" fmla="*/ 63136 h 723547"/>
              <a:gd name="connsiteX48" fmla="*/ 780454 w 2181654"/>
              <a:gd name="connsiteY48" fmla="*/ 52745 h 723547"/>
              <a:gd name="connsiteX49" fmla="*/ 447944 w 2181654"/>
              <a:gd name="connsiteY49" fmla="*/ 31963 h 723547"/>
              <a:gd name="connsiteX50" fmla="*/ 323254 w 2181654"/>
              <a:gd name="connsiteY50" fmla="*/ 21573 h 723547"/>
              <a:gd name="connsiteX51" fmla="*/ 292081 w 2181654"/>
              <a:gd name="connsiteY51" fmla="*/ 11182 h 723547"/>
              <a:gd name="connsiteX52" fmla="*/ 32308 w 2181654"/>
              <a:gd name="connsiteY52" fmla="*/ 11182 h 723547"/>
              <a:gd name="connsiteX53" fmla="*/ 21917 w 2181654"/>
              <a:gd name="connsiteY53" fmla="*/ 42354 h 72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81654" h="723547">
                <a:moveTo>
                  <a:pt x="21917" y="42354"/>
                </a:moveTo>
                <a:lnTo>
                  <a:pt x="21917" y="42354"/>
                </a:lnTo>
                <a:cubicBezTo>
                  <a:pt x="-4717" y="162207"/>
                  <a:pt x="-5691" y="122831"/>
                  <a:pt x="11526" y="260563"/>
                </a:cubicBezTo>
                <a:cubicBezTo>
                  <a:pt x="13297" y="274734"/>
                  <a:pt x="13995" y="290244"/>
                  <a:pt x="21917" y="302127"/>
                </a:cubicBezTo>
                <a:cubicBezTo>
                  <a:pt x="28844" y="312518"/>
                  <a:pt x="43496" y="314914"/>
                  <a:pt x="53090" y="322909"/>
                </a:cubicBezTo>
                <a:cubicBezTo>
                  <a:pt x="64379" y="332317"/>
                  <a:pt x="72974" y="344674"/>
                  <a:pt x="84263" y="354082"/>
                </a:cubicBezTo>
                <a:cubicBezTo>
                  <a:pt x="118581" y="382681"/>
                  <a:pt x="116349" y="370239"/>
                  <a:pt x="156999" y="395645"/>
                </a:cubicBezTo>
                <a:cubicBezTo>
                  <a:pt x="171685" y="404824"/>
                  <a:pt x="183073" y="419073"/>
                  <a:pt x="198563" y="426818"/>
                </a:cubicBezTo>
                <a:cubicBezTo>
                  <a:pt x="211336" y="433205"/>
                  <a:pt x="226395" y="433286"/>
                  <a:pt x="240126" y="437209"/>
                </a:cubicBezTo>
                <a:cubicBezTo>
                  <a:pt x="250658" y="440218"/>
                  <a:pt x="261232" y="443285"/>
                  <a:pt x="271299" y="447600"/>
                </a:cubicBezTo>
                <a:cubicBezTo>
                  <a:pt x="285537" y="453702"/>
                  <a:pt x="298625" y="462280"/>
                  <a:pt x="312863" y="468382"/>
                </a:cubicBezTo>
                <a:cubicBezTo>
                  <a:pt x="340032" y="480026"/>
                  <a:pt x="356294" y="480372"/>
                  <a:pt x="385599" y="489163"/>
                </a:cubicBezTo>
                <a:cubicBezTo>
                  <a:pt x="406581" y="495457"/>
                  <a:pt x="426336" y="506344"/>
                  <a:pt x="447944" y="509945"/>
                </a:cubicBezTo>
                <a:cubicBezTo>
                  <a:pt x="468726" y="513409"/>
                  <a:pt x="489723" y="515766"/>
                  <a:pt x="510290" y="520336"/>
                </a:cubicBezTo>
                <a:cubicBezTo>
                  <a:pt x="520982" y="522712"/>
                  <a:pt x="530931" y="527718"/>
                  <a:pt x="541463" y="530727"/>
                </a:cubicBezTo>
                <a:cubicBezTo>
                  <a:pt x="555194" y="534650"/>
                  <a:pt x="569348" y="537014"/>
                  <a:pt x="583026" y="541118"/>
                </a:cubicBezTo>
                <a:cubicBezTo>
                  <a:pt x="604008" y="547413"/>
                  <a:pt x="624590" y="554973"/>
                  <a:pt x="645372" y="561900"/>
                </a:cubicBezTo>
                <a:cubicBezTo>
                  <a:pt x="655763" y="565364"/>
                  <a:pt x="665918" y="569635"/>
                  <a:pt x="676544" y="572291"/>
                </a:cubicBezTo>
                <a:lnTo>
                  <a:pt x="718108" y="582682"/>
                </a:lnTo>
                <a:lnTo>
                  <a:pt x="780454" y="624245"/>
                </a:lnTo>
                <a:cubicBezTo>
                  <a:pt x="790845" y="631172"/>
                  <a:pt x="799779" y="641078"/>
                  <a:pt x="811626" y="645027"/>
                </a:cubicBezTo>
                <a:cubicBezTo>
                  <a:pt x="886374" y="669943"/>
                  <a:pt x="793023" y="639711"/>
                  <a:pt x="884363" y="665809"/>
                </a:cubicBezTo>
                <a:cubicBezTo>
                  <a:pt x="894894" y="668818"/>
                  <a:pt x="904731" y="674399"/>
                  <a:pt x="915535" y="676200"/>
                </a:cubicBezTo>
                <a:cubicBezTo>
                  <a:pt x="946473" y="681356"/>
                  <a:pt x="977881" y="683127"/>
                  <a:pt x="1009054" y="686591"/>
                </a:cubicBezTo>
                <a:cubicBezTo>
                  <a:pt x="1019445" y="690055"/>
                  <a:pt x="1029554" y="694519"/>
                  <a:pt x="1040226" y="696982"/>
                </a:cubicBezTo>
                <a:cubicBezTo>
                  <a:pt x="1074644" y="704924"/>
                  <a:pt x="1144135" y="717763"/>
                  <a:pt x="1144135" y="717763"/>
                </a:cubicBezTo>
                <a:lnTo>
                  <a:pt x="1497426" y="707373"/>
                </a:lnTo>
                <a:cubicBezTo>
                  <a:pt x="2151841" y="693596"/>
                  <a:pt x="1930307" y="763972"/>
                  <a:pt x="2162444" y="686591"/>
                </a:cubicBezTo>
                <a:cubicBezTo>
                  <a:pt x="2190459" y="602547"/>
                  <a:pt x="2185540" y="630061"/>
                  <a:pt x="2162444" y="468382"/>
                </a:cubicBezTo>
                <a:cubicBezTo>
                  <a:pt x="2157803" y="435891"/>
                  <a:pt x="2092065" y="405206"/>
                  <a:pt x="2079317" y="395645"/>
                </a:cubicBezTo>
                <a:cubicBezTo>
                  <a:pt x="2074586" y="392097"/>
                  <a:pt x="2018398" y="348755"/>
                  <a:pt x="2006581" y="343691"/>
                </a:cubicBezTo>
                <a:cubicBezTo>
                  <a:pt x="1993455" y="338065"/>
                  <a:pt x="1978749" y="337223"/>
                  <a:pt x="1965017" y="333300"/>
                </a:cubicBezTo>
                <a:cubicBezTo>
                  <a:pt x="1954485" y="330291"/>
                  <a:pt x="1944376" y="325918"/>
                  <a:pt x="1933844" y="322909"/>
                </a:cubicBezTo>
                <a:cubicBezTo>
                  <a:pt x="1920113" y="318986"/>
                  <a:pt x="1906012" y="316441"/>
                  <a:pt x="1892281" y="312518"/>
                </a:cubicBezTo>
                <a:cubicBezTo>
                  <a:pt x="1881749" y="309509"/>
                  <a:pt x="1871364" y="305973"/>
                  <a:pt x="1861108" y="302127"/>
                </a:cubicBezTo>
                <a:cubicBezTo>
                  <a:pt x="1843644" y="295578"/>
                  <a:pt x="1827019" y="286705"/>
                  <a:pt x="1809154" y="281345"/>
                </a:cubicBezTo>
                <a:cubicBezTo>
                  <a:pt x="1770333" y="269699"/>
                  <a:pt x="1734307" y="270426"/>
                  <a:pt x="1694854" y="260563"/>
                </a:cubicBezTo>
                <a:cubicBezTo>
                  <a:pt x="1673602" y="255250"/>
                  <a:pt x="1653290" y="246709"/>
                  <a:pt x="1632508" y="239782"/>
                </a:cubicBezTo>
                <a:cubicBezTo>
                  <a:pt x="1622117" y="236318"/>
                  <a:pt x="1612075" y="231539"/>
                  <a:pt x="1601335" y="229391"/>
                </a:cubicBezTo>
                <a:cubicBezTo>
                  <a:pt x="1511867" y="211497"/>
                  <a:pt x="1566969" y="220599"/>
                  <a:pt x="1435081" y="208609"/>
                </a:cubicBezTo>
                <a:cubicBezTo>
                  <a:pt x="1421226" y="205145"/>
                  <a:pt x="1407196" y="202322"/>
                  <a:pt x="1393517" y="198218"/>
                </a:cubicBezTo>
                <a:cubicBezTo>
                  <a:pt x="1372535" y="191923"/>
                  <a:pt x="1352652" y="181732"/>
                  <a:pt x="1331172" y="177436"/>
                </a:cubicBezTo>
                <a:cubicBezTo>
                  <a:pt x="1225548" y="156311"/>
                  <a:pt x="1322595" y="177955"/>
                  <a:pt x="1248044" y="156654"/>
                </a:cubicBezTo>
                <a:cubicBezTo>
                  <a:pt x="1156686" y="130551"/>
                  <a:pt x="1250071" y="160791"/>
                  <a:pt x="1175308" y="135873"/>
                </a:cubicBezTo>
                <a:cubicBezTo>
                  <a:pt x="1121073" y="99716"/>
                  <a:pt x="1165786" y="123366"/>
                  <a:pt x="1081790" y="104700"/>
                </a:cubicBezTo>
                <a:cubicBezTo>
                  <a:pt x="1071098" y="102324"/>
                  <a:pt x="1061357" y="96457"/>
                  <a:pt x="1050617" y="94309"/>
                </a:cubicBezTo>
                <a:cubicBezTo>
                  <a:pt x="1009298" y="86045"/>
                  <a:pt x="967738" y="78754"/>
                  <a:pt x="925926" y="73527"/>
                </a:cubicBezTo>
                <a:lnTo>
                  <a:pt x="842799" y="63136"/>
                </a:lnTo>
                <a:cubicBezTo>
                  <a:pt x="821942" y="60156"/>
                  <a:pt x="801407" y="54951"/>
                  <a:pt x="780454" y="52745"/>
                </a:cubicBezTo>
                <a:cubicBezTo>
                  <a:pt x="670848" y="41207"/>
                  <a:pt x="557412" y="39025"/>
                  <a:pt x="447944" y="31963"/>
                </a:cubicBezTo>
                <a:cubicBezTo>
                  <a:pt x="406323" y="29278"/>
                  <a:pt x="364817" y="25036"/>
                  <a:pt x="323254" y="21573"/>
                </a:cubicBezTo>
                <a:cubicBezTo>
                  <a:pt x="312863" y="18109"/>
                  <a:pt x="302821" y="13330"/>
                  <a:pt x="292081" y="11182"/>
                </a:cubicBezTo>
                <a:cubicBezTo>
                  <a:pt x="187616" y="-9711"/>
                  <a:pt x="167095" y="3694"/>
                  <a:pt x="32308" y="11182"/>
                </a:cubicBezTo>
                <a:lnTo>
                  <a:pt x="21917" y="4235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321380" y="5272672"/>
            <a:ext cx="2306782" cy="1143000"/>
          </a:xfrm>
          <a:custGeom>
            <a:avLst/>
            <a:gdLst>
              <a:gd name="connsiteX0" fmla="*/ 2265218 w 2306782"/>
              <a:gd name="connsiteY0" fmla="*/ 1143000 h 1143000"/>
              <a:gd name="connsiteX1" fmla="*/ 2265218 w 2306782"/>
              <a:gd name="connsiteY1" fmla="*/ 1143000 h 1143000"/>
              <a:gd name="connsiteX2" fmla="*/ 2286000 w 2306782"/>
              <a:gd name="connsiteY2" fmla="*/ 1049482 h 1143000"/>
              <a:gd name="connsiteX3" fmla="*/ 2296391 w 2306782"/>
              <a:gd name="connsiteY3" fmla="*/ 1018309 h 1143000"/>
              <a:gd name="connsiteX4" fmla="*/ 2306782 w 2306782"/>
              <a:gd name="connsiteY4" fmla="*/ 945573 h 1143000"/>
              <a:gd name="connsiteX5" fmla="*/ 2296391 w 2306782"/>
              <a:gd name="connsiteY5" fmla="*/ 800100 h 1143000"/>
              <a:gd name="connsiteX6" fmla="*/ 2265218 w 2306782"/>
              <a:gd name="connsiteY6" fmla="*/ 737754 h 1143000"/>
              <a:gd name="connsiteX7" fmla="*/ 2244436 w 2306782"/>
              <a:gd name="connsiteY7" fmla="*/ 675409 h 1143000"/>
              <a:gd name="connsiteX8" fmla="*/ 2213263 w 2306782"/>
              <a:gd name="connsiteY8" fmla="*/ 613064 h 1143000"/>
              <a:gd name="connsiteX9" fmla="*/ 2192482 w 2306782"/>
              <a:gd name="connsiteY9" fmla="*/ 581891 h 1143000"/>
              <a:gd name="connsiteX10" fmla="*/ 2182091 w 2306782"/>
              <a:gd name="connsiteY10" fmla="*/ 550718 h 1143000"/>
              <a:gd name="connsiteX11" fmla="*/ 2130136 w 2306782"/>
              <a:gd name="connsiteY11" fmla="*/ 488373 h 1143000"/>
              <a:gd name="connsiteX12" fmla="*/ 2036618 w 2306782"/>
              <a:gd name="connsiteY12" fmla="*/ 436418 h 1143000"/>
              <a:gd name="connsiteX13" fmla="*/ 2005445 w 2306782"/>
              <a:gd name="connsiteY13" fmla="*/ 415636 h 1143000"/>
              <a:gd name="connsiteX14" fmla="*/ 1943100 w 2306782"/>
              <a:gd name="connsiteY14" fmla="*/ 394854 h 1143000"/>
              <a:gd name="connsiteX15" fmla="*/ 1911927 w 2306782"/>
              <a:gd name="connsiteY15" fmla="*/ 374073 h 1143000"/>
              <a:gd name="connsiteX16" fmla="*/ 1849582 w 2306782"/>
              <a:gd name="connsiteY16" fmla="*/ 353291 h 1143000"/>
              <a:gd name="connsiteX17" fmla="*/ 1828800 w 2306782"/>
              <a:gd name="connsiteY17" fmla="*/ 322118 h 1143000"/>
              <a:gd name="connsiteX18" fmla="*/ 1797627 w 2306782"/>
              <a:gd name="connsiteY18" fmla="*/ 311727 h 1143000"/>
              <a:gd name="connsiteX19" fmla="*/ 1766454 w 2306782"/>
              <a:gd name="connsiteY19" fmla="*/ 290945 h 1143000"/>
              <a:gd name="connsiteX20" fmla="*/ 1735282 w 2306782"/>
              <a:gd name="connsiteY20" fmla="*/ 280554 h 1143000"/>
              <a:gd name="connsiteX21" fmla="*/ 1641763 w 2306782"/>
              <a:gd name="connsiteY21" fmla="*/ 238991 h 1143000"/>
              <a:gd name="connsiteX22" fmla="*/ 1610591 w 2306782"/>
              <a:gd name="connsiteY22" fmla="*/ 228600 h 1143000"/>
              <a:gd name="connsiteX23" fmla="*/ 1579418 w 2306782"/>
              <a:gd name="connsiteY23" fmla="*/ 207818 h 1143000"/>
              <a:gd name="connsiteX24" fmla="*/ 1537854 w 2306782"/>
              <a:gd name="connsiteY24" fmla="*/ 197427 h 1143000"/>
              <a:gd name="connsiteX25" fmla="*/ 1506682 w 2306782"/>
              <a:gd name="connsiteY25" fmla="*/ 187036 h 1143000"/>
              <a:gd name="connsiteX26" fmla="*/ 1402772 w 2306782"/>
              <a:gd name="connsiteY26" fmla="*/ 166254 h 1143000"/>
              <a:gd name="connsiteX27" fmla="*/ 1340427 w 2306782"/>
              <a:gd name="connsiteY27" fmla="*/ 145473 h 1143000"/>
              <a:gd name="connsiteX28" fmla="*/ 1205345 w 2306782"/>
              <a:gd name="connsiteY28" fmla="*/ 124691 h 1143000"/>
              <a:gd name="connsiteX29" fmla="*/ 1111827 w 2306782"/>
              <a:gd name="connsiteY29" fmla="*/ 93518 h 1143000"/>
              <a:gd name="connsiteX30" fmla="*/ 1080654 w 2306782"/>
              <a:gd name="connsiteY30" fmla="*/ 83127 h 1143000"/>
              <a:gd name="connsiteX31" fmla="*/ 997527 w 2306782"/>
              <a:gd name="connsiteY31" fmla="*/ 62345 h 1143000"/>
              <a:gd name="connsiteX32" fmla="*/ 966354 w 2306782"/>
              <a:gd name="connsiteY32" fmla="*/ 41564 h 1143000"/>
              <a:gd name="connsiteX33" fmla="*/ 935182 w 2306782"/>
              <a:gd name="connsiteY33" fmla="*/ 31173 h 1143000"/>
              <a:gd name="connsiteX34" fmla="*/ 872836 w 2306782"/>
              <a:gd name="connsiteY34" fmla="*/ 0 h 1143000"/>
              <a:gd name="connsiteX35" fmla="*/ 758536 w 2306782"/>
              <a:gd name="connsiteY35" fmla="*/ 10391 h 1143000"/>
              <a:gd name="connsiteX36" fmla="*/ 727363 w 2306782"/>
              <a:gd name="connsiteY36" fmla="*/ 20782 h 1143000"/>
              <a:gd name="connsiteX37" fmla="*/ 675409 w 2306782"/>
              <a:gd name="connsiteY37" fmla="*/ 31173 h 1143000"/>
              <a:gd name="connsiteX38" fmla="*/ 633845 w 2306782"/>
              <a:gd name="connsiteY38" fmla="*/ 83127 h 1143000"/>
              <a:gd name="connsiteX39" fmla="*/ 540327 w 2306782"/>
              <a:gd name="connsiteY39" fmla="*/ 166254 h 1143000"/>
              <a:gd name="connsiteX40" fmla="*/ 529936 w 2306782"/>
              <a:gd name="connsiteY40" fmla="*/ 197427 h 1143000"/>
              <a:gd name="connsiteX41" fmla="*/ 498763 w 2306782"/>
              <a:gd name="connsiteY41" fmla="*/ 218209 h 1143000"/>
              <a:gd name="connsiteX42" fmla="*/ 436418 w 2306782"/>
              <a:gd name="connsiteY42" fmla="*/ 270164 h 1143000"/>
              <a:gd name="connsiteX43" fmla="*/ 415636 w 2306782"/>
              <a:gd name="connsiteY43" fmla="*/ 301336 h 1143000"/>
              <a:gd name="connsiteX44" fmla="*/ 353291 w 2306782"/>
              <a:gd name="connsiteY44" fmla="*/ 342900 h 1143000"/>
              <a:gd name="connsiteX45" fmla="*/ 322118 w 2306782"/>
              <a:gd name="connsiteY45" fmla="*/ 363682 h 1143000"/>
              <a:gd name="connsiteX46" fmla="*/ 290945 w 2306782"/>
              <a:gd name="connsiteY46" fmla="*/ 394854 h 1143000"/>
              <a:gd name="connsiteX47" fmla="*/ 228600 w 2306782"/>
              <a:gd name="connsiteY47" fmla="*/ 436418 h 1143000"/>
              <a:gd name="connsiteX48" fmla="*/ 197427 w 2306782"/>
              <a:gd name="connsiteY48" fmla="*/ 457200 h 1143000"/>
              <a:gd name="connsiteX49" fmla="*/ 145472 w 2306782"/>
              <a:gd name="connsiteY49" fmla="*/ 498764 h 1143000"/>
              <a:gd name="connsiteX50" fmla="*/ 93518 w 2306782"/>
              <a:gd name="connsiteY50" fmla="*/ 540327 h 1143000"/>
              <a:gd name="connsiteX51" fmla="*/ 72736 w 2306782"/>
              <a:gd name="connsiteY51" fmla="*/ 571500 h 1143000"/>
              <a:gd name="connsiteX52" fmla="*/ 41563 w 2306782"/>
              <a:gd name="connsiteY52" fmla="*/ 602673 h 1143000"/>
              <a:gd name="connsiteX53" fmla="*/ 31172 w 2306782"/>
              <a:gd name="connsiteY53" fmla="*/ 633845 h 1143000"/>
              <a:gd name="connsiteX54" fmla="*/ 0 w 2306782"/>
              <a:gd name="connsiteY54" fmla="*/ 696191 h 1143000"/>
              <a:gd name="connsiteX55" fmla="*/ 10391 w 2306782"/>
              <a:gd name="connsiteY55" fmla="*/ 862445 h 1143000"/>
              <a:gd name="connsiteX56" fmla="*/ 20782 w 2306782"/>
              <a:gd name="connsiteY56" fmla="*/ 893618 h 1143000"/>
              <a:gd name="connsiteX57" fmla="*/ 51954 w 2306782"/>
              <a:gd name="connsiteY57" fmla="*/ 904009 h 1143000"/>
              <a:gd name="connsiteX58" fmla="*/ 83127 w 2306782"/>
              <a:gd name="connsiteY58" fmla="*/ 924791 h 1143000"/>
              <a:gd name="connsiteX59" fmla="*/ 207818 w 2306782"/>
              <a:gd name="connsiteY59" fmla="*/ 935182 h 1143000"/>
              <a:gd name="connsiteX60" fmla="*/ 270163 w 2306782"/>
              <a:gd name="connsiteY60" fmla="*/ 955964 h 1143000"/>
              <a:gd name="connsiteX61" fmla="*/ 415636 w 2306782"/>
              <a:gd name="connsiteY61" fmla="*/ 987136 h 1143000"/>
              <a:gd name="connsiteX62" fmla="*/ 509154 w 2306782"/>
              <a:gd name="connsiteY62" fmla="*/ 997527 h 1143000"/>
              <a:gd name="connsiteX63" fmla="*/ 613063 w 2306782"/>
              <a:gd name="connsiteY63" fmla="*/ 1007918 h 1143000"/>
              <a:gd name="connsiteX64" fmla="*/ 696191 w 2306782"/>
              <a:gd name="connsiteY64" fmla="*/ 1018309 h 1143000"/>
              <a:gd name="connsiteX65" fmla="*/ 758536 w 2306782"/>
              <a:gd name="connsiteY65" fmla="*/ 1028700 h 1143000"/>
              <a:gd name="connsiteX66" fmla="*/ 1111827 w 2306782"/>
              <a:gd name="connsiteY66" fmla="*/ 1049482 h 1143000"/>
              <a:gd name="connsiteX67" fmla="*/ 1413163 w 2306782"/>
              <a:gd name="connsiteY67" fmla="*/ 1070264 h 1143000"/>
              <a:gd name="connsiteX68" fmla="*/ 1683327 w 2306782"/>
              <a:gd name="connsiteY68" fmla="*/ 1101436 h 1143000"/>
              <a:gd name="connsiteX69" fmla="*/ 1787236 w 2306782"/>
              <a:gd name="connsiteY69" fmla="*/ 1111827 h 1143000"/>
              <a:gd name="connsiteX70" fmla="*/ 2109354 w 2306782"/>
              <a:gd name="connsiteY70" fmla="*/ 1122218 h 1143000"/>
              <a:gd name="connsiteX71" fmla="*/ 2265218 w 2306782"/>
              <a:gd name="connsiteY71" fmla="*/ 1143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6782" h="1143000">
                <a:moveTo>
                  <a:pt x="2265218" y="1143000"/>
                </a:moveTo>
                <a:lnTo>
                  <a:pt x="2265218" y="1143000"/>
                </a:lnTo>
                <a:cubicBezTo>
                  <a:pt x="2272145" y="1111827"/>
                  <a:pt x="2278255" y="1080462"/>
                  <a:pt x="2286000" y="1049482"/>
                </a:cubicBezTo>
                <a:cubicBezTo>
                  <a:pt x="2288657" y="1038856"/>
                  <a:pt x="2294243" y="1029049"/>
                  <a:pt x="2296391" y="1018309"/>
                </a:cubicBezTo>
                <a:cubicBezTo>
                  <a:pt x="2301194" y="994293"/>
                  <a:pt x="2303318" y="969818"/>
                  <a:pt x="2306782" y="945573"/>
                </a:cubicBezTo>
                <a:cubicBezTo>
                  <a:pt x="2303318" y="897082"/>
                  <a:pt x="2302071" y="848382"/>
                  <a:pt x="2296391" y="800100"/>
                </a:cubicBezTo>
                <a:cubicBezTo>
                  <a:pt x="2291844" y="761447"/>
                  <a:pt x="2280910" y="773061"/>
                  <a:pt x="2265218" y="737754"/>
                </a:cubicBezTo>
                <a:cubicBezTo>
                  <a:pt x="2256321" y="717736"/>
                  <a:pt x="2256587" y="693636"/>
                  <a:pt x="2244436" y="675409"/>
                </a:cubicBezTo>
                <a:cubicBezTo>
                  <a:pt x="2184883" y="586079"/>
                  <a:pt x="2256278" y="699096"/>
                  <a:pt x="2213263" y="613064"/>
                </a:cubicBezTo>
                <a:cubicBezTo>
                  <a:pt x="2207678" y="601894"/>
                  <a:pt x="2198067" y="593061"/>
                  <a:pt x="2192482" y="581891"/>
                </a:cubicBezTo>
                <a:cubicBezTo>
                  <a:pt x="2187584" y="572094"/>
                  <a:pt x="2186989" y="560515"/>
                  <a:pt x="2182091" y="550718"/>
                </a:cubicBezTo>
                <a:cubicBezTo>
                  <a:pt x="2171175" y="528885"/>
                  <a:pt x="2148940" y="502998"/>
                  <a:pt x="2130136" y="488373"/>
                </a:cubicBezTo>
                <a:cubicBezTo>
                  <a:pt x="2012187" y="396635"/>
                  <a:pt x="2111873" y="474046"/>
                  <a:pt x="2036618" y="436418"/>
                </a:cubicBezTo>
                <a:cubicBezTo>
                  <a:pt x="2025448" y="430833"/>
                  <a:pt x="2016857" y="420708"/>
                  <a:pt x="2005445" y="415636"/>
                </a:cubicBezTo>
                <a:cubicBezTo>
                  <a:pt x="1985427" y="406739"/>
                  <a:pt x="1961327" y="407005"/>
                  <a:pt x="1943100" y="394854"/>
                </a:cubicBezTo>
                <a:cubicBezTo>
                  <a:pt x="1932709" y="387927"/>
                  <a:pt x="1923339" y="379145"/>
                  <a:pt x="1911927" y="374073"/>
                </a:cubicBezTo>
                <a:cubicBezTo>
                  <a:pt x="1891909" y="365176"/>
                  <a:pt x="1849582" y="353291"/>
                  <a:pt x="1849582" y="353291"/>
                </a:cubicBezTo>
                <a:cubicBezTo>
                  <a:pt x="1842655" y="342900"/>
                  <a:pt x="1838552" y="329919"/>
                  <a:pt x="1828800" y="322118"/>
                </a:cubicBezTo>
                <a:cubicBezTo>
                  <a:pt x="1820247" y="315276"/>
                  <a:pt x="1807424" y="316625"/>
                  <a:pt x="1797627" y="311727"/>
                </a:cubicBezTo>
                <a:cubicBezTo>
                  <a:pt x="1786457" y="306142"/>
                  <a:pt x="1777624" y="296530"/>
                  <a:pt x="1766454" y="290945"/>
                </a:cubicBezTo>
                <a:cubicBezTo>
                  <a:pt x="1756658" y="286047"/>
                  <a:pt x="1745078" y="285452"/>
                  <a:pt x="1735282" y="280554"/>
                </a:cubicBezTo>
                <a:cubicBezTo>
                  <a:pt x="1636484" y="231156"/>
                  <a:pt x="1802607" y="292606"/>
                  <a:pt x="1641763" y="238991"/>
                </a:cubicBezTo>
                <a:cubicBezTo>
                  <a:pt x="1631372" y="235527"/>
                  <a:pt x="1619704" y="234675"/>
                  <a:pt x="1610591" y="228600"/>
                </a:cubicBezTo>
                <a:cubicBezTo>
                  <a:pt x="1600200" y="221673"/>
                  <a:pt x="1590897" y="212737"/>
                  <a:pt x="1579418" y="207818"/>
                </a:cubicBezTo>
                <a:cubicBezTo>
                  <a:pt x="1566292" y="202192"/>
                  <a:pt x="1551586" y="201350"/>
                  <a:pt x="1537854" y="197427"/>
                </a:cubicBezTo>
                <a:cubicBezTo>
                  <a:pt x="1527323" y="194418"/>
                  <a:pt x="1517354" y="189499"/>
                  <a:pt x="1506682" y="187036"/>
                </a:cubicBezTo>
                <a:cubicBezTo>
                  <a:pt x="1472264" y="179093"/>
                  <a:pt x="1436282" y="177424"/>
                  <a:pt x="1402772" y="166254"/>
                </a:cubicBezTo>
                <a:cubicBezTo>
                  <a:pt x="1381990" y="159327"/>
                  <a:pt x="1362035" y="149074"/>
                  <a:pt x="1340427" y="145473"/>
                </a:cubicBezTo>
                <a:cubicBezTo>
                  <a:pt x="1253923" y="131056"/>
                  <a:pt x="1298939" y="138062"/>
                  <a:pt x="1205345" y="124691"/>
                </a:cubicBezTo>
                <a:lnTo>
                  <a:pt x="1111827" y="93518"/>
                </a:lnTo>
                <a:cubicBezTo>
                  <a:pt x="1101436" y="90054"/>
                  <a:pt x="1091394" y="85275"/>
                  <a:pt x="1080654" y="83127"/>
                </a:cubicBezTo>
                <a:cubicBezTo>
                  <a:pt x="1060891" y="79174"/>
                  <a:pt x="1018829" y="72996"/>
                  <a:pt x="997527" y="62345"/>
                </a:cubicBezTo>
                <a:cubicBezTo>
                  <a:pt x="986357" y="56760"/>
                  <a:pt x="977524" y="47149"/>
                  <a:pt x="966354" y="41564"/>
                </a:cubicBezTo>
                <a:cubicBezTo>
                  <a:pt x="956558" y="36666"/>
                  <a:pt x="944978" y="36071"/>
                  <a:pt x="935182" y="31173"/>
                </a:cubicBezTo>
                <a:cubicBezTo>
                  <a:pt x="854613" y="-9112"/>
                  <a:pt x="951187" y="26117"/>
                  <a:pt x="872836" y="0"/>
                </a:cubicBezTo>
                <a:cubicBezTo>
                  <a:pt x="834736" y="3464"/>
                  <a:pt x="796409" y="4981"/>
                  <a:pt x="758536" y="10391"/>
                </a:cubicBezTo>
                <a:cubicBezTo>
                  <a:pt x="747693" y="11940"/>
                  <a:pt x="737989" y="18125"/>
                  <a:pt x="727363" y="20782"/>
                </a:cubicBezTo>
                <a:cubicBezTo>
                  <a:pt x="710229" y="25065"/>
                  <a:pt x="692727" y="27709"/>
                  <a:pt x="675409" y="31173"/>
                </a:cubicBezTo>
                <a:cubicBezTo>
                  <a:pt x="589849" y="88210"/>
                  <a:pt x="687893" y="13636"/>
                  <a:pt x="633845" y="83127"/>
                </a:cubicBezTo>
                <a:cubicBezTo>
                  <a:pt x="595517" y="132406"/>
                  <a:pt x="581997" y="138475"/>
                  <a:pt x="540327" y="166254"/>
                </a:cubicBezTo>
                <a:cubicBezTo>
                  <a:pt x="536863" y="176645"/>
                  <a:pt x="536778" y="188874"/>
                  <a:pt x="529936" y="197427"/>
                </a:cubicBezTo>
                <a:cubicBezTo>
                  <a:pt x="522135" y="207179"/>
                  <a:pt x="508357" y="210214"/>
                  <a:pt x="498763" y="218209"/>
                </a:cubicBezTo>
                <a:cubicBezTo>
                  <a:pt x="418757" y="284882"/>
                  <a:pt x="513815" y="218566"/>
                  <a:pt x="436418" y="270164"/>
                </a:cubicBezTo>
                <a:cubicBezTo>
                  <a:pt x="429491" y="280555"/>
                  <a:pt x="425034" y="293113"/>
                  <a:pt x="415636" y="301336"/>
                </a:cubicBezTo>
                <a:cubicBezTo>
                  <a:pt x="396839" y="317783"/>
                  <a:pt x="374073" y="329045"/>
                  <a:pt x="353291" y="342900"/>
                </a:cubicBezTo>
                <a:cubicBezTo>
                  <a:pt x="342900" y="349827"/>
                  <a:pt x="330949" y="354851"/>
                  <a:pt x="322118" y="363682"/>
                </a:cubicBezTo>
                <a:cubicBezTo>
                  <a:pt x="311727" y="374073"/>
                  <a:pt x="302544" y="385832"/>
                  <a:pt x="290945" y="394854"/>
                </a:cubicBezTo>
                <a:cubicBezTo>
                  <a:pt x="271230" y="410188"/>
                  <a:pt x="249382" y="422563"/>
                  <a:pt x="228600" y="436418"/>
                </a:cubicBezTo>
                <a:lnTo>
                  <a:pt x="197427" y="457200"/>
                </a:lnTo>
                <a:cubicBezTo>
                  <a:pt x="137869" y="546537"/>
                  <a:pt x="217173" y="441404"/>
                  <a:pt x="145472" y="498764"/>
                </a:cubicBezTo>
                <a:cubicBezTo>
                  <a:pt x="78329" y="552479"/>
                  <a:pt x="171873" y="514209"/>
                  <a:pt x="93518" y="540327"/>
                </a:cubicBezTo>
                <a:cubicBezTo>
                  <a:pt x="86591" y="550718"/>
                  <a:pt x="80731" y="561906"/>
                  <a:pt x="72736" y="571500"/>
                </a:cubicBezTo>
                <a:cubicBezTo>
                  <a:pt x="63328" y="582789"/>
                  <a:pt x="49714" y="590446"/>
                  <a:pt x="41563" y="602673"/>
                </a:cubicBezTo>
                <a:cubicBezTo>
                  <a:pt x="35487" y="611786"/>
                  <a:pt x="36070" y="624049"/>
                  <a:pt x="31172" y="633845"/>
                </a:cubicBezTo>
                <a:cubicBezTo>
                  <a:pt x="-9112" y="714414"/>
                  <a:pt x="26117" y="617840"/>
                  <a:pt x="0" y="696191"/>
                </a:cubicBezTo>
                <a:cubicBezTo>
                  <a:pt x="3464" y="751609"/>
                  <a:pt x="4578" y="807224"/>
                  <a:pt x="10391" y="862445"/>
                </a:cubicBezTo>
                <a:cubicBezTo>
                  <a:pt x="11538" y="873338"/>
                  <a:pt x="13037" y="885873"/>
                  <a:pt x="20782" y="893618"/>
                </a:cubicBezTo>
                <a:cubicBezTo>
                  <a:pt x="28527" y="901363"/>
                  <a:pt x="42158" y="899111"/>
                  <a:pt x="51954" y="904009"/>
                </a:cubicBezTo>
                <a:cubicBezTo>
                  <a:pt x="63124" y="909594"/>
                  <a:pt x="70881" y="922342"/>
                  <a:pt x="83127" y="924791"/>
                </a:cubicBezTo>
                <a:cubicBezTo>
                  <a:pt x="124025" y="932971"/>
                  <a:pt x="166254" y="931718"/>
                  <a:pt x="207818" y="935182"/>
                </a:cubicBezTo>
                <a:cubicBezTo>
                  <a:pt x="228600" y="942109"/>
                  <a:pt x="248911" y="950652"/>
                  <a:pt x="270163" y="955964"/>
                </a:cubicBezTo>
                <a:cubicBezTo>
                  <a:pt x="315479" y="967292"/>
                  <a:pt x="373202" y="982421"/>
                  <a:pt x="415636" y="987136"/>
                </a:cubicBezTo>
                <a:lnTo>
                  <a:pt x="509154" y="997527"/>
                </a:lnTo>
                <a:lnTo>
                  <a:pt x="613063" y="1007918"/>
                </a:lnTo>
                <a:cubicBezTo>
                  <a:pt x="640817" y="1011002"/>
                  <a:pt x="668547" y="1014360"/>
                  <a:pt x="696191" y="1018309"/>
                </a:cubicBezTo>
                <a:cubicBezTo>
                  <a:pt x="717048" y="1021289"/>
                  <a:pt x="737527" y="1027124"/>
                  <a:pt x="758536" y="1028700"/>
                </a:cubicBezTo>
                <a:cubicBezTo>
                  <a:pt x="876173" y="1037523"/>
                  <a:pt x="994267" y="1039685"/>
                  <a:pt x="1111827" y="1049482"/>
                </a:cubicBezTo>
                <a:cubicBezTo>
                  <a:pt x="1295298" y="1064771"/>
                  <a:pt x="1194882" y="1057424"/>
                  <a:pt x="1413163" y="1070264"/>
                </a:cubicBezTo>
                <a:cubicBezTo>
                  <a:pt x="1544180" y="1092098"/>
                  <a:pt x="1454545" y="1078558"/>
                  <a:pt x="1683327" y="1101436"/>
                </a:cubicBezTo>
                <a:cubicBezTo>
                  <a:pt x="1717963" y="1104900"/>
                  <a:pt x="1752445" y="1110705"/>
                  <a:pt x="1787236" y="1111827"/>
                </a:cubicBezTo>
                <a:lnTo>
                  <a:pt x="2109354" y="1122218"/>
                </a:lnTo>
                <a:lnTo>
                  <a:pt x="2265218" y="1143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893097" y="4846645"/>
            <a:ext cx="1960692" cy="1215736"/>
          </a:xfrm>
          <a:custGeom>
            <a:avLst/>
            <a:gdLst>
              <a:gd name="connsiteX0" fmla="*/ 1264501 w 1960692"/>
              <a:gd name="connsiteY0" fmla="*/ 1215736 h 1215736"/>
              <a:gd name="connsiteX1" fmla="*/ 1264501 w 1960692"/>
              <a:gd name="connsiteY1" fmla="*/ 1215736 h 1215736"/>
              <a:gd name="connsiteX2" fmla="*/ 1347628 w 1960692"/>
              <a:gd name="connsiteY2" fmla="*/ 1174172 h 1215736"/>
              <a:gd name="connsiteX3" fmla="*/ 1378801 w 1960692"/>
              <a:gd name="connsiteY3" fmla="*/ 1163781 h 1215736"/>
              <a:gd name="connsiteX4" fmla="*/ 1420365 w 1960692"/>
              <a:gd name="connsiteY4" fmla="*/ 1143000 h 1215736"/>
              <a:gd name="connsiteX5" fmla="*/ 1451537 w 1960692"/>
              <a:gd name="connsiteY5" fmla="*/ 1122218 h 1215736"/>
              <a:gd name="connsiteX6" fmla="*/ 1493101 w 1960692"/>
              <a:gd name="connsiteY6" fmla="*/ 1111827 h 1215736"/>
              <a:gd name="connsiteX7" fmla="*/ 1524274 w 1960692"/>
              <a:gd name="connsiteY7" fmla="*/ 1101436 h 1215736"/>
              <a:gd name="connsiteX8" fmla="*/ 1586619 w 1960692"/>
              <a:gd name="connsiteY8" fmla="*/ 1070263 h 1215736"/>
              <a:gd name="connsiteX9" fmla="*/ 1659355 w 1960692"/>
              <a:gd name="connsiteY9" fmla="*/ 1039091 h 1215736"/>
              <a:gd name="connsiteX10" fmla="*/ 1763265 w 1960692"/>
              <a:gd name="connsiteY10" fmla="*/ 987136 h 1215736"/>
              <a:gd name="connsiteX11" fmla="*/ 1825610 w 1960692"/>
              <a:gd name="connsiteY11" fmla="*/ 935181 h 1215736"/>
              <a:gd name="connsiteX12" fmla="*/ 1846392 w 1960692"/>
              <a:gd name="connsiteY12" fmla="*/ 904009 h 1215736"/>
              <a:gd name="connsiteX13" fmla="*/ 1877565 w 1960692"/>
              <a:gd name="connsiteY13" fmla="*/ 883227 h 1215736"/>
              <a:gd name="connsiteX14" fmla="*/ 1898346 w 1960692"/>
              <a:gd name="connsiteY14" fmla="*/ 841663 h 1215736"/>
              <a:gd name="connsiteX15" fmla="*/ 1919128 w 1960692"/>
              <a:gd name="connsiteY15" fmla="*/ 810491 h 1215736"/>
              <a:gd name="connsiteX16" fmla="*/ 1950301 w 1960692"/>
              <a:gd name="connsiteY16" fmla="*/ 748145 h 1215736"/>
              <a:gd name="connsiteX17" fmla="*/ 1960692 w 1960692"/>
              <a:gd name="connsiteY17" fmla="*/ 665018 h 1215736"/>
              <a:gd name="connsiteX18" fmla="*/ 1950301 w 1960692"/>
              <a:gd name="connsiteY18" fmla="*/ 498763 h 1215736"/>
              <a:gd name="connsiteX19" fmla="*/ 1908737 w 1960692"/>
              <a:gd name="connsiteY19" fmla="*/ 394854 h 1215736"/>
              <a:gd name="connsiteX20" fmla="*/ 1887955 w 1960692"/>
              <a:gd name="connsiteY20" fmla="*/ 332509 h 1215736"/>
              <a:gd name="connsiteX21" fmla="*/ 1877565 w 1960692"/>
              <a:gd name="connsiteY21" fmla="*/ 301336 h 1215736"/>
              <a:gd name="connsiteX22" fmla="*/ 1856783 w 1960692"/>
              <a:gd name="connsiteY22" fmla="*/ 259772 h 1215736"/>
              <a:gd name="connsiteX23" fmla="*/ 1846392 w 1960692"/>
              <a:gd name="connsiteY23" fmla="*/ 228600 h 1215736"/>
              <a:gd name="connsiteX24" fmla="*/ 1784046 w 1960692"/>
              <a:gd name="connsiteY24" fmla="*/ 166254 h 1215736"/>
              <a:gd name="connsiteX25" fmla="*/ 1732092 w 1960692"/>
              <a:gd name="connsiteY25" fmla="*/ 124691 h 1215736"/>
              <a:gd name="connsiteX26" fmla="*/ 1711310 w 1960692"/>
              <a:gd name="connsiteY26" fmla="*/ 93518 h 1215736"/>
              <a:gd name="connsiteX27" fmla="*/ 1680137 w 1960692"/>
              <a:gd name="connsiteY27" fmla="*/ 83127 h 1215736"/>
              <a:gd name="connsiteX28" fmla="*/ 1648965 w 1960692"/>
              <a:gd name="connsiteY28" fmla="*/ 62345 h 1215736"/>
              <a:gd name="connsiteX29" fmla="*/ 1617792 w 1960692"/>
              <a:gd name="connsiteY29" fmla="*/ 51954 h 1215736"/>
              <a:gd name="connsiteX30" fmla="*/ 1576228 w 1960692"/>
              <a:gd name="connsiteY30" fmla="*/ 31172 h 1215736"/>
              <a:gd name="connsiteX31" fmla="*/ 1170983 w 1960692"/>
              <a:gd name="connsiteY31" fmla="*/ 0 h 1215736"/>
              <a:gd name="connsiteX32" fmla="*/ 890428 w 1960692"/>
              <a:gd name="connsiteY32" fmla="*/ 10391 h 1215736"/>
              <a:gd name="connsiteX33" fmla="*/ 859255 w 1960692"/>
              <a:gd name="connsiteY33" fmla="*/ 31172 h 1215736"/>
              <a:gd name="connsiteX34" fmla="*/ 828083 w 1960692"/>
              <a:gd name="connsiteY34" fmla="*/ 41563 h 1215736"/>
              <a:gd name="connsiteX35" fmla="*/ 755346 w 1960692"/>
              <a:gd name="connsiteY35" fmla="*/ 124691 h 1215736"/>
              <a:gd name="connsiteX36" fmla="*/ 734565 w 1960692"/>
              <a:gd name="connsiteY36" fmla="*/ 187036 h 1215736"/>
              <a:gd name="connsiteX37" fmla="*/ 693001 w 1960692"/>
              <a:gd name="connsiteY37" fmla="*/ 249381 h 1215736"/>
              <a:gd name="connsiteX38" fmla="*/ 641046 w 1960692"/>
              <a:gd name="connsiteY38" fmla="*/ 353291 h 1215736"/>
              <a:gd name="connsiteX39" fmla="*/ 641046 w 1960692"/>
              <a:gd name="connsiteY39" fmla="*/ 353291 h 1215736"/>
              <a:gd name="connsiteX40" fmla="*/ 620265 w 1960692"/>
              <a:gd name="connsiteY40" fmla="*/ 415636 h 1215736"/>
              <a:gd name="connsiteX41" fmla="*/ 599483 w 1960692"/>
              <a:gd name="connsiteY41" fmla="*/ 446809 h 1215736"/>
              <a:gd name="connsiteX42" fmla="*/ 589092 w 1960692"/>
              <a:gd name="connsiteY42" fmla="*/ 477981 h 1215736"/>
              <a:gd name="connsiteX43" fmla="*/ 557919 w 1960692"/>
              <a:gd name="connsiteY43" fmla="*/ 488372 h 1215736"/>
              <a:gd name="connsiteX44" fmla="*/ 298146 w 1960692"/>
              <a:gd name="connsiteY44" fmla="*/ 477981 h 1215736"/>
              <a:gd name="connsiteX45" fmla="*/ 152674 w 1960692"/>
              <a:gd name="connsiteY45" fmla="*/ 498763 h 1215736"/>
              <a:gd name="connsiteX46" fmla="*/ 121501 w 1960692"/>
              <a:gd name="connsiteY46" fmla="*/ 519545 h 1215736"/>
              <a:gd name="connsiteX47" fmla="*/ 79937 w 1960692"/>
              <a:gd name="connsiteY47" fmla="*/ 581891 h 1215736"/>
              <a:gd name="connsiteX48" fmla="*/ 59155 w 1960692"/>
              <a:gd name="connsiteY48" fmla="*/ 644236 h 1215736"/>
              <a:gd name="connsiteX49" fmla="*/ 48765 w 1960692"/>
              <a:gd name="connsiteY49" fmla="*/ 675409 h 1215736"/>
              <a:gd name="connsiteX50" fmla="*/ 27983 w 1960692"/>
              <a:gd name="connsiteY50" fmla="*/ 706581 h 1215736"/>
              <a:gd name="connsiteX51" fmla="*/ 17592 w 1960692"/>
              <a:gd name="connsiteY51" fmla="*/ 955963 h 1215736"/>
              <a:gd name="connsiteX52" fmla="*/ 38374 w 1960692"/>
              <a:gd name="connsiteY52" fmla="*/ 987136 h 1215736"/>
              <a:gd name="connsiteX53" fmla="*/ 59155 w 1960692"/>
              <a:gd name="connsiteY53" fmla="*/ 1059872 h 1215736"/>
              <a:gd name="connsiteX54" fmla="*/ 90328 w 1960692"/>
              <a:gd name="connsiteY54" fmla="*/ 1091045 h 1215736"/>
              <a:gd name="connsiteX55" fmla="*/ 111110 w 1960692"/>
              <a:gd name="connsiteY55" fmla="*/ 1122218 h 1215736"/>
              <a:gd name="connsiteX56" fmla="*/ 173455 w 1960692"/>
              <a:gd name="connsiteY56" fmla="*/ 1153391 h 1215736"/>
              <a:gd name="connsiteX57" fmla="*/ 350101 w 1960692"/>
              <a:gd name="connsiteY57" fmla="*/ 1163781 h 1215736"/>
              <a:gd name="connsiteX58" fmla="*/ 547528 w 1960692"/>
              <a:gd name="connsiteY58" fmla="*/ 1174172 h 1215736"/>
              <a:gd name="connsiteX59" fmla="*/ 609874 w 1960692"/>
              <a:gd name="connsiteY59" fmla="*/ 1194954 h 1215736"/>
              <a:gd name="connsiteX60" fmla="*/ 1067074 w 1960692"/>
              <a:gd name="connsiteY60" fmla="*/ 1215736 h 1215736"/>
              <a:gd name="connsiteX61" fmla="*/ 1274892 w 1960692"/>
              <a:gd name="connsiteY61" fmla="*/ 1205345 h 1215736"/>
              <a:gd name="connsiteX62" fmla="*/ 1358019 w 1960692"/>
              <a:gd name="connsiteY62" fmla="*/ 1194954 h 1215736"/>
              <a:gd name="connsiteX63" fmla="*/ 1389192 w 1960692"/>
              <a:gd name="connsiteY63" fmla="*/ 1174172 h 1215736"/>
              <a:gd name="connsiteX64" fmla="*/ 1409974 w 1960692"/>
              <a:gd name="connsiteY64" fmla="*/ 1143000 h 1215736"/>
              <a:gd name="connsiteX65" fmla="*/ 1773655 w 1960692"/>
              <a:gd name="connsiteY65" fmla="*/ 1101436 h 121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60692" h="1215736">
                <a:moveTo>
                  <a:pt x="1264501" y="1215736"/>
                </a:moveTo>
                <a:lnTo>
                  <a:pt x="1264501" y="1215736"/>
                </a:lnTo>
                <a:cubicBezTo>
                  <a:pt x="1292210" y="1201881"/>
                  <a:pt x="1319425" y="1186992"/>
                  <a:pt x="1347628" y="1174172"/>
                </a:cubicBezTo>
                <a:cubicBezTo>
                  <a:pt x="1357599" y="1169640"/>
                  <a:pt x="1368733" y="1168096"/>
                  <a:pt x="1378801" y="1163781"/>
                </a:cubicBezTo>
                <a:cubicBezTo>
                  <a:pt x="1393038" y="1157679"/>
                  <a:pt x="1406916" y="1150685"/>
                  <a:pt x="1420365" y="1143000"/>
                </a:cubicBezTo>
                <a:cubicBezTo>
                  <a:pt x="1431208" y="1136804"/>
                  <a:pt x="1440059" y="1127137"/>
                  <a:pt x="1451537" y="1122218"/>
                </a:cubicBezTo>
                <a:cubicBezTo>
                  <a:pt x="1464663" y="1116592"/>
                  <a:pt x="1479369" y="1115750"/>
                  <a:pt x="1493101" y="1111827"/>
                </a:cubicBezTo>
                <a:cubicBezTo>
                  <a:pt x="1503633" y="1108818"/>
                  <a:pt x="1513883" y="1104900"/>
                  <a:pt x="1524274" y="1101436"/>
                </a:cubicBezTo>
                <a:cubicBezTo>
                  <a:pt x="1584177" y="1061499"/>
                  <a:pt x="1526392" y="1096075"/>
                  <a:pt x="1586619" y="1070263"/>
                </a:cubicBezTo>
                <a:cubicBezTo>
                  <a:pt x="1676491" y="1031746"/>
                  <a:pt x="1586257" y="1063455"/>
                  <a:pt x="1659355" y="1039091"/>
                </a:cubicBezTo>
                <a:cubicBezTo>
                  <a:pt x="1733584" y="989605"/>
                  <a:pt x="1697470" y="1003585"/>
                  <a:pt x="1763265" y="987136"/>
                </a:cubicBezTo>
                <a:cubicBezTo>
                  <a:pt x="1813892" y="911193"/>
                  <a:pt x="1746514" y="1001093"/>
                  <a:pt x="1825610" y="935181"/>
                </a:cubicBezTo>
                <a:cubicBezTo>
                  <a:pt x="1835204" y="927186"/>
                  <a:pt x="1837561" y="912839"/>
                  <a:pt x="1846392" y="904009"/>
                </a:cubicBezTo>
                <a:cubicBezTo>
                  <a:pt x="1855223" y="895178"/>
                  <a:pt x="1867174" y="890154"/>
                  <a:pt x="1877565" y="883227"/>
                </a:cubicBezTo>
                <a:cubicBezTo>
                  <a:pt x="1884492" y="869372"/>
                  <a:pt x="1890661" y="855112"/>
                  <a:pt x="1898346" y="841663"/>
                </a:cubicBezTo>
                <a:cubicBezTo>
                  <a:pt x="1904542" y="830820"/>
                  <a:pt x="1913543" y="821661"/>
                  <a:pt x="1919128" y="810491"/>
                </a:cubicBezTo>
                <a:cubicBezTo>
                  <a:pt x="1962151" y="724446"/>
                  <a:pt x="1890740" y="837487"/>
                  <a:pt x="1950301" y="748145"/>
                </a:cubicBezTo>
                <a:cubicBezTo>
                  <a:pt x="1953765" y="720436"/>
                  <a:pt x="1960692" y="692943"/>
                  <a:pt x="1960692" y="665018"/>
                </a:cubicBezTo>
                <a:cubicBezTo>
                  <a:pt x="1960692" y="609492"/>
                  <a:pt x="1957803" y="553780"/>
                  <a:pt x="1950301" y="498763"/>
                </a:cubicBezTo>
                <a:cubicBezTo>
                  <a:pt x="1943171" y="446478"/>
                  <a:pt x="1926198" y="438506"/>
                  <a:pt x="1908737" y="394854"/>
                </a:cubicBezTo>
                <a:cubicBezTo>
                  <a:pt x="1900601" y="374515"/>
                  <a:pt x="1894882" y="353291"/>
                  <a:pt x="1887955" y="332509"/>
                </a:cubicBezTo>
                <a:cubicBezTo>
                  <a:pt x="1884491" y="322118"/>
                  <a:pt x="1882463" y="311133"/>
                  <a:pt x="1877565" y="301336"/>
                </a:cubicBezTo>
                <a:cubicBezTo>
                  <a:pt x="1870638" y="287481"/>
                  <a:pt x="1862885" y="274010"/>
                  <a:pt x="1856783" y="259772"/>
                </a:cubicBezTo>
                <a:cubicBezTo>
                  <a:pt x="1852468" y="249705"/>
                  <a:pt x="1853116" y="237246"/>
                  <a:pt x="1846392" y="228600"/>
                </a:cubicBezTo>
                <a:cubicBezTo>
                  <a:pt x="1828348" y="205401"/>
                  <a:pt x="1800348" y="190708"/>
                  <a:pt x="1784046" y="166254"/>
                </a:cubicBezTo>
                <a:cubicBezTo>
                  <a:pt x="1757190" y="125967"/>
                  <a:pt x="1775113" y="139030"/>
                  <a:pt x="1732092" y="124691"/>
                </a:cubicBezTo>
                <a:cubicBezTo>
                  <a:pt x="1725165" y="114300"/>
                  <a:pt x="1721062" y="101319"/>
                  <a:pt x="1711310" y="93518"/>
                </a:cubicBezTo>
                <a:cubicBezTo>
                  <a:pt x="1702757" y="86676"/>
                  <a:pt x="1689934" y="88025"/>
                  <a:pt x="1680137" y="83127"/>
                </a:cubicBezTo>
                <a:cubicBezTo>
                  <a:pt x="1668967" y="77542"/>
                  <a:pt x="1660135" y="67930"/>
                  <a:pt x="1648965" y="62345"/>
                </a:cubicBezTo>
                <a:cubicBezTo>
                  <a:pt x="1639168" y="57447"/>
                  <a:pt x="1627859" y="56269"/>
                  <a:pt x="1617792" y="51954"/>
                </a:cubicBezTo>
                <a:cubicBezTo>
                  <a:pt x="1603554" y="45852"/>
                  <a:pt x="1591523" y="33619"/>
                  <a:pt x="1576228" y="31172"/>
                </a:cubicBezTo>
                <a:cubicBezTo>
                  <a:pt x="1469713" y="14130"/>
                  <a:pt x="1282397" y="6190"/>
                  <a:pt x="1170983" y="0"/>
                </a:cubicBezTo>
                <a:cubicBezTo>
                  <a:pt x="1077465" y="3464"/>
                  <a:pt x="983546" y="1079"/>
                  <a:pt x="890428" y="10391"/>
                </a:cubicBezTo>
                <a:cubicBezTo>
                  <a:pt x="878002" y="11634"/>
                  <a:pt x="870425" y="25587"/>
                  <a:pt x="859255" y="31172"/>
                </a:cubicBezTo>
                <a:cubicBezTo>
                  <a:pt x="849459" y="36070"/>
                  <a:pt x="838474" y="38099"/>
                  <a:pt x="828083" y="41563"/>
                </a:cubicBezTo>
                <a:cubicBezTo>
                  <a:pt x="779592" y="114300"/>
                  <a:pt x="807301" y="90054"/>
                  <a:pt x="755346" y="124691"/>
                </a:cubicBezTo>
                <a:cubicBezTo>
                  <a:pt x="748419" y="145473"/>
                  <a:pt x="746716" y="168809"/>
                  <a:pt x="734565" y="187036"/>
                </a:cubicBezTo>
                <a:lnTo>
                  <a:pt x="693001" y="249381"/>
                </a:lnTo>
                <a:cubicBezTo>
                  <a:pt x="676552" y="315176"/>
                  <a:pt x="690532" y="279062"/>
                  <a:pt x="641046" y="353291"/>
                </a:cubicBezTo>
                <a:lnTo>
                  <a:pt x="641046" y="353291"/>
                </a:lnTo>
                <a:cubicBezTo>
                  <a:pt x="634119" y="374073"/>
                  <a:pt x="632416" y="397409"/>
                  <a:pt x="620265" y="415636"/>
                </a:cubicBezTo>
                <a:cubicBezTo>
                  <a:pt x="613338" y="426027"/>
                  <a:pt x="605068" y="435639"/>
                  <a:pt x="599483" y="446809"/>
                </a:cubicBezTo>
                <a:cubicBezTo>
                  <a:pt x="594585" y="456605"/>
                  <a:pt x="596837" y="470236"/>
                  <a:pt x="589092" y="477981"/>
                </a:cubicBezTo>
                <a:cubicBezTo>
                  <a:pt x="581347" y="485726"/>
                  <a:pt x="568310" y="484908"/>
                  <a:pt x="557919" y="488372"/>
                </a:cubicBezTo>
                <a:cubicBezTo>
                  <a:pt x="471328" y="484908"/>
                  <a:pt x="384806" y="477981"/>
                  <a:pt x="298146" y="477981"/>
                </a:cubicBezTo>
                <a:cubicBezTo>
                  <a:pt x="274251" y="477981"/>
                  <a:pt x="191134" y="479532"/>
                  <a:pt x="152674" y="498763"/>
                </a:cubicBezTo>
                <a:cubicBezTo>
                  <a:pt x="141504" y="504348"/>
                  <a:pt x="131892" y="512618"/>
                  <a:pt x="121501" y="519545"/>
                </a:cubicBezTo>
                <a:cubicBezTo>
                  <a:pt x="107646" y="540327"/>
                  <a:pt x="87835" y="558196"/>
                  <a:pt x="79937" y="581891"/>
                </a:cubicBezTo>
                <a:lnTo>
                  <a:pt x="59155" y="644236"/>
                </a:lnTo>
                <a:cubicBezTo>
                  <a:pt x="55691" y="654627"/>
                  <a:pt x="54841" y="666296"/>
                  <a:pt x="48765" y="675409"/>
                </a:cubicBezTo>
                <a:lnTo>
                  <a:pt x="27983" y="706581"/>
                </a:lnTo>
                <a:cubicBezTo>
                  <a:pt x="-8066" y="814727"/>
                  <a:pt x="-6781" y="785355"/>
                  <a:pt x="17592" y="955963"/>
                </a:cubicBezTo>
                <a:cubicBezTo>
                  <a:pt x="19358" y="968326"/>
                  <a:pt x="31447" y="976745"/>
                  <a:pt x="38374" y="987136"/>
                </a:cubicBezTo>
                <a:cubicBezTo>
                  <a:pt x="39759" y="992674"/>
                  <a:pt x="53194" y="1050930"/>
                  <a:pt x="59155" y="1059872"/>
                </a:cubicBezTo>
                <a:cubicBezTo>
                  <a:pt x="67306" y="1072099"/>
                  <a:pt x="80920" y="1079756"/>
                  <a:pt x="90328" y="1091045"/>
                </a:cubicBezTo>
                <a:cubicBezTo>
                  <a:pt x="98323" y="1100639"/>
                  <a:pt x="102279" y="1113387"/>
                  <a:pt x="111110" y="1122218"/>
                </a:cubicBezTo>
                <a:cubicBezTo>
                  <a:pt x="123758" y="1134866"/>
                  <a:pt x="154675" y="1151513"/>
                  <a:pt x="173455" y="1153391"/>
                </a:cubicBezTo>
                <a:cubicBezTo>
                  <a:pt x="232146" y="1159260"/>
                  <a:pt x="291208" y="1160509"/>
                  <a:pt x="350101" y="1163781"/>
                </a:cubicBezTo>
                <a:lnTo>
                  <a:pt x="547528" y="1174172"/>
                </a:lnTo>
                <a:cubicBezTo>
                  <a:pt x="568310" y="1181099"/>
                  <a:pt x="588058" y="1192971"/>
                  <a:pt x="609874" y="1194954"/>
                </a:cubicBezTo>
                <a:cubicBezTo>
                  <a:pt x="838057" y="1215698"/>
                  <a:pt x="685934" y="1204186"/>
                  <a:pt x="1067074" y="1215736"/>
                </a:cubicBezTo>
                <a:cubicBezTo>
                  <a:pt x="1136347" y="1212272"/>
                  <a:pt x="1205709" y="1210287"/>
                  <a:pt x="1274892" y="1205345"/>
                </a:cubicBezTo>
                <a:cubicBezTo>
                  <a:pt x="1302746" y="1203355"/>
                  <a:pt x="1331078" y="1202302"/>
                  <a:pt x="1358019" y="1194954"/>
                </a:cubicBezTo>
                <a:cubicBezTo>
                  <a:pt x="1370067" y="1191668"/>
                  <a:pt x="1378801" y="1181099"/>
                  <a:pt x="1389192" y="1174172"/>
                </a:cubicBezTo>
                <a:cubicBezTo>
                  <a:pt x="1400678" y="1139714"/>
                  <a:pt x="1388630" y="1143000"/>
                  <a:pt x="1409974" y="1143000"/>
                </a:cubicBezTo>
                <a:lnTo>
                  <a:pt x="1773655" y="1101436"/>
                </a:lnTo>
              </a:path>
            </a:pathLst>
          </a:custGeom>
          <a:solidFill>
            <a:schemeClr val="bg1"/>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a:off x="1073781" y="4063419"/>
            <a:ext cx="6172200" cy="13206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119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Text Box 8"/>
          <p:cNvSpPr txBox="1">
            <a:spLocks noChangeArrowheads="1"/>
          </p:cNvSpPr>
          <p:nvPr/>
        </p:nvSpPr>
        <p:spPr bwMode="auto">
          <a:xfrm>
            <a:off x="4502150" y="3913188"/>
            <a:ext cx="191452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700" b="0">
                <a:solidFill>
                  <a:srgbClr val="FFFF00"/>
                </a:solidFill>
                <a:latin typeface="Arial Rounded MT Bold" pitchFamily="34" charset="0"/>
              </a:rPr>
              <a:t>Fomalhaut</a:t>
            </a:r>
          </a:p>
        </p:txBody>
      </p:sp>
      <p:sp>
        <p:nvSpPr>
          <p:cNvPr id="38922" name="Text Box 10"/>
          <p:cNvSpPr txBox="1">
            <a:spLocks noChangeArrowheads="1"/>
          </p:cNvSpPr>
          <p:nvPr/>
        </p:nvSpPr>
        <p:spPr bwMode="auto">
          <a:xfrm>
            <a:off x="5562600" y="4876800"/>
            <a:ext cx="15192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0" dirty="0" err="1">
                <a:solidFill>
                  <a:srgbClr val="FFFF00"/>
                </a:solidFill>
                <a:latin typeface="Arial Rounded MT Bold" pitchFamily="34" charset="0"/>
              </a:rPr>
              <a:t>Kalas</a:t>
            </a:r>
            <a:r>
              <a:rPr lang="en-US" sz="1500" b="0" dirty="0">
                <a:solidFill>
                  <a:srgbClr val="FFFF00"/>
                </a:solidFill>
                <a:latin typeface="Arial Rounded MT Bold" pitchFamily="34" charset="0"/>
              </a:rPr>
              <a:t> et al. 05</a:t>
            </a:r>
          </a:p>
        </p:txBody>
      </p:sp>
      <p:sp>
        <p:nvSpPr>
          <p:cNvPr id="38923" name="Text Box 11"/>
          <p:cNvSpPr txBox="1">
            <a:spLocks noChangeArrowheads="1"/>
          </p:cNvSpPr>
          <p:nvPr/>
        </p:nvSpPr>
        <p:spPr bwMode="auto">
          <a:xfrm>
            <a:off x="838200" y="6253294"/>
            <a:ext cx="4876800"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0" dirty="0" smtClean="0">
                <a:solidFill>
                  <a:srgbClr val="002060"/>
                </a:solidFill>
                <a:latin typeface="Arial Rounded MT Bold" pitchFamily="34" charset="0"/>
              </a:rPr>
              <a:t>A. </a:t>
            </a:r>
            <a:r>
              <a:rPr lang="en-US" sz="1500" b="0" dirty="0" err="1" smtClean="0">
                <a:solidFill>
                  <a:srgbClr val="002060"/>
                </a:solidFill>
                <a:latin typeface="Arial Rounded MT Bold" pitchFamily="34" charset="0"/>
              </a:rPr>
              <a:t>Roberge</a:t>
            </a:r>
            <a:r>
              <a:rPr lang="en-US" sz="1500" b="0" dirty="0" smtClean="0">
                <a:solidFill>
                  <a:srgbClr val="002060"/>
                </a:solidFill>
                <a:latin typeface="Arial Rounded MT Bold" pitchFamily="34" charset="0"/>
              </a:rPr>
              <a:t> </a:t>
            </a:r>
            <a:r>
              <a:rPr lang="en-US" sz="1500" b="0" dirty="0">
                <a:solidFill>
                  <a:srgbClr val="002060"/>
                </a:solidFill>
                <a:latin typeface="Arial Rounded MT Bold" pitchFamily="34" charset="0"/>
              </a:rPr>
              <a:t>et al. </a:t>
            </a:r>
            <a:r>
              <a:rPr lang="en-US" sz="1500" dirty="0" smtClean="0">
                <a:solidFill>
                  <a:srgbClr val="002060"/>
                </a:solidFill>
                <a:latin typeface="Arial Rounded MT Bold" pitchFamily="34" charset="0"/>
              </a:rPr>
              <a:t>2009 – Astro2010 White Paper</a:t>
            </a:r>
            <a:endParaRPr lang="en-US" sz="1500" b="0" dirty="0">
              <a:solidFill>
                <a:srgbClr val="002060"/>
              </a:solidFill>
              <a:latin typeface="Arial Rounded MT Bold" pitchFamily="34" charset="0"/>
            </a:endParaRPr>
          </a:p>
        </p:txBody>
      </p:sp>
      <p:sp>
        <p:nvSpPr>
          <p:cNvPr id="38925" name="Text Box 13"/>
          <p:cNvSpPr txBox="1">
            <a:spLocks noChangeArrowheads="1"/>
          </p:cNvSpPr>
          <p:nvPr/>
        </p:nvSpPr>
        <p:spPr bwMode="auto">
          <a:xfrm>
            <a:off x="7337425" y="1562100"/>
            <a:ext cx="135096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700" b="0">
                <a:solidFill>
                  <a:schemeClr val="bg2"/>
                </a:solidFill>
                <a:latin typeface="Arial Rounded MT Bold" pitchFamily="34" charset="0"/>
              </a:rPr>
              <a:t>AU Mic</a:t>
            </a:r>
          </a:p>
        </p:txBody>
      </p:sp>
      <p:sp>
        <p:nvSpPr>
          <p:cNvPr id="2" name="Content Placeholder 1"/>
          <p:cNvSpPr>
            <a:spLocks noGrp="1"/>
          </p:cNvSpPr>
          <p:nvPr>
            <p:ph sz="half" idx="2"/>
          </p:nvPr>
        </p:nvSpPr>
        <p:spPr/>
        <p:txBody>
          <a:bodyPr/>
          <a:lstStyle/>
          <a:p>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16828" y="990600"/>
            <a:ext cx="8539171" cy="5202936"/>
          </a:xfrm>
        </p:spPr>
      </p:pic>
      <p:sp>
        <p:nvSpPr>
          <p:cNvPr id="12" name="TextBox 11"/>
          <p:cNvSpPr txBox="1"/>
          <p:nvPr/>
        </p:nvSpPr>
        <p:spPr>
          <a:xfrm>
            <a:off x="3184524" y="2057947"/>
            <a:ext cx="1321003" cy="1200329"/>
          </a:xfrm>
          <a:prstGeom prst="rect">
            <a:avLst/>
          </a:prstGeom>
          <a:noFill/>
        </p:spPr>
        <p:txBody>
          <a:bodyPr wrap="none" rtlCol="0">
            <a:spAutoFit/>
          </a:bodyPr>
          <a:lstStyle/>
          <a:p>
            <a:pPr algn="ctr"/>
            <a:r>
              <a:rPr lang="en-US" sz="2400" b="1" dirty="0" smtClean="0">
                <a:solidFill>
                  <a:schemeClr val="bg1"/>
                </a:solidFill>
              </a:rPr>
              <a:t>Classical </a:t>
            </a:r>
          </a:p>
          <a:p>
            <a:pPr algn="ctr"/>
            <a:r>
              <a:rPr lang="en-US" sz="2400" b="1" dirty="0" smtClean="0">
                <a:solidFill>
                  <a:schemeClr val="bg1"/>
                </a:solidFill>
              </a:rPr>
              <a:t>T Tauri </a:t>
            </a:r>
          </a:p>
          <a:p>
            <a:pPr algn="ctr"/>
            <a:r>
              <a:rPr lang="en-US" sz="2400" b="1" dirty="0" smtClean="0">
                <a:solidFill>
                  <a:schemeClr val="bg1"/>
                </a:solidFill>
              </a:rPr>
              <a:t>Stars</a:t>
            </a:r>
            <a:endParaRPr lang="en-US" sz="2400" b="1" dirty="0">
              <a:solidFill>
                <a:schemeClr val="bg1"/>
              </a:solidFill>
            </a:endParaRPr>
          </a:p>
        </p:txBody>
      </p:sp>
      <p:sp>
        <p:nvSpPr>
          <p:cNvPr id="10" name="TextBox 9"/>
          <p:cNvSpPr txBox="1"/>
          <p:nvPr/>
        </p:nvSpPr>
        <p:spPr>
          <a:xfrm>
            <a:off x="2438400" y="3945235"/>
            <a:ext cx="2533643" cy="461665"/>
          </a:xfrm>
          <a:prstGeom prst="rect">
            <a:avLst/>
          </a:prstGeom>
          <a:noFill/>
        </p:spPr>
        <p:txBody>
          <a:bodyPr wrap="none" rtlCol="0">
            <a:spAutoFit/>
          </a:bodyPr>
          <a:lstStyle/>
          <a:p>
            <a:pPr algn="ctr"/>
            <a:r>
              <a:rPr lang="en-US" sz="2400" dirty="0" smtClean="0">
                <a:solidFill>
                  <a:schemeClr val="bg1"/>
                </a:solidFill>
              </a:rPr>
              <a:t>Herbig </a:t>
            </a:r>
            <a:r>
              <a:rPr lang="en-US" sz="2400" dirty="0" err="1" smtClean="0">
                <a:solidFill>
                  <a:schemeClr val="bg1"/>
                </a:solidFill>
              </a:rPr>
              <a:t>Ae</a:t>
            </a:r>
            <a:r>
              <a:rPr lang="en-US" sz="2400" dirty="0" smtClean="0">
                <a:solidFill>
                  <a:schemeClr val="bg1"/>
                </a:solidFill>
              </a:rPr>
              <a:t>/Be Stars</a:t>
            </a:r>
            <a:endParaRPr lang="en-US" sz="2400" dirty="0">
              <a:solidFill>
                <a:schemeClr val="bg1"/>
              </a:solidFill>
            </a:endParaRPr>
          </a:p>
        </p:txBody>
      </p:sp>
      <p:sp>
        <p:nvSpPr>
          <p:cNvPr id="11" name="Oval 10"/>
          <p:cNvSpPr/>
          <p:nvPr/>
        </p:nvSpPr>
        <p:spPr>
          <a:xfrm>
            <a:off x="1447800" y="1447800"/>
            <a:ext cx="4267200" cy="419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375395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0" name="Text Box 11"/>
          <p:cNvSpPr txBox="1">
            <a:spLocks noChangeArrowheads="1"/>
          </p:cNvSpPr>
          <p:nvPr/>
        </p:nvSpPr>
        <p:spPr bwMode="auto">
          <a:xfrm>
            <a:off x="418389" y="5447922"/>
            <a:ext cx="4160437"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France et al. (2011b, 2012a); McJunkin et al. (2013)</a:t>
            </a:r>
            <a:endParaRPr lang="en-US" sz="1200" b="0" dirty="0">
              <a:solidFill>
                <a:srgbClr val="002060"/>
              </a:solidFill>
              <a:latin typeface="Arial Rounded MT Bold"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90" y="1447800"/>
            <a:ext cx="5374875" cy="4023360"/>
          </a:xfrm>
          <a:prstGeom prst="rect">
            <a:avLst/>
          </a:prstGeom>
        </p:spPr>
      </p:pic>
      <p:sp>
        <p:nvSpPr>
          <p:cNvPr id="1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H</a:t>
            </a:r>
            <a:r>
              <a:rPr lang="en-GB" sz="3200" baseline="-25000" dirty="0" smtClean="0">
                <a:latin typeface="Arial Rounded MT Bold" pitchFamily="34" charset="0"/>
              </a:rPr>
              <a:t>2</a:t>
            </a:r>
            <a:r>
              <a:rPr lang="en-GB" sz="3200" dirty="0" smtClean="0">
                <a:latin typeface="Arial Rounded MT Bold" pitchFamily="34" charset="0"/>
              </a:rPr>
              <a:t> and CO Absorption Spectroscopy</a:t>
            </a:r>
            <a:endParaRPr lang="en-GB" sz="3200" b="0" dirty="0">
              <a:effectLst/>
              <a:latin typeface="Arial Rounded MT Bold" pitchFamily="34" charset="0"/>
            </a:endParaRPr>
          </a:p>
        </p:txBody>
      </p:sp>
      <p:sp>
        <p:nvSpPr>
          <p:cNvPr id="16" name="TextBox 15"/>
          <p:cNvSpPr txBox="1"/>
          <p:nvPr/>
        </p:nvSpPr>
        <p:spPr>
          <a:xfrm>
            <a:off x="190990" y="1031585"/>
            <a:ext cx="2914837" cy="461665"/>
          </a:xfrm>
          <a:prstGeom prst="rect">
            <a:avLst/>
          </a:prstGeom>
          <a:noFill/>
        </p:spPr>
        <p:txBody>
          <a:bodyPr wrap="none" rtlCol="0">
            <a:spAutoFit/>
          </a:bodyPr>
          <a:lstStyle/>
          <a:p>
            <a:pPr algn="ctr"/>
            <a:r>
              <a:rPr lang="en-US" sz="2400" dirty="0" smtClean="0">
                <a:sym typeface="Symbol"/>
              </a:rPr>
              <a:t>Warm CO, 200 - 500K </a:t>
            </a:r>
            <a:endParaRPr lang="en-US" sz="2400" dirty="0"/>
          </a:p>
        </p:txBody>
      </p:sp>
      <p:sp>
        <p:nvSpPr>
          <p:cNvPr id="11" name="TextBox 10"/>
          <p:cNvSpPr txBox="1"/>
          <p:nvPr/>
        </p:nvSpPr>
        <p:spPr>
          <a:xfrm>
            <a:off x="52591" y="5939313"/>
            <a:ext cx="5381217" cy="830997"/>
          </a:xfrm>
          <a:prstGeom prst="rect">
            <a:avLst/>
          </a:prstGeom>
          <a:noFill/>
        </p:spPr>
        <p:txBody>
          <a:bodyPr wrap="none" rtlCol="0">
            <a:spAutoFit/>
          </a:bodyPr>
          <a:lstStyle/>
          <a:p>
            <a:pPr algn="ctr"/>
            <a:r>
              <a:rPr lang="en-US" sz="2400" dirty="0" smtClean="0"/>
              <a:t>Warm CO and H</a:t>
            </a:r>
            <a:r>
              <a:rPr lang="en-US" sz="2400" baseline="-25000" dirty="0" smtClean="0"/>
              <a:t>2</a:t>
            </a:r>
            <a:r>
              <a:rPr lang="en-US" sz="2400" dirty="0" smtClean="0"/>
              <a:t> observed in UV spectra  </a:t>
            </a:r>
          </a:p>
          <a:p>
            <a:pPr algn="ctr"/>
            <a:r>
              <a:rPr lang="en-US" sz="2400" dirty="0" smtClean="0"/>
              <a:t>of low-mass disk for the first time</a:t>
            </a:r>
            <a:endParaRPr lang="en-US" sz="2400" dirty="0"/>
          </a:p>
        </p:txBody>
      </p:sp>
    </p:spTree>
    <p:extLst>
      <p:ext uri="{BB962C8B-B14F-4D97-AF65-F5344CB8AC3E}">
        <p14:creationId xmlns:p14="http://schemas.microsoft.com/office/powerpoint/2010/main" val="2957336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1" name="Text Box 11"/>
          <p:cNvSpPr txBox="1">
            <a:spLocks noChangeArrowheads="1"/>
          </p:cNvSpPr>
          <p:nvPr/>
        </p:nvSpPr>
        <p:spPr bwMode="auto">
          <a:xfrm>
            <a:off x="152399" y="6400800"/>
            <a:ext cx="4114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France et al. (2014b)  </a:t>
            </a:r>
            <a:endParaRPr lang="en-US" sz="1200" b="0" dirty="0">
              <a:solidFill>
                <a:srgbClr val="002060"/>
              </a:solidFill>
              <a:latin typeface="Arial Rounded MT Bold" pitchFamily="34" charset="0"/>
            </a:endParaRPr>
          </a:p>
        </p:txBody>
      </p:sp>
      <p:sp>
        <p:nvSpPr>
          <p:cNvPr id="1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H</a:t>
            </a:r>
            <a:r>
              <a:rPr lang="en-GB" sz="3200" baseline="-25000" dirty="0" smtClean="0">
                <a:latin typeface="Arial Rounded MT Bold" pitchFamily="34" charset="0"/>
              </a:rPr>
              <a:t>2</a:t>
            </a:r>
            <a:r>
              <a:rPr lang="en-GB" sz="3200" dirty="0" smtClean="0">
                <a:latin typeface="Arial Rounded MT Bold" pitchFamily="34" charset="0"/>
              </a:rPr>
              <a:t> and CO Absorption Spectroscopy</a:t>
            </a:r>
            <a:endParaRPr lang="en-GB" sz="3200" b="0" dirty="0">
              <a:effectLst/>
              <a:latin typeface="Arial Rounded MT Bold"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120"/>
          <a:stretch/>
        </p:blipFill>
        <p:spPr>
          <a:xfrm>
            <a:off x="384222" y="1767470"/>
            <a:ext cx="5178696" cy="2540441"/>
          </a:xfrm>
          <a:prstGeom prst="rect">
            <a:avLst/>
          </a:prstGeom>
        </p:spPr>
      </p:pic>
      <p:sp>
        <p:nvSpPr>
          <p:cNvPr id="6" name="TextBox 5"/>
          <p:cNvSpPr txBox="1"/>
          <p:nvPr/>
        </p:nvSpPr>
        <p:spPr>
          <a:xfrm>
            <a:off x="5407296" y="1383295"/>
            <a:ext cx="3598697" cy="1938992"/>
          </a:xfrm>
          <a:prstGeom prst="rect">
            <a:avLst/>
          </a:prstGeom>
          <a:noFill/>
        </p:spPr>
        <p:txBody>
          <a:bodyPr wrap="square" rtlCol="0">
            <a:spAutoFit/>
          </a:bodyPr>
          <a:lstStyle/>
          <a:p>
            <a:pPr algn="ctr"/>
            <a:r>
              <a:rPr lang="en-US" sz="2400" dirty="0" smtClean="0">
                <a:sym typeface="Symbol"/>
              </a:rPr>
              <a:t>Developed new HST spectroscopic mode for </a:t>
            </a:r>
          </a:p>
          <a:p>
            <a:pPr algn="ctr"/>
            <a:r>
              <a:rPr lang="en-US" sz="2400" dirty="0" smtClean="0">
                <a:sym typeface="Symbol"/>
              </a:rPr>
              <a:t>medium-resolution </a:t>
            </a:r>
          </a:p>
          <a:p>
            <a:pPr algn="ctr"/>
            <a:r>
              <a:rPr lang="en-US" sz="2400" dirty="0" smtClean="0">
                <a:sym typeface="Symbol"/>
              </a:rPr>
              <a:t>observations at </a:t>
            </a:r>
          </a:p>
          <a:p>
            <a:pPr algn="ctr"/>
            <a:r>
              <a:rPr lang="en-US" sz="2400" dirty="0" smtClean="0">
                <a:sym typeface="Symbol"/>
              </a:rPr>
              <a:t>1070 ≤ </a:t>
            </a:r>
            <a:r>
              <a:rPr lang="el-GR" sz="2400" dirty="0" smtClean="0">
                <a:latin typeface="Times New Roman"/>
                <a:cs typeface="Times New Roman"/>
                <a:sym typeface="Symbol"/>
              </a:rPr>
              <a:t>λ</a:t>
            </a:r>
            <a:r>
              <a:rPr lang="en-US" sz="2400" dirty="0" smtClean="0">
                <a:latin typeface="Times New Roman"/>
                <a:cs typeface="Times New Roman"/>
                <a:sym typeface="Symbol"/>
              </a:rPr>
              <a:t> ≤ 1130 Å</a:t>
            </a:r>
          </a:p>
        </p:txBody>
      </p:sp>
      <p:sp>
        <p:nvSpPr>
          <p:cNvPr id="3" name="TextBox 2"/>
          <p:cNvSpPr txBox="1"/>
          <p:nvPr/>
        </p:nvSpPr>
        <p:spPr>
          <a:xfrm>
            <a:off x="762000" y="5293536"/>
            <a:ext cx="7924800" cy="1077218"/>
          </a:xfrm>
          <a:prstGeom prst="rect">
            <a:avLst/>
          </a:prstGeom>
          <a:noFill/>
          <a:effectLst>
            <a:glow rad="228600">
              <a:schemeClr val="accent2">
                <a:satMod val="175000"/>
                <a:alpha val="40000"/>
              </a:schemeClr>
            </a:glow>
          </a:effectLst>
        </p:spPr>
        <p:txBody>
          <a:bodyPr wrap="square" rtlCol="0">
            <a:spAutoFit/>
          </a:bodyPr>
          <a:lstStyle/>
          <a:p>
            <a:r>
              <a:rPr lang="en-US" sz="3200" dirty="0" smtClean="0">
                <a:effectLst>
                  <a:outerShdw blurRad="38100" dist="38100" dir="2700000" algn="tl">
                    <a:srgbClr val="000000">
                      <a:alpha val="43137"/>
                    </a:srgbClr>
                  </a:outerShdw>
                </a:effectLst>
              </a:rPr>
              <a:t>Warm H</a:t>
            </a:r>
            <a:r>
              <a:rPr lang="en-US" sz="3200" baseline="-25000" dirty="0" smtClean="0">
                <a:effectLst>
                  <a:outerShdw blurRad="38100" dist="38100" dir="2700000" algn="tl">
                    <a:srgbClr val="000000">
                      <a:alpha val="43137"/>
                    </a:srgbClr>
                  </a:outerShdw>
                </a:effectLst>
              </a:rPr>
              <a:t>2</a:t>
            </a:r>
            <a:r>
              <a:rPr lang="en-US" sz="3200" dirty="0" smtClean="0">
                <a:effectLst>
                  <a:outerShdw blurRad="38100" dist="38100" dir="2700000" algn="tl">
                    <a:srgbClr val="000000">
                      <a:alpha val="43137"/>
                    </a:srgbClr>
                  </a:outerShdw>
                </a:effectLst>
              </a:rPr>
              <a:t> In Protoplanetary Systems (</a:t>
            </a:r>
            <a:r>
              <a:rPr lang="en-US" sz="3200" dirty="0" smtClean="0">
                <a:effectLst>
                  <a:glow rad="254000">
                    <a:schemeClr val="accent6">
                      <a:satMod val="175000"/>
                      <a:alpha val="50000"/>
                    </a:schemeClr>
                  </a:glow>
                  <a:outerShdw blurRad="38100" dist="38100" dir="2700000" algn="tl">
                    <a:srgbClr val="000000">
                      <a:alpha val="43137"/>
                    </a:srgbClr>
                  </a:outerShdw>
                </a:effectLst>
              </a:rPr>
              <a:t>WH</a:t>
            </a:r>
            <a:r>
              <a:rPr lang="en-US" sz="3200" baseline="-25000" dirty="0" smtClean="0">
                <a:effectLst>
                  <a:glow rad="254000">
                    <a:schemeClr val="accent6">
                      <a:satMod val="175000"/>
                      <a:alpha val="50000"/>
                    </a:schemeClr>
                  </a:glow>
                  <a:outerShdw blurRad="38100" dist="38100" dir="2700000" algn="tl">
                    <a:srgbClr val="000000">
                      <a:alpha val="43137"/>
                    </a:srgbClr>
                  </a:outerShdw>
                </a:effectLst>
              </a:rPr>
              <a:t>2</a:t>
            </a:r>
            <a:r>
              <a:rPr lang="en-US" sz="3200" dirty="0" smtClean="0">
                <a:effectLst>
                  <a:glow rad="254000">
                    <a:schemeClr val="accent6">
                      <a:satMod val="175000"/>
                      <a:alpha val="50000"/>
                    </a:schemeClr>
                  </a:glow>
                  <a:outerShdw blurRad="38100" dist="38100" dir="2700000" algn="tl">
                    <a:srgbClr val="000000">
                      <a:alpha val="43137"/>
                    </a:srgbClr>
                  </a:outerShdw>
                </a:effectLst>
              </a:rPr>
              <a:t>IPS</a:t>
            </a:r>
            <a:r>
              <a:rPr lang="en-US" sz="3200" dirty="0" smtClean="0">
                <a:effectLst>
                  <a:outerShdw blurRad="38100" dist="38100" dir="2700000" algn="tl">
                    <a:srgbClr val="000000">
                      <a:alpha val="43137"/>
                    </a:srgbClr>
                  </a:outerShdw>
                </a:effectLst>
              </a:rPr>
              <a:t>)</a:t>
            </a:r>
          </a:p>
          <a:p>
            <a:r>
              <a:rPr lang="en-US" sz="3200" dirty="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				</a:t>
            </a:r>
            <a:r>
              <a:rPr lang="en-US" sz="1600" i="1" dirty="0" smtClean="0"/>
              <a:t>Cycle 20 GO12876, France</a:t>
            </a:r>
            <a:endParaRPr lang="en-US" sz="3200" i="1" dirty="0"/>
          </a:p>
        </p:txBody>
      </p:sp>
      <p:sp>
        <p:nvSpPr>
          <p:cNvPr id="8" name="Text Box 11"/>
          <p:cNvSpPr txBox="1">
            <a:spLocks noChangeArrowheads="1"/>
          </p:cNvSpPr>
          <p:nvPr/>
        </p:nvSpPr>
        <p:spPr bwMode="auto">
          <a:xfrm>
            <a:off x="6705600" y="3389160"/>
            <a:ext cx="2209800" cy="63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i="1" dirty="0" smtClean="0">
                <a:solidFill>
                  <a:srgbClr val="002060"/>
                </a:solidFill>
                <a:latin typeface="Arial Rounded MT Bold" pitchFamily="34" charset="0"/>
              </a:rPr>
              <a:t>PI – S. Penton (GO 12505)</a:t>
            </a:r>
          </a:p>
          <a:p>
            <a:pPr eaLnBrk="1" hangingPunct="1"/>
            <a:r>
              <a:rPr lang="en-US" sz="1200" i="1" dirty="0" smtClean="0">
                <a:solidFill>
                  <a:srgbClr val="002060"/>
                </a:solidFill>
                <a:latin typeface="Arial Rounded MT Bold" pitchFamily="34" charset="0"/>
              </a:rPr>
              <a:t>        K. France</a:t>
            </a:r>
          </a:p>
          <a:p>
            <a:pPr eaLnBrk="1" hangingPunct="1"/>
            <a:r>
              <a:rPr lang="en-US" sz="1200" i="1" dirty="0" smtClean="0">
                <a:solidFill>
                  <a:srgbClr val="002060"/>
                </a:solidFill>
                <a:latin typeface="Arial Rounded MT Bold" pitchFamily="34" charset="0"/>
              </a:rPr>
              <a:t>        S. </a:t>
            </a:r>
            <a:r>
              <a:rPr lang="en-US" sz="1200" i="1" dirty="0" err="1" smtClean="0">
                <a:solidFill>
                  <a:srgbClr val="002060"/>
                </a:solidFill>
                <a:latin typeface="Arial Rounded MT Bold" pitchFamily="34" charset="0"/>
              </a:rPr>
              <a:t>Osterman</a:t>
            </a:r>
            <a:r>
              <a:rPr lang="en-US" sz="1200" i="1" dirty="0" smtClean="0">
                <a:solidFill>
                  <a:srgbClr val="002060"/>
                </a:solidFill>
                <a:latin typeface="Arial Rounded MT Bold" pitchFamily="34" charset="0"/>
              </a:rPr>
              <a:t> </a:t>
            </a:r>
            <a:endParaRPr lang="en-US" sz="1200" b="0" i="1" dirty="0" smtClean="0">
              <a:solidFill>
                <a:srgbClr val="002060"/>
              </a:solidFill>
              <a:latin typeface="Arial Rounded MT Bold" pitchFamily="34" charset="0"/>
            </a:endParaRPr>
          </a:p>
        </p:txBody>
      </p:sp>
    </p:spTree>
    <p:extLst>
      <p:ext uri="{BB962C8B-B14F-4D97-AF65-F5344CB8AC3E}">
        <p14:creationId xmlns:p14="http://schemas.microsoft.com/office/powerpoint/2010/main" val="1333019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1" name="Text Box 11"/>
          <p:cNvSpPr txBox="1">
            <a:spLocks noChangeArrowheads="1"/>
          </p:cNvSpPr>
          <p:nvPr/>
        </p:nvSpPr>
        <p:spPr bwMode="auto">
          <a:xfrm>
            <a:off x="96837" y="6400800"/>
            <a:ext cx="4114801"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France et al. (2014b) </a:t>
            </a:r>
            <a:endParaRPr lang="en-US" sz="1200" b="0" dirty="0">
              <a:solidFill>
                <a:srgbClr val="002060"/>
              </a:solidFill>
              <a:latin typeface="Arial Rounded MT Bold" pitchFamily="34" charset="0"/>
            </a:endParaRPr>
          </a:p>
        </p:txBody>
      </p:sp>
      <p:sp>
        <p:nvSpPr>
          <p:cNvPr id="1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dirty="0">
                <a:solidFill>
                  <a:srgbClr val="FFFF00"/>
                </a:solidFill>
              </a:rPr>
              <a:t>   </a:t>
            </a:r>
            <a:r>
              <a:rPr lang="en-GB" sz="3200" dirty="0" smtClean="0">
                <a:latin typeface="Arial Rounded MT Bold" pitchFamily="34" charset="0"/>
              </a:rPr>
              <a:t>H</a:t>
            </a:r>
            <a:r>
              <a:rPr lang="en-GB" sz="3200" baseline="-25000" dirty="0" smtClean="0">
                <a:latin typeface="Arial Rounded MT Bold" pitchFamily="34" charset="0"/>
              </a:rPr>
              <a:t>2</a:t>
            </a:r>
            <a:r>
              <a:rPr lang="en-GB" sz="3200" dirty="0" smtClean="0">
                <a:latin typeface="Arial Rounded MT Bold" pitchFamily="34" charset="0"/>
              </a:rPr>
              <a:t> and CO Absorption Spectroscopy</a:t>
            </a:r>
            <a:endParaRPr lang="en-GB" sz="3200" b="0" dirty="0">
              <a:effectLst/>
              <a:latin typeface="Arial Rounded MT Bold" pitchFamily="34" charset="0"/>
            </a:endParaRPr>
          </a:p>
        </p:txBody>
      </p:sp>
      <p:sp>
        <p:nvSpPr>
          <p:cNvPr id="17" name="TextBox 16"/>
          <p:cNvSpPr txBox="1"/>
          <p:nvPr/>
        </p:nvSpPr>
        <p:spPr>
          <a:xfrm>
            <a:off x="5029200" y="3606258"/>
            <a:ext cx="4191000" cy="3354765"/>
          </a:xfrm>
          <a:prstGeom prst="rect">
            <a:avLst/>
          </a:prstGeom>
          <a:noFill/>
        </p:spPr>
        <p:txBody>
          <a:bodyPr wrap="square" rtlCol="0">
            <a:spAutoFit/>
          </a:bodyPr>
          <a:lstStyle/>
          <a:p>
            <a:pPr algn="ctr"/>
            <a:r>
              <a:rPr lang="en-US" sz="2400" dirty="0" smtClean="0">
                <a:sym typeface="Symbol"/>
              </a:rPr>
              <a:t>Warm H</a:t>
            </a:r>
            <a:r>
              <a:rPr lang="en-US" sz="2400" baseline="-25000" dirty="0" smtClean="0">
                <a:sym typeface="Symbol"/>
              </a:rPr>
              <a:t>2</a:t>
            </a:r>
            <a:r>
              <a:rPr lang="en-US" sz="2400" dirty="0" smtClean="0">
                <a:sym typeface="Symbol"/>
              </a:rPr>
              <a:t>, 400K</a:t>
            </a:r>
          </a:p>
          <a:p>
            <a:pPr algn="ctr"/>
            <a:r>
              <a:rPr lang="en-US" sz="2400" dirty="0">
                <a:sym typeface="Symbol"/>
              </a:rPr>
              <a:t>o</a:t>
            </a:r>
            <a:r>
              <a:rPr lang="en-US" sz="2400" dirty="0" smtClean="0">
                <a:sym typeface="Symbol"/>
              </a:rPr>
              <a:t>bserved against FUV</a:t>
            </a:r>
          </a:p>
          <a:p>
            <a:pPr algn="ctr"/>
            <a:r>
              <a:rPr lang="en-US" sz="2400" dirty="0" smtClean="0">
                <a:sym typeface="Symbol"/>
              </a:rPr>
              <a:t>continuum in T Tauri Stars </a:t>
            </a:r>
          </a:p>
          <a:p>
            <a:pPr algn="ctr"/>
            <a:r>
              <a:rPr lang="en-US" sz="2400" dirty="0" smtClean="0">
                <a:sym typeface="Symbol"/>
              </a:rPr>
              <a:t>for the first time</a:t>
            </a:r>
          </a:p>
          <a:p>
            <a:pPr algn="ctr"/>
            <a:endParaRPr lang="en-US" sz="1200" dirty="0">
              <a:sym typeface="Symbol"/>
            </a:endParaRPr>
          </a:p>
          <a:p>
            <a:pPr marL="342900" indent="-342900" algn="ctr">
              <a:buFont typeface="Arial" panose="020B0604020202020204" pitchFamily="34" charset="0"/>
              <a:buChar char="•"/>
            </a:pPr>
            <a:r>
              <a:rPr lang="en-US" sz="2800" dirty="0" smtClean="0">
                <a:sym typeface="Symbol"/>
              </a:rPr>
              <a:t>Direct Abundances</a:t>
            </a:r>
          </a:p>
          <a:p>
            <a:pPr algn="ctr"/>
            <a:r>
              <a:rPr lang="en-US" sz="2800" dirty="0" smtClean="0">
                <a:effectLst>
                  <a:outerShdw blurRad="38100" dist="38100" dir="2700000" algn="tl">
                    <a:srgbClr val="000000">
                      <a:alpha val="43137"/>
                    </a:srgbClr>
                  </a:outerShdw>
                </a:effectLst>
                <a:sym typeface="Symbol"/>
              </a:rPr>
              <a:t>N(CO)/N(H2) ~ 1.6  10</a:t>
            </a:r>
            <a:r>
              <a:rPr lang="en-US" sz="2800" baseline="30000" dirty="0" smtClean="0">
                <a:effectLst>
                  <a:outerShdw blurRad="38100" dist="38100" dir="2700000" algn="tl">
                    <a:srgbClr val="000000">
                      <a:alpha val="43137"/>
                    </a:srgbClr>
                  </a:outerShdw>
                </a:effectLst>
                <a:sym typeface="Symbol"/>
              </a:rPr>
              <a:t>-4</a:t>
            </a:r>
            <a:endParaRPr lang="en-US" sz="2800" dirty="0" smtClean="0">
              <a:effectLst>
                <a:outerShdw blurRad="38100" dist="38100" dir="2700000" algn="tl">
                  <a:srgbClr val="000000">
                    <a:alpha val="43137"/>
                  </a:srgbClr>
                </a:outerShdw>
              </a:effectLst>
              <a:sym typeface="Symbol"/>
            </a:endParaRPr>
          </a:p>
          <a:p>
            <a:pPr algn="ctr"/>
            <a:endParaRPr lang="en-US" sz="2400" dirty="0">
              <a:sym typeface="Symbol"/>
            </a:endParaRPr>
          </a:p>
          <a:p>
            <a:pPr algn="ct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990600"/>
            <a:ext cx="3294135" cy="2560320"/>
          </a:xfrm>
          <a:prstGeom prst="rect">
            <a:avLst/>
          </a:prstGeom>
        </p:spPr>
      </p:pic>
      <p:sp>
        <p:nvSpPr>
          <p:cNvPr id="8" name="TextBox 7"/>
          <p:cNvSpPr txBox="1"/>
          <p:nvPr/>
        </p:nvSpPr>
        <p:spPr>
          <a:xfrm>
            <a:off x="96837" y="4745031"/>
            <a:ext cx="4660075" cy="1077218"/>
          </a:xfrm>
          <a:prstGeom prst="rect">
            <a:avLst/>
          </a:prstGeom>
          <a:noFill/>
          <a:effectLst>
            <a:glow rad="228600">
              <a:schemeClr val="accent2">
                <a:satMod val="175000"/>
                <a:alpha val="40000"/>
              </a:schemeClr>
            </a:glow>
          </a:effectLst>
        </p:spPr>
        <p:txBody>
          <a:bodyPr wrap="square" rtlCol="0">
            <a:spAutoFit/>
          </a:bodyPr>
          <a:lstStyle/>
          <a:p>
            <a:r>
              <a:rPr lang="en-US" sz="3200" dirty="0" smtClean="0">
                <a:effectLst>
                  <a:outerShdw blurRad="38100" dist="38100" dir="2700000" algn="tl">
                    <a:srgbClr val="000000">
                      <a:alpha val="43137"/>
                    </a:srgbClr>
                  </a:outerShdw>
                </a:effectLst>
              </a:rPr>
              <a:t>		</a:t>
            </a:r>
            <a:r>
              <a:rPr lang="en-US" sz="3200" dirty="0" smtClean="0">
                <a:effectLst>
                  <a:glow rad="254000">
                    <a:schemeClr val="accent6">
                      <a:satMod val="175000"/>
                      <a:alpha val="50000"/>
                    </a:schemeClr>
                  </a:glow>
                  <a:outerShdw blurRad="38100" dist="38100" dir="2700000" algn="tl">
                    <a:srgbClr val="000000">
                      <a:alpha val="43137"/>
                    </a:srgbClr>
                  </a:outerShdw>
                </a:effectLst>
              </a:rPr>
              <a:t>WH</a:t>
            </a:r>
            <a:r>
              <a:rPr lang="en-US" sz="3200" baseline="-25000" dirty="0" smtClean="0">
                <a:effectLst>
                  <a:glow rad="254000">
                    <a:schemeClr val="accent6">
                      <a:satMod val="175000"/>
                      <a:alpha val="50000"/>
                    </a:schemeClr>
                  </a:glow>
                  <a:outerShdw blurRad="38100" dist="38100" dir="2700000" algn="tl">
                    <a:srgbClr val="000000">
                      <a:alpha val="43137"/>
                    </a:srgbClr>
                  </a:outerShdw>
                </a:effectLst>
              </a:rPr>
              <a:t>2</a:t>
            </a:r>
            <a:r>
              <a:rPr lang="en-US" sz="3200" dirty="0" smtClean="0">
                <a:effectLst>
                  <a:glow rad="254000">
                    <a:schemeClr val="accent6">
                      <a:satMod val="175000"/>
                      <a:alpha val="50000"/>
                    </a:schemeClr>
                  </a:glow>
                  <a:outerShdw blurRad="38100" dist="38100" dir="2700000" algn="tl">
                    <a:srgbClr val="000000">
                      <a:alpha val="43137"/>
                    </a:srgbClr>
                  </a:outerShdw>
                </a:effectLst>
              </a:rPr>
              <a:t>IPS</a:t>
            </a:r>
          </a:p>
          <a:p>
            <a:pPr algn="r"/>
            <a:r>
              <a:rPr lang="en-US" dirty="0" smtClean="0">
                <a:effectLst>
                  <a:outerShdw blurRad="38100" dist="38100" dir="2700000" algn="tl">
                    <a:srgbClr val="000000">
                      <a:alpha val="43137"/>
                    </a:srgbClr>
                  </a:outerShdw>
                </a:effectLst>
              </a:rPr>
              <a:t>(</a:t>
            </a:r>
            <a:r>
              <a:rPr lang="en-US" dirty="0" smtClean="0"/>
              <a:t>Warm </a:t>
            </a:r>
            <a:r>
              <a:rPr lang="en-US" dirty="0"/>
              <a:t>H</a:t>
            </a:r>
            <a:r>
              <a:rPr lang="en-US" baseline="-25000" dirty="0"/>
              <a:t>2</a:t>
            </a:r>
            <a:r>
              <a:rPr lang="en-US" dirty="0"/>
              <a:t> In Protoplanetary </a:t>
            </a:r>
            <a:r>
              <a:rPr lang="en-US" dirty="0" smtClean="0"/>
              <a:t>Systems</a:t>
            </a:r>
            <a:r>
              <a:rPr lang="en-US" dirty="0" smtClean="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	</a:t>
            </a:r>
            <a:endParaRPr lang="en-US" sz="3200" i="1"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2120"/>
          <a:stretch/>
        </p:blipFill>
        <p:spPr>
          <a:xfrm>
            <a:off x="384222" y="1767470"/>
            <a:ext cx="5178696" cy="2540441"/>
          </a:xfrm>
          <a:prstGeom prst="rect">
            <a:avLst/>
          </a:prstGeom>
        </p:spPr>
      </p:pic>
    </p:spTree>
    <p:extLst>
      <p:ext uri="{BB962C8B-B14F-4D97-AF65-F5344CB8AC3E}">
        <p14:creationId xmlns:p14="http://schemas.microsoft.com/office/powerpoint/2010/main" val="4004361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b="1" dirty="0" smtClean="0"/>
              <a:t>Composition of Protoplanetary Disks:</a:t>
            </a:r>
            <a:r>
              <a:rPr lang="en-GB" sz="3500" b="1" dirty="0" smtClean="0">
                <a:solidFill>
                  <a:srgbClr val="FFFF00"/>
                </a:solidFill>
              </a:rPr>
              <a:t>   </a:t>
            </a:r>
            <a:r>
              <a:rPr lang="en-GB" sz="3500" dirty="0" smtClean="0">
                <a:solidFill>
                  <a:srgbClr val="FFFF00"/>
                </a:solidFill>
              </a:rPr>
              <a:t/>
            </a:r>
            <a:br>
              <a:rPr lang="en-GB" sz="3500" dirty="0" smtClean="0">
                <a:solidFill>
                  <a:srgbClr val="FFFF00"/>
                </a:solidFill>
              </a:rPr>
            </a:br>
            <a:r>
              <a:rPr lang="en-GB" sz="3200" dirty="0" smtClean="0">
                <a:latin typeface="Arial Rounded MT Bold" pitchFamily="34" charset="0"/>
              </a:rPr>
              <a:t>Indirect Observations of H</a:t>
            </a:r>
            <a:r>
              <a:rPr lang="en-GB" sz="3200" baseline="-25000" dirty="0" smtClean="0">
                <a:latin typeface="Arial Rounded MT Bold" pitchFamily="34" charset="0"/>
              </a:rPr>
              <a:t>2</a:t>
            </a:r>
            <a:r>
              <a:rPr lang="en-GB" sz="3200" dirty="0" smtClean="0">
                <a:latin typeface="Arial Rounded MT Bold" pitchFamily="34" charset="0"/>
              </a:rPr>
              <a:t>O at ~1 AU?</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60"/>
            <a:ext cx="2641600" cy="331478"/>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1" name="TextBox 10"/>
          <p:cNvSpPr txBox="1"/>
          <p:nvPr/>
        </p:nvSpPr>
        <p:spPr>
          <a:xfrm>
            <a:off x="624113" y="1285817"/>
            <a:ext cx="8001001" cy="461665"/>
          </a:xfrm>
          <a:prstGeom prst="rect">
            <a:avLst/>
          </a:prstGeom>
          <a:noFill/>
        </p:spPr>
        <p:txBody>
          <a:bodyPr wrap="square" rtlCol="0">
            <a:spAutoFit/>
          </a:bodyPr>
          <a:lstStyle/>
          <a:p>
            <a:pPr marL="285750" indent="-285750">
              <a:buFont typeface="Arial" pitchFamily="34" charset="0"/>
              <a:buChar char="•"/>
            </a:pPr>
            <a:r>
              <a:rPr lang="en-US" sz="2400" dirty="0" smtClean="0">
                <a:ea typeface="Tahoma"/>
                <a:cs typeface="Tahoma"/>
                <a:sym typeface="Symbol"/>
              </a:rPr>
              <a:t>Additional ‘quasi-continuous’ emission feature quantified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99" y="2070647"/>
            <a:ext cx="7132401" cy="4265456"/>
          </a:xfrm>
          <a:prstGeom prst="rect">
            <a:avLst/>
          </a:prstGeom>
        </p:spPr>
      </p:pic>
      <p:cxnSp>
        <p:nvCxnSpPr>
          <p:cNvPr id="3" name="Straight Arrow Connector 2"/>
          <p:cNvCxnSpPr/>
          <p:nvPr/>
        </p:nvCxnSpPr>
        <p:spPr>
          <a:xfrm flipH="1">
            <a:off x="5867400" y="3140120"/>
            <a:ext cx="1524000" cy="1371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 Box 11"/>
          <p:cNvSpPr txBox="1">
            <a:spLocks noChangeArrowheads="1"/>
          </p:cNvSpPr>
          <p:nvPr/>
        </p:nvSpPr>
        <p:spPr bwMode="auto">
          <a:xfrm>
            <a:off x="7239000" y="6397854"/>
            <a:ext cx="1960563"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France et al. (</a:t>
            </a:r>
            <a:r>
              <a:rPr lang="en-US" sz="1200" dirty="0" smtClean="0">
                <a:solidFill>
                  <a:srgbClr val="002060"/>
                </a:solidFill>
                <a:latin typeface="Arial Rounded MT Bold" pitchFamily="34" charset="0"/>
              </a:rPr>
              <a:t>in prep)</a:t>
            </a:r>
            <a:r>
              <a:rPr lang="en-US" sz="1200" b="0" dirty="0" smtClean="0">
                <a:solidFill>
                  <a:srgbClr val="002060"/>
                </a:solidFill>
                <a:latin typeface="Arial Rounded MT Bold" pitchFamily="34" charset="0"/>
              </a:rPr>
              <a:t> </a:t>
            </a:r>
            <a:endParaRPr lang="en-US" sz="1200" b="0" dirty="0">
              <a:solidFill>
                <a:srgbClr val="002060"/>
              </a:solidFill>
              <a:latin typeface="Arial Rounded MT Bold" pitchFamily="34" charset="0"/>
            </a:endParaRPr>
          </a:p>
        </p:txBody>
      </p:sp>
    </p:spTree>
    <p:extLst>
      <p:ext uri="{BB962C8B-B14F-4D97-AF65-F5344CB8AC3E}">
        <p14:creationId xmlns:p14="http://schemas.microsoft.com/office/powerpoint/2010/main" val="126148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b="1" dirty="0" smtClean="0"/>
              <a:t>Composition of Protoplanetary Disks:</a:t>
            </a:r>
            <a:r>
              <a:rPr lang="en-GB" sz="3500" b="1" dirty="0" smtClean="0">
                <a:solidFill>
                  <a:srgbClr val="FFFF00"/>
                </a:solidFill>
              </a:rPr>
              <a:t>   </a:t>
            </a:r>
            <a:r>
              <a:rPr lang="en-GB" sz="3500" dirty="0" smtClean="0">
                <a:solidFill>
                  <a:srgbClr val="FFFF00"/>
                </a:solidFill>
              </a:rPr>
              <a:t/>
            </a:r>
            <a:br>
              <a:rPr lang="en-GB" sz="3500" dirty="0" smtClean="0">
                <a:solidFill>
                  <a:srgbClr val="FFFF00"/>
                </a:solidFill>
              </a:rPr>
            </a:br>
            <a:r>
              <a:rPr lang="en-GB" sz="3200" dirty="0" smtClean="0">
                <a:latin typeface="Arial Rounded MT Bold" pitchFamily="34" charset="0"/>
              </a:rPr>
              <a:t>Indirect Observations of H</a:t>
            </a:r>
            <a:r>
              <a:rPr lang="en-GB" sz="3200" baseline="-25000" dirty="0" smtClean="0">
                <a:latin typeface="Arial Rounded MT Bold" pitchFamily="34" charset="0"/>
              </a:rPr>
              <a:t>2</a:t>
            </a:r>
            <a:r>
              <a:rPr lang="en-GB" sz="3200" dirty="0" smtClean="0">
                <a:latin typeface="Arial Rounded MT Bold" pitchFamily="34" charset="0"/>
              </a:rPr>
              <a:t>O at ~1 AU?</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60"/>
            <a:ext cx="2641600" cy="331478"/>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1" name="TextBox 10"/>
          <p:cNvSpPr txBox="1"/>
          <p:nvPr/>
        </p:nvSpPr>
        <p:spPr>
          <a:xfrm>
            <a:off x="838200" y="1139825"/>
            <a:ext cx="8001001" cy="1200329"/>
          </a:xfrm>
          <a:prstGeom prst="rect">
            <a:avLst/>
          </a:prstGeom>
          <a:noFill/>
        </p:spPr>
        <p:txBody>
          <a:bodyPr wrap="square" rtlCol="0">
            <a:spAutoFit/>
          </a:bodyPr>
          <a:lstStyle/>
          <a:p>
            <a:pPr marL="285750" indent="-285750">
              <a:buFont typeface="Arial" pitchFamily="34" charset="0"/>
              <a:buChar char="•"/>
            </a:pPr>
            <a:r>
              <a:rPr lang="en-US" sz="2400" dirty="0" smtClean="0">
                <a:ea typeface="Tahoma"/>
                <a:cs typeface="Tahoma"/>
                <a:sym typeface="Symbol"/>
              </a:rPr>
              <a:t>“1600Å Bump”  Measurement and Correlations</a:t>
            </a:r>
          </a:p>
          <a:p>
            <a:pPr marL="285750" indent="-285750">
              <a:buFont typeface="Arial" pitchFamily="34" charset="0"/>
              <a:buChar char="•"/>
            </a:pPr>
            <a:endParaRPr lang="en-US" sz="2400" dirty="0">
              <a:ea typeface="Tahoma"/>
              <a:cs typeface="Tahoma"/>
              <a:sym typeface="Symbol"/>
            </a:endParaRPr>
          </a:p>
          <a:p>
            <a:pPr marL="285750" indent="-285750">
              <a:buFont typeface="Arial" pitchFamily="34" charset="0"/>
              <a:buChar char="•"/>
            </a:pPr>
            <a:r>
              <a:rPr lang="en-US" sz="2400" dirty="0" smtClean="0">
                <a:ea typeface="Tahoma"/>
                <a:cs typeface="Tahoma"/>
                <a:sym typeface="Symbol"/>
              </a:rPr>
              <a:t>Correlated with Ly</a:t>
            </a:r>
            <a:r>
              <a:rPr lang="el-GR" sz="2400" dirty="0" smtClean="0">
                <a:latin typeface="Times New Roman" panose="02020603050405020304" pitchFamily="18" charset="0"/>
                <a:ea typeface="Tahoma"/>
                <a:cs typeface="Times New Roman" panose="02020603050405020304" pitchFamily="18" charset="0"/>
                <a:sym typeface="Symbol"/>
              </a:rPr>
              <a:t>α</a:t>
            </a:r>
            <a:r>
              <a:rPr lang="en-US" sz="2400" dirty="0" smtClean="0">
                <a:latin typeface="Times New Roman" panose="02020603050405020304" pitchFamily="18" charset="0"/>
                <a:ea typeface="Tahoma"/>
                <a:cs typeface="Times New Roman" panose="02020603050405020304" pitchFamily="18" charset="0"/>
                <a:sym typeface="Symbol"/>
              </a:rPr>
              <a:t> and other accretion tracers</a:t>
            </a:r>
            <a:r>
              <a:rPr lang="en-US" sz="2400" dirty="0" smtClean="0">
                <a:ea typeface="Tahoma"/>
                <a:cs typeface="Tahoma"/>
                <a:sym typeface="Symbo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700" y="2355860"/>
            <a:ext cx="5410200" cy="4306854"/>
          </a:xfrm>
          <a:prstGeom prst="rect">
            <a:avLst/>
          </a:prstGeom>
        </p:spPr>
      </p:pic>
      <p:sp>
        <p:nvSpPr>
          <p:cNvPr id="10" name="Text Box 11"/>
          <p:cNvSpPr txBox="1">
            <a:spLocks noChangeArrowheads="1"/>
          </p:cNvSpPr>
          <p:nvPr/>
        </p:nvSpPr>
        <p:spPr bwMode="auto">
          <a:xfrm>
            <a:off x="7239000" y="6397854"/>
            <a:ext cx="1960563"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France et al. (</a:t>
            </a:r>
            <a:r>
              <a:rPr lang="en-US" sz="1200" dirty="0" smtClean="0">
                <a:solidFill>
                  <a:srgbClr val="002060"/>
                </a:solidFill>
                <a:latin typeface="Arial Rounded MT Bold" pitchFamily="34" charset="0"/>
              </a:rPr>
              <a:t>in prep)</a:t>
            </a:r>
            <a:r>
              <a:rPr lang="en-US" sz="1200" b="0" dirty="0" smtClean="0">
                <a:solidFill>
                  <a:srgbClr val="002060"/>
                </a:solidFill>
                <a:latin typeface="Arial Rounded MT Bold" pitchFamily="34" charset="0"/>
              </a:rPr>
              <a:t> </a:t>
            </a:r>
            <a:endParaRPr lang="en-US" sz="1200" b="0" dirty="0">
              <a:solidFill>
                <a:srgbClr val="002060"/>
              </a:solidFill>
              <a:latin typeface="Arial Rounded MT Bold" pitchFamily="34" charset="0"/>
            </a:endParaRPr>
          </a:p>
        </p:txBody>
      </p:sp>
    </p:spTree>
    <p:extLst>
      <p:ext uri="{BB962C8B-B14F-4D97-AF65-F5344CB8AC3E}">
        <p14:creationId xmlns:p14="http://schemas.microsoft.com/office/powerpoint/2010/main" val="1460225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b="1" dirty="0" smtClean="0"/>
              <a:t>Composition of Protoplanetary Disks:</a:t>
            </a:r>
            <a:r>
              <a:rPr lang="en-GB" sz="3500" b="1" dirty="0" smtClean="0">
                <a:solidFill>
                  <a:srgbClr val="FFFF00"/>
                </a:solidFill>
              </a:rPr>
              <a:t>   </a:t>
            </a:r>
            <a:r>
              <a:rPr lang="en-GB" sz="3500" dirty="0" smtClean="0">
                <a:solidFill>
                  <a:srgbClr val="FFFF00"/>
                </a:solidFill>
              </a:rPr>
              <a:t/>
            </a:r>
            <a:br>
              <a:rPr lang="en-GB" sz="3500" dirty="0" smtClean="0">
                <a:solidFill>
                  <a:srgbClr val="FFFF00"/>
                </a:solidFill>
              </a:rPr>
            </a:br>
            <a:r>
              <a:rPr lang="en-GB" sz="3200" dirty="0" smtClean="0">
                <a:latin typeface="Arial Rounded MT Bold" pitchFamily="34" charset="0"/>
              </a:rPr>
              <a:t>Indirect Observations of H</a:t>
            </a:r>
            <a:r>
              <a:rPr lang="en-GB" sz="3200" baseline="-25000" dirty="0" smtClean="0">
                <a:latin typeface="Arial Rounded MT Bold" pitchFamily="34" charset="0"/>
              </a:rPr>
              <a:t>2</a:t>
            </a:r>
            <a:r>
              <a:rPr lang="en-GB" sz="3200" dirty="0" smtClean="0">
                <a:latin typeface="Arial Rounded MT Bold" pitchFamily="34" charset="0"/>
              </a:rPr>
              <a:t>O at ~1 AU?</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60"/>
            <a:ext cx="2641600" cy="331478"/>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11" name="TextBox 10"/>
          <p:cNvSpPr txBox="1"/>
          <p:nvPr/>
        </p:nvSpPr>
        <p:spPr>
          <a:xfrm>
            <a:off x="609600" y="1101102"/>
            <a:ext cx="8382000" cy="1200329"/>
          </a:xfrm>
          <a:prstGeom prst="rect">
            <a:avLst/>
          </a:prstGeom>
          <a:noFill/>
        </p:spPr>
        <p:txBody>
          <a:bodyPr wrap="square" rtlCol="0">
            <a:spAutoFit/>
          </a:bodyPr>
          <a:lstStyle/>
          <a:p>
            <a:pPr marL="285750" indent="-285750">
              <a:buFont typeface="Arial" pitchFamily="34" charset="0"/>
              <a:buChar char="•"/>
            </a:pPr>
            <a:r>
              <a:rPr lang="en-US" sz="2400" dirty="0" smtClean="0">
                <a:ea typeface="Tahoma"/>
                <a:cs typeface="Tahoma"/>
                <a:sym typeface="Symbol"/>
              </a:rPr>
              <a:t>“1600Å Bump”  mechanism: </a:t>
            </a:r>
            <a:r>
              <a:rPr lang="en-US" sz="2400" b="1" dirty="0" smtClean="0">
                <a:solidFill>
                  <a:srgbClr val="FFFF00"/>
                </a:solidFill>
                <a:ea typeface="Tahoma"/>
                <a:cs typeface="Times New Roman" panose="02020603050405020304" pitchFamily="18" charset="0"/>
                <a:sym typeface="Symbol"/>
              </a:rPr>
              <a:t>H</a:t>
            </a:r>
            <a:r>
              <a:rPr lang="en-US" sz="2400" b="1" baseline="-25000" dirty="0" smtClean="0">
                <a:solidFill>
                  <a:srgbClr val="FFFF00"/>
                </a:solidFill>
                <a:ea typeface="Tahoma"/>
                <a:cs typeface="Times New Roman" panose="02020603050405020304" pitchFamily="18" charset="0"/>
                <a:sym typeface="Symbol"/>
              </a:rPr>
              <a:t>2</a:t>
            </a:r>
            <a:r>
              <a:rPr lang="en-US" sz="2400" b="1" dirty="0" smtClean="0">
                <a:solidFill>
                  <a:srgbClr val="FFFF00"/>
                </a:solidFill>
                <a:ea typeface="Tahoma"/>
                <a:cs typeface="Times New Roman" panose="02020603050405020304" pitchFamily="18" charset="0"/>
                <a:sym typeface="Symbol"/>
              </a:rPr>
              <a:t>O + </a:t>
            </a:r>
            <a:r>
              <a:rPr lang="en-US" sz="2400" b="1" dirty="0">
                <a:solidFill>
                  <a:srgbClr val="FFFF00"/>
                </a:solidFill>
                <a:ea typeface="Tahoma"/>
                <a:cs typeface="Tahoma"/>
                <a:sym typeface="Symbol"/>
              </a:rPr>
              <a:t>Ly</a:t>
            </a:r>
            <a:r>
              <a:rPr lang="el-GR" sz="2400" b="1" dirty="0" smtClean="0">
                <a:solidFill>
                  <a:srgbClr val="FFFF00"/>
                </a:solidFill>
                <a:ea typeface="Tahoma"/>
                <a:cs typeface="Times New Roman" panose="02020603050405020304" pitchFamily="18" charset="0"/>
                <a:sym typeface="Symbol"/>
              </a:rPr>
              <a:t>α</a:t>
            </a:r>
            <a:r>
              <a:rPr lang="en-US" sz="2400" b="1" dirty="0" smtClean="0">
                <a:solidFill>
                  <a:srgbClr val="FFFF00"/>
                </a:solidFill>
                <a:ea typeface="Tahoma"/>
                <a:cs typeface="Times New Roman" panose="02020603050405020304" pitchFamily="18" charset="0"/>
                <a:sym typeface="Symbol"/>
              </a:rPr>
              <a:t> -&gt;  H</a:t>
            </a:r>
            <a:r>
              <a:rPr lang="en-US" sz="2400" b="1" baseline="-25000" dirty="0" smtClean="0">
                <a:solidFill>
                  <a:srgbClr val="FFFF00"/>
                </a:solidFill>
                <a:ea typeface="Tahoma"/>
                <a:cs typeface="Times New Roman" panose="02020603050405020304" pitchFamily="18" charset="0"/>
                <a:sym typeface="Symbol"/>
              </a:rPr>
              <a:t>2</a:t>
            </a:r>
            <a:r>
              <a:rPr lang="en-US" sz="2400" b="1" baseline="30000" dirty="0" smtClean="0">
                <a:solidFill>
                  <a:srgbClr val="FFFF00"/>
                </a:solidFill>
                <a:ea typeface="Tahoma"/>
                <a:cs typeface="Times New Roman" panose="02020603050405020304" pitchFamily="18" charset="0"/>
                <a:sym typeface="Symbol"/>
              </a:rPr>
              <a:t>*</a:t>
            </a:r>
            <a:r>
              <a:rPr lang="en-US" sz="2400" b="1" dirty="0" smtClean="0">
                <a:solidFill>
                  <a:srgbClr val="FFFF00"/>
                </a:solidFill>
                <a:ea typeface="Tahoma"/>
                <a:cs typeface="Times New Roman" panose="02020603050405020304" pitchFamily="18" charset="0"/>
                <a:sym typeface="Symbol"/>
              </a:rPr>
              <a:t> + O (with P~10%)</a:t>
            </a:r>
          </a:p>
          <a:p>
            <a:pPr marL="1200150" lvl="2" indent="-285750">
              <a:buFont typeface="Arial" pitchFamily="34" charset="0"/>
              <a:buChar char="•"/>
            </a:pPr>
            <a:r>
              <a:rPr lang="en-US" sz="2400" b="1" dirty="0">
                <a:solidFill>
                  <a:srgbClr val="FFFF00"/>
                </a:solidFill>
                <a:ea typeface="Tahoma"/>
                <a:cs typeface="Times New Roman" panose="02020603050405020304" pitchFamily="18" charset="0"/>
                <a:sym typeface="Symbol"/>
              </a:rPr>
              <a:t>H</a:t>
            </a:r>
            <a:r>
              <a:rPr lang="en-US" sz="2400" b="1" baseline="-25000" dirty="0">
                <a:solidFill>
                  <a:srgbClr val="FFFF00"/>
                </a:solidFill>
                <a:ea typeface="Tahoma"/>
                <a:cs typeface="Times New Roman" panose="02020603050405020304" pitchFamily="18" charset="0"/>
                <a:sym typeface="Symbol"/>
              </a:rPr>
              <a:t>2</a:t>
            </a:r>
            <a:r>
              <a:rPr lang="en-US" sz="2400" b="1" baseline="30000" dirty="0">
                <a:solidFill>
                  <a:srgbClr val="FFFF00"/>
                </a:solidFill>
                <a:ea typeface="Tahoma"/>
                <a:cs typeface="Times New Roman" panose="02020603050405020304" pitchFamily="18" charset="0"/>
                <a:sym typeface="Symbol"/>
              </a:rPr>
              <a:t>*</a:t>
            </a:r>
            <a:r>
              <a:rPr lang="en-US" sz="2400" b="1" dirty="0">
                <a:solidFill>
                  <a:srgbClr val="FFFF00"/>
                </a:solidFill>
                <a:ea typeface="Tahoma"/>
                <a:cs typeface="Times New Roman" panose="02020603050405020304" pitchFamily="18" charset="0"/>
                <a:sym typeface="Symbol"/>
              </a:rPr>
              <a:t> </a:t>
            </a:r>
            <a:r>
              <a:rPr lang="en-US" sz="2400" b="1" dirty="0" smtClean="0">
                <a:solidFill>
                  <a:srgbClr val="FFFF00"/>
                </a:solidFill>
                <a:ea typeface="Tahoma"/>
                <a:cs typeface="Times New Roman" panose="02020603050405020304" pitchFamily="18" charset="0"/>
                <a:sym typeface="Symbol"/>
              </a:rPr>
              <a:t>+ </a:t>
            </a:r>
            <a:r>
              <a:rPr lang="en-US" sz="2400" b="1" dirty="0">
                <a:solidFill>
                  <a:srgbClr val="FFFF00"/>
                </a:solidFill>
                <a:ea typeface="Tahoma"/>
                <a:cs typeface="Tahoma"/>
                <a:sym typeface="Symbol"/>
              </a:rPr>
              <a:t>Ly</a:t>
            </a:r>
            <a:r>
              <a:rPr lang="el-GR" sz="2400" b="1" dirty="0" smtClean="0">
                <a:solidFill>
                  <a:srgbClr val="FFFF00"/>
                </a:solidFill>
                <a:ea typeface="Tahoma"/>
                <a:cs typeface="Times New Roman" panose="02020603050405020304" pitchFamily="18" charset="0"/>
                <a:sym typeface="Symbol"/>
              </a:rPr>
              <a:t>α</a:t>
            </a:r>
            <a:r>
              <a:rPr lang="en-US" sz="2400" b="1" dirty="0" smtClean="0">
                <a:solidFill>
                  <a:srgbClr val="FFFF00"/>
                </a:solidFill>
                <a:ea typeface="Tahoma"/>
                <a:cs typeface="Times New Roman" panose="02020603050405020304" pitchFamily="18" charset="0"/>
                <a:sym typeface="Symbol"/>
              </a:rPr>
              <a:t> </a:t>
            </a:r>
            <a:r>
              <a:rPr lang="en-US" sz="2400" b="1" dirty="0" smtClean="0">
                <a:solidFill>
                  <a:srgbClr val="FFFF00"/>
                </a:solidFill>
                <a:ea typeface="Tahoma"/>
                <a:cs typeface="Tahoma"/>
                <a:sym typeface="Symbol"/>
              </a:rPr>
              <a:t>-&gt; observed continuum spectra</a:t>
            </a:r>
          </a:p>
          <a:p>
            <a:pPr marL="285750" indent="-285750">
              <a:buFont typeface="Arial" pitchFamily="34" charset="0"/>
              <a:buChar char="•"/>
            </a:pPr>
            <a:r>
              <a:rPr lang="en-US" sz="2400" b="1" i="1" dirty="0" smtClean="0">
                <a:ea typeface="Tahoma"/>
                <a:cs typeface="Tahoma"/>
                <a:sym typeface="Symbol"/>
              </a:rPr>
              <a:t>Electron-impact does not fit, Ly</a:t>
            </a:r>
            <a:r>
              <a:rPr lang="el-GR" sz="2400" b="1" i="1" dirty="0" smtClean="0">
                <a:ea typeface="Tahoma"/>
                <a:cs typeface="Times New Roman" panose="02020603050405020304" pitchFamily="18" charset="0"/>
                <a:sym typeface="Symbol"/>
              </a:rPr>
              <a:t>α</a:t>
            </a:r>
            <a:r>
              <a:rPr lang="en-US" sz="2400" b="1" i="1" dirty="0" smtClean="0">
                <a:ea typeface="Tahoma"/>
                <a:cs typeface="Times New Roman" panose="02020603050405020304" pitchFamily="18" charset="0"/>
                <a:sym typeface="Symbol"/>
              </a:rPr>
              <a:t>-pumped H</a:t>
            </a:r>
            <a:r>
              <a:rPr lang="en-US" sz="2400" b="1" i="1" baseline="-25000" dirty="0" smtClean="0">
                <a:ea typeface="Tahoma"/>
                <a:cs typeface="Times New Roman" panose="02020603050405020304" pitchFamily="18" charset="0"/>
                <a:sym typeface="Symbol"/>
              </a:rPr>
              <a:t>2</a:t>
            </a:r>
            <a:r>
              <a:rPr lang="en-US" sz="2400" b="1" i="1" dirty="0" smtClean="0">
                <a:ea typeface="Tahoma"/>
                <a:cs typeface="Times New Roman" panose="02020603050405020304" pitchFamily="18" charset="0"/>
                <a:sym typeface="Symbol"/>
              </a:rPr>
              <a:t>O fragments do</a:t>
            </a:r>
            <a:endParaRPr lang="en-US" sz="2400" b="1" i="1" dirty="0" smtClean="0">
              <a:ea typeface="Tahoma"/>
              <a:cs typeface="Tahoma"/>
              <a:sym typeface="Symbo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299" y="2319574"/>
            <a:ext cx="5961001" cy="4448091"/>
          </a:xfrm>
          <a:prstGeom prst="rect">
            <a:avLst/>
          </a:prstGeom>
        </p:spPr>
      </p:pic>
      <p:sp>
        <p:nvSpPr>
          <p:cNvPr id="6" name="Text Box 11"/>
          <p:cNvSpPr txBox="1">
            <a:spLocks noChangeArrowheads="1"/>
          </p:cNvSpPr>
          <p:nvPr/>
        </p:nvSpPr>
        <p:spPr bwMode="auto">
          <a:xfrm>
            <a:off x="7239000" y="6397854"/>
            <a:ext cx="1960563" cy="2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b="0" dirty="0" smtClean="0">
                <a:solidFill>
                  <a:srgbClr val="002060"/>
                </a:solidFill>
                <a:latin typeface="Arial Rounded MT Bold" pitchFamily="34" charset="0"/>
              </a:rPr>
              <a:t>France et al. (</a:t>
            </a:r>
            <a:r>
              <a:rPr lang="en-US" sz="1200" dirty="0" smtClean="0">
                <a:solidFill>
                  <a:srgbClr val="002060"/>
                </a:solidFill>
                <a:latin typeface="Arial Rounded MT Bold" pitchFamily="34" charset="0"/>
              </a:rPr>
              <a:t>in prep)</a:t>
            </a:r>
            <a:r>
              <a:rPr lang="en-US" sz="1200" b="0" dirty="0" smtClean="0">
                <a:solidFill>
                  <a:srgbClr val="002060"/>
                </a:solidFill>
                <a:latin typeface="Arial Rounded MT Bold" pitchFamily="34" charset="0"/>
              </a:rPr>
              <a:t> </a:t>
            </a:r>
            <a:endParaRPr lang="en-US" sz="1200" b="0" dirty="0">
              <a:solidFill>
                <a:srgbClr val="002060"/>
              </a:solidFill>
              <a:latin typeface="Arial Rounded MT Bold" pitchFamily="34" charset="0"/>
            </a:endParaRPr>
          </a:p>
        </p:txBody>
      </p:sp>
    </p:spTree>
    <p:extLst>
      <p:ext uri="{BB962C8B-B14F-4D97-AF65-F5344CB8AC3E}">
        <p14:creationId xmlns:p14="http://schemas.microsoft.com/office/powerpoint/2010/main" val="23681605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381000" y="0"/>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500" b="1" dirty="0" smtClean="0"/>
              <a:t>Composition of Protoplanetary Disks:</a:t>
            </a:r>
            <a:r>
              <a:rPr lang="en-GB" sz="3500" b="1" dirty="0" smtClean="0">
                <a:solidFill>
                  <a:srgbClr val="FFFF00"/>
                </a:solidFill>
              </a:rPr>
              <a:t>   </a:t>
            </a:r>
            <a:r>
              <a:rPr lang="en-GB" sz="3500" dirty="0" smtClean="0">
                <a:solidFill>
                  <a:srgbClr val="FFFF00"/>
                </a:solidFill>
              </a:rPr>
              <a:t/>
            </a:r>
            <a:br>
              <a:rPr lang="en-GB" sz="3500" dirty="0" smtClean="0">
                <a:solidFill>
                  <a:srgbClr val="FFFF00"/>
                </a:solidFill>
              </a:rPr>
            </a:br>
            <a:r>
              <a:rPr lang="en-GB" sz="3200" dirty="0" smtClean="0">
                <a:latin typeface="Arial Rounded MT Bold" pitchFamily="34" charset="0"/>
              </a:rPr>
              <a:t>Indirect Observations of H</a:t>
            </a:r>
            <a:r>
              <a:rPr lang="en-GB" sz="3200" baseline="-25000" dirty="0" smtClean="0">
                <a:latin typeface="Arial Rounded MT Bold" pitchFamily="34" charset="0"/>
              </a:rPr>
              <a:t>2</a:t>
            </a:r>
            <a:r>
              <a:rPr lang="en-GB" sz="3200" dirty="0" smtClean="0">
                <a:latin typeface="Arial Rounded MT Bold" pitchFamily="34" charset="0"/>
              </a:rPr>
              <a:t>O at ~1 AU?</a:t>
            </a:r>
            <a:endParaRPr lang="en-GB" sz="3200" b="0" dirty="0">
              <a:effectLst/>
              <a:latin typeface="Arial Rounded MT Bold" pitchFamily="34" charset="0"/>
            </a:endParaRPr>
          </a:p>
        </p:txBody>
      </p:sp>
      <p:sp>
        <p:nvSpPr>
          <p:cNvPr id="18443" name="Text Box 11"/>
          <p:cNvSpPr txBox="1">
            <a:spLocks noChangeArrowheads="1"/>
          </p:cNvSpPr>
          <p:nvPr/>
        </p:nvSpPr>
        <p:spPr bwMode="auto">
          <a:xfrm>
            <a:off x="4211638" y="2355860"/>
            <a:ext cx="2641600" cy="331478"/>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298" y="2319574"/>
            <a:ext cx="5717003" cy="4448091"/>
          </a:xfrm>
          <a:prstGeom prst="rect">
            <a:avLst/>
          </a:prstGeom>
        </p:spPr>
      </p:pic>
      <p:sp>
        <p:nvSpPr>
          <p:cNvPr id="6" name="TextBox 5"/>
          <p:cNvSpPr txBox="1"/>
          <p:nvPr/>
        </p:nvSpPr>
        <p:spPr>
          <a:xfrm>
            <a:off x="609600" y="1101102"/>
            <a:ext cx="8229601" cy="1200329"/>
          </a:xfrm>
          <a:prstGeom prst="rect">
            <a:avLst/>
          </a:prstGeom>
          <a:noFill/>
        </p:spPr>
        <p:txBody>
          <a:bodyPr wrap="square" rtlCol="0">
            <a:spAutoFit/>
          </a:bodyPr>
          <a:lstStyle/>
          <a:p>
            <a:pPr marL="285750" indent="-285750">
              <a:buFont typeface="Arial" pitchFamily="34" charset="0"/>
              <a:buChar char="•"/>
            </a:pPr>
            <a:r>
              <a:rPr lang="en-US" sz="2400" dirty="0" smtClean="0">
                <a:ea typeface="Tahoma"/>
                <a:cs typeface="Tahoma"/>
                <a:sym typeface="Symbol"/>
              </a:rPr>
              <a:t>“1600Å Bump”  mechanism: </a:t>
            </a:r>
            <a:r>
              <a:rPr lang="en-US" sz="2400" b="1" dirty="0" smtClean="0">
                <a:solidFill>
                  <a:srgbClr val="FFFF00"/>
                </a:solidFill>
                <a:ea typeface="Tahoma"/>
                <a:cs typeface="Times New Roman" panose="02020603050405020304" pitchFamily="18" charset="0"/>
                <a:sym typeface="Symbol"/>
              </a:rPr>
              <a:t>H</a:t>
            </a:r>
            <a:r>
              <a:rPr lang="en-US" sz="2400" b="1" baseline="-25000" dirty="0" smtClean="0">
                <a:solidFill>
                  <a:srgbClr val="FFFF00"/>
                </a:solidFill>
                <a:ea typeface="Tahoma"/>
                <a:cs typeface="Times New Roman" panose="02020603050405020304" pitchFamily="18" charset="0"/>
                <a:sym typeface="Symbol"/>
              </a:rPr>
              <a:t>2</a:t>
            </a:r>
            <a:r>
              <a:rPr lang="en-US" sz="2400" b="1" dirty="0" smtClean="0">
                <a:solidFill>
                  <a:srgbClr val="FFFF00"/>
                </a:solidFill>
                <a:ea typeface="Tahoma"/>
                <a:cs typeface="Times New Roman" panose="02020603050405020304" pitchFamily="18" charset="0"/>
                <a:sym typeface="Symbol"/>
              </a:rPr>
              <a:t>O + </a:t>
            </a:r>
            <a:r>
              <a:rPr lang="en-US" sz="2400" b="1" dirty="0">
                <a:solidFill>
                  <a:srgbClr val="FFFF00"/>
                </a:solidFill>
                <a:ea typeface="Tahoma"/>
                <a:cs typeface="Tahoma"/>
                <a:sym typeface="Symbol"/>
              </a:rPr>
              <a:t>Ly</a:t>
            </a:r>
            <a:r>
              <a:rPr lang="el-GR" sz="2400" b="1" dirty="0" smtClean="0">
                <a:solidFill>
                  <a:srgbClr val="FFFF00"/>
                </a:solidFill>
                <a:ea typeface="Tahoma"/>
                <a:cs typeface="Times New Roman" panose="02020603050405020304" pitchFamily="18" charset="0"/>
                <a:sym typeface="Symbol"/>
              </a:rPr>
              <a:t>α</a:t>
            </a:r>
            <a:r>
              <a:rPr lang="en-US" sz="2400" b="1" dirty="0" smtClean="0">
                <a:solidFill>
                  <a:srgbClr val="FFFF00"/>
                </a:solidFill>
                <a:ea typeface="Tahoma"/>
                <a:cs typeface="Times New Roman" panose="02020603050405020304" pitchFamily="18" charset="0"/>
                <a:sym typeface="Symbol"/>
              </a:rPr>
              <a:t> -&gt;  H</a:t>
            </a:r>
            <a:r>
              <a:rPr lang="en-US" sz="2400" b="1" baseline="-25000" dirty="0" smtClean="0">
                <a:solidFill>
                  <a:srgbClr val="FFFF00"/>
                </a:solidFill>
                <a:ea typeface="Tahoma"/>
                <a:cs typeface="Times New Roman" panose="02020603050405020304" pitchFamily="18" charset="0"/>
                <a:sym typeface="Symbol"/>
              </a:rPr>
              <a:t>2</a:t>
            </a:r>
            <a:r>
              <a:rPr lang="en-US" sz="2400" b="1" baseline="30000" dirty="0" smtClean="0">
                <a:solidFill>
                  <a:srgbClr val="FFFF00"/>
                </a:solidFill>
                <a:ea typeface="Tahoma"/>
                <a:cs typeface="Times New Roman" panose="02020603050405020304" pitchFamily="18" charset="0"/>
                <a:sym typeface="Symbol"/>
              </a:rPr>
              <a:t>*</a:t>
            </a:r>
            <a:r>
              <a:rPr lang="en-US" sz="2400" b="1" dirty="0" smtClean="0">
                <a:solidFill>
                  <a:srgbClr val="FFFF00"/>
                </a:solidFill>
                <a:ea typeface="Tahoma"/>
                <a:cs typeface="Times New Roman" panose="02020603050405020304" pitchFamily="18" charset="0"/>
                <a:sym typeface="Symbol"/>
              </a:rPr>
              <a:t> + O</a:t>
            </a:r>
          </a:p>
          <a:p>
            <a:pPr marL="1200150" lvl="2" indent="-285750">
              <a:buFont typeface="Arial" pitchFamily="34" charset="0"/>
              <a:buChar char="•"/>
            </a:pPr>
            <a:r>
              <a:rPr lang="en-US" sz="2400" b="1" dirty="0">
                <a:solidFill>
                  <a:srgbClr val="FFFF00"/>
                </a:solidFill>
                <a:ea typeface="Tahoma"/>
                <a:cs typeface="Times New Roman" panose="02020603050405020304" pitchFamily="18" charset="0"/>
                <a:sym typeface="Symbol"/>
              </a:rPr>
              <a:t>H</a:t>
            </a:r>
            <a:r>
              <a:rPr lang="en-US" sz="2400" b="1" baseline="-25000" dirty="0">
                <a:solidFill>
                  <a:srgbClr val="FFFF00"/>
                </a:solidFill>
                <a:ea typeface="Tahoma"/>
                <a:cs typeface="Times New Roman" panose="02020603050405020304" pitchFamily="18" charset="0"/>
                <a:sym typeface="Symbol"/>
              </a:rPr>
              <a:t>2</a:t>
            </a:r>
            <a:r>
              <a:rPr lang="en-US" sz="2400" b="1" baseline="30000" dirty="0">
                <a:solidFill>
                  <a:srgbClr val="FFFF00"/>
                </a:solidFill>
                <a:ea typeface="Tahoma"/>
                <a:cs typeface="Times New Roman" panose="02020603050405020304" pitchFamily="18" charset="0"/>
                <a:sym typeface="Symbol"/>
              </a:rPr>
              <a:t>*</a:t>
            </a:r>
            <a:r>
              <a:rPr lang="en-US" sz="2400" b="1" dirty="0">
                <a:solidFill>
                  <a:srgbClr val="FFFF00"/>
                </a:solidFill>
                <a:ea typeface="Tahoma"/>
                <a:cs typeface="Times New Roman" panose="02020603050405020304" pitchFamily="18" charset="0"/>
                <a:sym typeface="Symbol"/>
              </a:rPr>
              <a:t> </a:t>
            </a:r>
            <a:r>
              <a:rPr lang="en-US" sz="2400" b="1" dirty="0" smtClean="0">
                <a:solidFill>
                  <a:srgbClr val="FFFF00"/>
                </a:solidFill>
                <a:ea typeface="Tahoma"/>
                <a:cs typeface="Times New Roman" panose="02020603050405020304" pitchFamily="18" charset="0"/>
                <a:sym typeface="Symbol"/>
              </a:rPr>
              <a:t>+ </a:t>
            </a:r>
            <a:r>
              <a:rPr lang="en-US" sz="2400" b="1" dirty="0">
                <a:solidFill>
                  <a:srgbClr val="FFFF00"/>
                </a:solidFill>
                <a:ea typeface="Tahoma"/>
                <a:cs typeface="Tahoma"/>
                <a:sym typeface="Symbol"/>
              </a:rPr>
              <a:t>Ly</a:t>
            </a:r>
            <a:r>
              <a:rPr lang="el-GR" sz="2400" b="1" dirty="0" smtClean="0">
                <a:solidFill>
                  <a:srgbClr val="FFFF00"/>
                </a:solidFill>
                <a:ea typeface="Tahoma"/>
                <a:cs typeface="Times New Roman" panose="02020603050405020304" pitchFamily="18" charset="0"/>
                <a:sym typeface="Symbol"/>
              </a:rPr>
              <a:t>α</a:t>
            </a:r>
            <a:r>
              <a:rPr lang="en-US" sz="2400" b="1" dirty="0" smtClean="0">
                <a:solidFill>
                  <a:srgbClr val="FFFF00"/>
                </a:solidFill>
                <a:ea typeface="Tahoma"/>
                <a:cs typeface="Times New Roman" panose="02020603050405020304" pitchFamily="18" charset="0"/>
                <a:sym typeface="Symbol"/>
              </a:rPr>
              <a:t> </a:t>
            </a:r>
            <a:r>
              <a:rPr lang="en-US" sz="2400" b="1" dirty="0" smtClean="0">
                <a:solidFill>
                  <a:srgbClr val="FFFF00"/>
                </a:solidFill>
                <a:ea typeface="Tahoma"/>
                <a:cs typeface="Tahoma"/>
                <a:sym typeface="Symbol"/>
              </a:rPr>
              <a:t>-&gt; observed continuum spectra</a:t>
            </a:r>
          </a:p>
          <a:p>
            <a:pPr marL="285750" indent="-285750">
              <a:buFont typeface="Arial" pitchFamily="34" charset="0"/>
              <a:buChar char="•"/>
            </a:pPr>
            <a:r>
              <a:rPr lang="en-US" sz="2400" b="1" i="1" dirty="0" smtClean="0">
                <a:ea typeface="Tahoma"/>
                <a:cs typeface="Tahoma"/>
                <a:sym typeface="Symbol"/>
              </a:rPr>
              <a:t>Electron-impact does not fit, Ly</a:t>
            </a:r>
            <a:r>
              <a:rPr lang="el-GR" sz="2400" b="1" i="1" dirty="0" smtClean="0">
                <a:ea typeface="Tahoma"/>
                <a:cs typeface="Times New Roman" panose="02020603050405020304" pitchFamily="18" charset="0"/>
                <a:sym typeface="Symbol"/>
              </a:rPr>
              <a:t>α</a:t>
            </a:r>
            <a:r>
              <a:rPr lang="en-US" sz="2400" b="1" i="1" dirty="0" smtClean="0">
                <a:ea typeface="Tahoma"/>
                <a:cs typeface="Times New Roman" panose="02020603050405020304" pitchFamily="18" charset="0"/>
                <a:sym typeface="Symbol"/>
              </a:rPr>
              <a:t>-pumped H</a:t>
            </a:r>
            <a:r>
              <a:rPr lang="en-US" sz="2400" b="1" i="1" baseline="-25000" dirty="0" smtClean="0">
                <a:ea typeface="Tahoma"/>
                <a:cs typeface="Times New Roman" panose="02020603050405020304" pitchFamily="18" charset="0"/>
                <a:sym typeface="Symbol"/>
              </a:rPr>
              <a:t>2</a:t>
            </a:r>
            <a:r>
              <a:rPr lang="en-US" sz="2400" b="1" i="1" dirty="0" smtClean="0">
                <a:ea typeface="Tahoma"/>
                <a:cs typeface="Times New Roman" panose="02020603050405020304" pitchFamily="18" charset="0"/>
                <a:sym typeface="Symbol"/>
              </a:rPr>
              <a:t>O fragments do</a:t>
            </a:r>
            <a:endParaRPr lang="en-US" sz="2400" b="1" i="1" dirty="0" smtClean="0">
              <a:ea typeface="Tahoma"/>
              <a:cs typeface="Tahoma"/>
              <a:sym typeface="Symbol"/>
            </a:endParaRPr>
          </a:p>
        </p:txBody>
      </p:sp>
    </p:spTree>
    <p:extLst>
      <p:ext uri="{BB962C8B-B14F-4D97-AF65-F5344CB8AC3E}">
        <p14:creationId xmlns:p14="http://schemas.microsoft.com/office/powerpoint/2010/main" val="3803287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Summary: 1978 - 2016</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3" name="TextBox 2"/>
          <p:cNvSpPr txBox="1"/>
          <p:nvPr/>
        </p:nvSpPr>
        <p:spPr>
          <a:xfrm>
            <a:off x="223652" y="1106507"/>
            <a:ext cx="8763000" cy="5262979"/>
          </a:xfrm>
          <a:prstGeom prst="rect">
            <a:avLst/>
          </a:prstGeom>
          <a:solidFill>
            <a:srgbClr val="EEECE1">
              <a:alpha val="78039"/>
            </a:srgbClr>
          </a:soli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1) HST-COS observations have enabled statistical studies of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both H</a:t>
            </a:r>
            <a:r>
              <a:rPr kumimoji="0" lang="en-US" sz="2400" b="1" i="0" u="none" strike="noStrike" kern="1200" cap="none" spc="0" normalizeH="0" baseline="-25000" noProof="0" dirty="0" smtClean="0">
                <a:ln>
                  <a:noFill/>
                </a:ln>
                <a:solidFill>
                  <a:prstClr val="black"/>
                </a:solidFill>
                <a:effectLst/>
                <a:uLnTx/>
                <a:uFillTx/>
                <a:latin typeface="Calibri"/>
                <a:ea typeface="+mn-ea"/>
                <a:cs typeface="+mn-cs"/>
              </a:rPr>
              <a:t>2</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 	and CO</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in the warm molecular atmospheres of 	protoplanetary disks for the first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2) H</a:t>
            </a:r>
            <a:r>
              <a:rPr kumimoji="0" lang="en-US" sz="2400" b="0" i="0" u="none" strike="noStrike" kern="1200" cap="none" spc="0" normalizeH="0" baseline="-25000" noProof="0" dirty="0" smtClean="0">
                <a:ln>
                  <a:noFill/>
                </a:ln>
                <a:solidFill>
                  <a:prstClr val="black"/>
                </a:solidFill>
                <a:effectLst/>
                <a:uLnTx/>
                <a:uFillTx/>
                <a:latin typeface="Calibri"/>
                <a:ea typeface="+mn-ea"/>
                <a:cs typeface="+mn-cs"/>
              </a:rPr>
              <a:t>2</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fluorescence traces 0.1 – 3 AU (to 10 AU in some transitional		 disks) while CO fluorescence traces 2 – 10 AU.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H</a:t>
            </a:r>
            <a:r>
              <a:rPr kumimoji="0" lang="en-US" sz="2400" b="1" i="0" u="none" strike="noStrike" kern="1200" cap="none" spc="0" normalizeH="0" baseline="-25000" noProof="0" dirty="0" smtClean="0">
                <a:ln>
                  <a:noFill/>
                </a:ln>
                <a:solidFill>
                  <a:prstClr val="black"/>
                </a:solidFill>
                <a:effectLst/>
                <a:uLnTx/>
                <a:uFillTx/>
                <a:latin typeface="Calibri"/>
                <a:ea typeface="+mn-ea"/>
                <a:cs typeface="+mn-cs"/>
              </a:rPr>
              <a:t>2</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 disk inner	 radii increase with dust dissipation</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and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declining mass 	accretion rate</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3200" b="0" i="1" u="none" strike="noStrike" kern="1200" cap="none" spc="0" normalizeH="0" baseline="0" noProof="0" dirty="0" smtClean="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smtClean="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3) CO and H</a:t>
            </a:r>
            <a:r>
              <a:rPr kumimoji="0" lang="en-US" sz="2400" b="0" i="0" u="none" strike="noStrike" kern="1200" cap="none" spc="0" normalizeH="0" baseline="-25000" noProof="0" dirty="0" smtClean="0">
                <a:ln>
                  <a:noFill/>
                </a:ln>
                <a:solidFill>
                  <a:prstClr val="black"/>
                </a:solidFill>
                <a:effectLst/>
                <a:uLnTx/>
                <a:uFillTx/>
                <a:latin typeface="Calibri"/>
                <a:ea typeface="+mn-ea"/>
                <a:cs typeface="+mn-cs"/>
              </a:rPr>
              <a:t>2</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absorption line spectroscopy through inclined disks 	has revealed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CO/H</a:t>
            </a:r>
            <a:r>
              <a:rPr kumimoji="0" lang="en-US" sz="2400" b="1" i="0" u="none" strike="noStrike" kern="1200" cap="none" spc="0" normalizeH="0" baseline="-25000" noProof="0" dirty="0" smtClean="0">
                <a:ln>
                  <a:noFill/>
                </a:ln>
                <a:solidFill>
                  <a:prstClr val="black"/>
                </a:solidFill>
                <a:effectLst/>
                <a:uLnTx/>
                <a:uFillTx/>
                <a:latin typeface="Calibri"/>
                <a:ea typeface="+mn-ea"/>
                <a:cs typeface="+mn-cs"/>
              </a:rPr>
              <a:t>2</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 ratios ~10</a:t>
            </a:r>
            <a:r>
              <a:rPr kumimoji="0" lang="en-US" sz="2400" b="1" i="0" u="none" strike="noStrike" kern="1200" cap="none" spc="0" normalizeH="0" baseline="30000" noProof="0" dirty="0" smtClean="0">
                <a:ln>
                  <a:noFill/>
                </a:ln>
                <a:solidFill>
                  <a:prstClr val="black"/>
                </a:solidFill>
                <a:effectLst/>
                <a:uLnTx/>
                <a:uFillTx/>
                <a:latin typeface="Calibri"/>
                <a:ea typeface="+mn-ea"/>
                <a:cs typeface="+mn-cs"/>
              </a:rPr>
              <a:t>-4</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suggesting that little CO 	chemical processing occurs in the first 2 </a:t>
            </a:r>
            <a:r>
              <a:rPr kumimoji="0" lang="en-US" sz="2400" b="0" i="0" u="none" strike="noStrike" kern="1200" cap="none" spc="0" normalizeH="0" baseline="0" noProof="0" dirty="0" err="1" smtClean="0">
                <a:ln>
                  <a:noFill/>
                </a:ln>
                <a:solidFill>
                  <a:prstClr val="black"/>
                </a:solidFill>
                <a:effectLst/>
                <a:uLnTx/>
                <a:uFillTx/>
                <a:latin typeface="Calibri"/>
                <a:ea typeface="+mn-ea"/>
                <a:cs typeface="+mn-cs"/>
              </a:rPr>
              <a:t>Myr</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H</a:t>
            </a:r>
            <a:r>
              <a:rPr kumimoji="0" lang="en-US" sz="2400" b="1" i="0" u="none" strike="noStrike" kern="1200" cap="none" spc="0" normalizeH="0" baseline="-25000" noProof="0" dirty="0" smtClean="0">
                <a:ln>
                  <a:noFill/>
                </a:ln>
                <a:solidFill>
                  <a:prstClr val="black"/>
                </a:solidFill>
                <a:effectLst/>
                <a:uLnTx/>
                <a:uFillTx/>
                <a:latin typeface="Calibri"/>
                <a:ea typeface="+mn-ea"/>
                <a:cs typeface="+mn-cs"/>
              </a:rPr>
              <a:t>2</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O 	dissociation at ~few AU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is the most likely explanation for the	 UV molecular continuum in PPD spectra. </a:t>
            </a:r>
            <a:r>
              <a:rPr kumimoji="0" lang="en-US" sz="2200" b="0" i="0" u="none" strike="noStrike" kern="1200" cap="none" spc="0" normalizeH="0" baseline="0" noProof="0" dirty="0" smtClean="0">
                <a:ln>
                  <a:noFill/>
                </a:ln>
                <a:solidFill>
                  <a:srgbClr val="1F497D">
                    <a:lumMod val="50000"/>
                  </a:srgbClr>
                </a:solidFill>
                <a:effectLst/>
                <a:uLnTx/>
                <a:uFillTx/>
                <a:latin typeface="Calibri"/>
                <a:ea typeface="+mn-ea"/>
                <a:cs typeface="+mn-cs"/>
              </a:rPr>
              <a:t>	</a:t>
            </a:r>
          </a:p>
        </p:txBody>
      </p:sp>
    </p:spTree>
    <p:extLst>
      <p:ext uri="{BB962C8B-B14F-4D97-AF65-F5344CB8AC3E}">
        <p14:creationId xmlns:p14="http://schemas.microsoft.com/office/powerpoint/2010/main" val="3146673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9"/>
          <p:cNvSpPr txBox="1">
            <a:spLocks/>
          </p:cNvSpPr>
          <p:nvPr/>
        </p:nvSpPr>
        <p:spPr>
          <a:xfrm>
            <a:off x="533400" y="381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WHERE DO WE GO FROM HERE?</a:t>
            </a:r>
            <a:endParaRPr lang="en-US" dirty="0"/>
          </a:p>
        </p:txBody>
      </p:sp>
    </p:spTree>
    <p:extLst>
      <p:ext uri="{BB962C8B-B14F-4D97-AF65-F5344CB8AC3E}">
        <p14:creationId xmlns:p14="http://schemas.microsoft.com/office/powerpoint/2010/main" val="921933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20970main_M51HST-GendlerMr_full.jpg"/>
          <p:cNvPicPr>
            <a:picLocks noChangeAspect="1"/>
          </p:cNvPicPr>
          <p:nvPr/>
        </p:nvPicPr>
        <p:blipFill>
          <a:blip r:embed="rId3" cstate="screen">
            <a:alphaModFix amt="80000"/>
            <a:extLst>
              <a:ext uri="{28A0092B-C50C-407E-A947-70E740481C1C}">
                <a14:useLocalDpi xmlns:a14="http://schemas.microsoft.com/office/drawing/2010/main"/>
              </a:ext>
            </a:extLst>
          </a:blip>
          <a:stretch>
            <a:fillRect/>
          </a:stretch>
        </p:blipFill>
        <p:spPr>
          <a:xfrm rot="5400000">
            <a:off x="1143000" y="-1142998"/>
            <a:ext cx="6858001" cy="9144000"/>
          </a:xfrm>
          <a:prstGeom prst="rect">
            <a:avLst/>
          </a:prstGeom>
        </p:spPr>
      </p:pic>
      <p:pic>
        <p:nvPicPr>
          <p:cNvPr id="11" name="Picture 10" descr="kepler186f_artistconcept_large_trans.png"/>
          <p:cNvPicPr>
            <a:picLocks noChangeAspect="1"/>
          </p:cNvPicPr>
          <p:nvPr/>
        </p:nvPicPr>
        <p:blipFill rotWithShape="1">
          <a:blip r:embed="rId4" cstate="screen">
            <a:alphaModFix amt="91000"/>
            <a:extLst>
              <a:ext uri="{28A0092B-C50C-407E-A947-70E740481C1C}">
                <a14:useLocalDpi xmlns:a14="http://schemas.microsoft.com/office/drawing/2010/main"/>
              </a:ext>
            </a:extLst>
          </a:blip>
          <a:srcRect/>
          <a:stretch/>
        </p:blipFill>
        <p:spPr>
          <a:xfrm flipV="1">
            <a:off x="3963695" y="1828800"/>
            <a:ext cx="5180305" cy="5029200"/>
          </a:xfrm>
          <a:prstGeom prst="rect">
            <a:avLst/>
          </a:prstGeom>
        </p:spPr>
      </p:pic>
      <p:sp>
        <p:nvSpPr>
          <p:cNvPr id="2" name="Title 1"/>
          <p:cNvSpPr>
            <a:spLocks noGrp="1"/>
          </p:cNvSpPr>
          <p:nvPr>
            <p:ph type="ctrTitle"/>
          </p:nvPr>
        </p:nvSpPr>
        <p:spPr>
          <a:xfrm>
            <a:off x="228600" y="425866"/>
            <a:ext cx="8686800" cy="2084838"/>
          </a:xfrm>
        </p:spPr>
        <p:txBody>
          <a:bodyPr/>
          <a:lstStyle/>
          <a:p>
            <a:pPr algn="l">
              <a:lnSpc>
                <a:spcPct val="130000"/>
              </a:lnSpc>
              <a:spcAft>
                <a:spcPts val="1200"/>
              </a:spcAft>
            </a:pPr>
            <a:r>
              <a:rPr lang="en-US" sz="3600" b="1" dirty="0" smtClean="0">
                <a:solidFill>
                  <a:schemeClr val="bg1"/>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Large UV/Optical/IR Surveyor:</a:t>
            </a:r>
            <a:br>
              <a:rPr lang="en-US" sz="3600" b="1" dirty="0" smtClean="0">
                <a:solidFill>
                  <a:schemeClr val="bg1"/>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br>
            <a:r>
              <a:rPr lang="en-US" sz="3600" b="1" dirty="0">
                <a:solidFill>
                  <a:schemeClr val="bg1"/>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	</a:t>
            </a:r>
            <a:r>
              <a:rPr lang="en-US" sz="3600" b="1" dirty="0" smtClean="0">
                <a:solidFill>
                  <a:schemeClr val="bg1"/>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rPr>
              <a:t>Aperture and Instruments</a:t>
            </a:r>
            <a:endParaRPr lang="en-US" sz="2400" b="1" dirty="0">
              <a:solidFill>
                <a:schemeClr val="bg1"/>
              </a:solidFill>
              <a:effectLst>
                <a:outerShdw blurRad="38100" dist="38100" dir="2700000" algn="tl">
                  <a:srgbClr val="000000">
                    <a:alpha val="43137"/>
                  </a:srgbClr>
                </a:outerShdw>
              </a:effectLst>
              <a:latin typeface="Adobe Fan Heiti Std B" panose="020B0700000000000000" pitchFamily="34" charset="-128"/>
              <a:ea typeface="Adobe Fan Heiti Std B" panose="020B0700000000000000" pitchFamily="34" charset="-128"/>
            </a:endParaRPr>
          </a:p>
        </p:txBody>
      </p:sp>
      <p:pic>
        <p:nvPicPr>
          <p:cNvPr id="12" name="Picture 11" descr="nasalogo_tran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6924" y="109636"/>
            <a:ext cx="828261" cy="685800"/>
          </a:xfrm>
          <a:prstGeom prst="rect">
            <a:avLst/>
          </a:prstGeom>
        </p:spPr>
      </p:pic>
    </p:spTree>
    <p:extLst>
      <p:ext uri="{BB962C8B-B14F-4D97-AF65-F5344CB8AC3E}">
        <p14:creationId xmlns:p14="http://schemas.microsoft.com/office/powerpoint/2010/main" val="3667764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Text Box 8"/>
          <p:cNvSpPr txBox="1">
            <a:spLocks noChangeArrowheads="1"/>
          </p:cNvSpPr>
          <p:nvPr/>
        </p:nvSpPr>
        <p:spPr bwMode="auto">
          <a:xfrm>
            <a:off x="4502150" y="3913188"/>
            <a:ext cx="191452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700" b="0">
                <a:solidFill>
                  <a:srgbClr val="FFFF00"/>
                </a:solidFill>
                <a:latin typeface="Arial Rounded MT Bold" pitchFamily="34" charset="0"/>
              </a:rPr>
              <a:t>Fomalhaut</a:t>
            </a:r>
          </a:p>
        </p:txBody>
      </p:sp>
      <p:sp>
        <p:nvSpPr>
          <p:cNvPr id="38922" name="Text Box 10"/>
          <p:cNvSpPr txBox="1">
            <a:spLocks noChangeArrowheads="1"/>
          </p:cNvSpPr>
          <p:nvPr/>
        </p:nvSpPr>
        <p:spPr bwMode="auto">
          <a:xfrm>
            <a:off x="5562600" y="4876800"/>
            <a:ext cx="15192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0" dirty="0" err="1">
                <a:solidFill>
                  <a:srgbClr val="FFFF00"/>
                </a:solidFill>
                <a:latin typeface="Arial Rounded MT Bold" pitchFamily="34" charset="0"/>
              </a:rPr>
              <a:t>Kalas</a:t>
            </a:r>
            <a:r>
              <a:rPr lang="en-US" sz="1500" b="0" dirty="0">
                <a:solidFill>
                  <a:srgbClr val="FFFF00"/>
                </a:solidFill>
                <a:latin typeface="Arial Rounded MT Bold" pitchFamily="34" charset="0"/>
              </a:rPr>
              <a:t> et al. 05</a:t>
            </a:r>
          </a:p>
        </p:txBody>
      </p:sp>
      <p:sp>
        <p:nvSpPr>
          <p:cNvPr id="38923" name="Text Box 11"/>
          <p:cNvSpPr txBox="1">
            <a:spLocks noChangeArrowheads="1"/>
          </p:cNvSpPr>
          <p:nvPr/>
        </p:nvSpPr>
        <p:spPr bwMode="auto">
          <a:xfrm>
            <a:off x="838200" y="6248400"/>
            <a:ext cx="3370262"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0" dirty="0" smtClean="0">
                <a:solidFill>
                  <a:schemeClr val="tx2"/>
                </a:solidFill>
                <a:latin typeface="Arial Rounded MT Bold" pitchFamily="34" charset="0"/>
              </a:rPr>
              <a:t>A. </a:t>
            </a:r>
            <a:r>
              <a:rPr lang="en-US" sz="1500" b="0" dirty="0" err="1" smtClean="0">
                <a:solidFill>
                  <a:schemeClr val="tx2"/>
                </a:solidFill>
                <a:latin typeface="Arial Rounded MT Bold" pitchFamily="34" charset="0"/>
              </a:rPr>
              <a:t>Roberge</a:t>
            </a:r>
            <a:r>
              <a:rPr lang="en-US" sz="1500" b="0" dirty="0" smtClean="0">
                <a:solidFill>
                  <a:schemeClr val="tx2"/>
                </a:solidFill>
                <a:latin typeface="Arial Rounded MT Bold" pitchFamily="34" charset="0"/>
              </a:rPr>
              <a:t> </a:t>
            </a:r>
            <a:r>
              <a:rPr lang="en-US" sz="1500" b="0" dirty="0">
                <a:solidFill>
                  <a:schemeClr val="tx2"/>
                </a:solidFill>
                <a:latin typeface="Arial Rounded MT Bold" pitchFamily="34" charset="0"/>
              </a:rPr>
              <a:t>et al. </a:t>
            </a:r>
            <a:r>
              <a:rPr lang="en-US" sz="1500" dirty="0" smtClean="0">
                <a:solidFill>
                  <a:schemeClr val="tx2"/>
                </a:solidFill>
                <a:latin typeface="Arial Rounded MT Bold" pitchFamily="34" charset="0"/>
              </a:rPr>
              <a:t>2009 – Astro2010</a:t>
            </a:r>
            <a:endParaRPr lang="en-US" sz="1500" b="0" dirty="0">
              <a:solidFill>
                <a:schemeClr val="tx2"/>
              </a:solidFill>
              <a:latin typeface="Arial Rounded MT Bold" pitchFamily="34" charset="0"/>
            </a:endParaRPr>
          </a:p>
        </p:txBody>
      </p:sp>
      <p:sp>
        <p:nvSpPr>
          <p:cNvPr id="38925" name="Text Box 13"/>
          <p:cNvSpPr txBox="1">
            <a:spLocks noChangeArrowheads="1"/>
          </p:cNvSpPr>
          <p:nvPr/>
        </p:nvSpPr>
        <p:spPr bwMode="auto">
          <a:xfrm>
            <a:off x="7337425" y="1562100"/>
            <a:ext cx="135096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700" b="0">
                <a:solidFill>
                  <a:schemeClr val="bg2"/>
                </a:solidFill>
                <a:latin typeface="Arial Rounded MT Bold" pitchFamily="34" charset="0"/>
              </a:rPr>
              <a:t>AU Mic</a:t>
            </a:r>
          </a:p>
        </p:txBody>
      </p:sp>
      <p:sp>
        <p:nvSpPr>
          <p:cNvPr id="2" name="Content Placeholder 1"/>
          <p:cNvSpPr>
            <a:spLocks noGrp="1"/>
          </p:cNvSpPr>
          <p:nvPr>
            <p:ph sz="half" idx="2"/>
          </p:nvPr>
        </p:nvSpPr>
        <p:spPr/>
        <p:txBody>
          <a:bodyPr/>
          <a:lstStyle/>
          <a:p>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16828" y="990600"/>
            <a:ext cx="8539171" cy="5202936"/>
          </a:xfrm>
        </p:spPr>
      </p:pic>
      <p:sp>
        <p:nvSpPr>
          <p:cNvPr id="10" name="TextBox 9"/>
          <p:cNvSpPr txBox="1"/>
          <p:nvPr/>
        </p:nvSpPr>
        <p:spPr>
          <a:xfrm>
            <a:off x="3276600" y="2133600"/>
            <a:ext cx="1136850" cy="923330"/>
          </a:xfrm>
          <a:prstGeom prst="rect">
            <a:avLst/>
          </a:prstGeom>
          <a:noFill/>
        </p:spPr>
        <p:txBody>
          <a:bodyPr wrap="none" rtlCol="0">
            <a:spAutoFit/>
          </a:bodyPr>
          <a:lstStyle/>
          <a:p>
            <a:pPr algn="ctr"/>
            <a:r>
              <a:rPr lang="en-US" dirty="0" smtClean="0"/>
              <a:t>Classical </a:t>
            </a:r>
          </a:p>
          <a:p>
            <a:pPr algn="ctr"/>
            <a:r>
              <a:rPr lang="en-US" dirty="0" smtClean="0"/>
              <a:t>T Tauri </a:t>
            </a:r>
          </a:p>
          <a:p>
            <a:pPr algn="ctr"/>
            <a:r>
              <a:rPr lang="en-US" dirty="0" smtClean="0"/>
              <a:t>Stars</a:t>
            </a:r>
            <a:endParaRPr lang="en-US" dirty="0"/>
          </a:p>
        </p:txBody>
      </p:sp>
      <p:sp>
        <p:nvSpPr>
          <p:cNvPr id="12" name="TextBox 11"/>
          <p:cNvSpPr txBox="1"/>
          <p:nvPr/>
        </p:nvSpPr>
        <p:spPr>
          <a:xfrm>
            <a:off x="2027255" y="3898377"/>
            <a:ext cx="3675814" cy="461665"/>
          </a:xfrm>
          <a:prstGeom prst="rect">
            <a:avLst/>
          </a:prstGeom>
          <a:noFill/>
        </p:spPr>
        <p:txBody>
          <a:bodyPr wrap="none" rtlCol="0">
            <a:spAutoFit/>
          </a:bodyPr>
          <a:lstStyle/>
          <a:p>
            <a:pPr algn="ctr"/>
            <a:r>
              <a:rPr lang="en-US" sz="2400" dirty="0" smtClean="0">
                <a:solidFill>
                  <a:schemeClr val="bg1"/>
                </a:solidFill>
              </a:rPr>
              <a:t>Evacuation of the Inner Disk</a:t>
            </a:r>
            <a:endParaRPr lang="en-US" sz="2400" dirty="0">
              <a:solidFill>
                <a:schemeClr val="bg1"/>
              </a:solidFill>
            </a:endParaRPr>
          </a:p>
        </p:txBody>
      </p:sp>
      <p:sp>
        <p:nvSpPr>
          <p:cNvPr id="5" name="Right Arrow 4"/>
          <p:cNvSpPr/>
          <p:nvPr/>
        </p:nvSpPr>
        <p:spPr>
          <a:xfrm>
            <a:off x="2981525" y="4218162"/>
            <a:ext cx="1556004" cy="37747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3199336" y="2057947"/>
            <a:ext cx="1291379" cy="1200329"/>
          </a:xfrm>
          <a:prstGeom prst="rect">
            <a:avLst/>
          </a:prstGeom>
          <a:noFill/>
        </p:spPr>
        <p:txBody>
          <a:bodyPr wrap="none" rtlCol="0">
            <a:spAutoFit/>
          </a:bodyPr>
          <a:lstStyle/>
          <a:p>
            <a:pPr algn="ctr"/>
            <a:r>
              <a:rPr lang="en-US" sz="2400" dirty="0" smtClean="0">
                <a:solidFill>
                  <a:schemeClr val="bg1"/>
                </a:solidFill>
              </a:rPr>
              <a:t>Classical </a:t>
            </a:r>
          </a:p>
          <a:p>
            <a:pPr algn="ctr"/>
            <a:r>
              <a:rPr lang="en-US" sz="2400" dirty="0" smtClean="0">
                <a:solidFill>
                  <a:schemeClr val="bg1"/>
                </a:solidFill>
              </a:rPr>
              <a:t>T Tauri </a:t>
            </a:r>
          </a:p>
          <a:p>
            <a:pPr algn="ctr"/>
            <a:r>
              <a:rPr lang="en-US" sz="2400" dirty="0" smtClean="0">
                <a:solidFill>
                  <a:schemeClr val="bg1"/>
                </a:solidFill>
              </a:rPr>
              <a:t>Stars</a:t>
            </a:r>
            <a:endParaRPr lang="en-US" sz="2400" dirty="0">
              <a:solidFill>
                <a:schemeClr val="bg1"/>
              </a:solidFill>
            </a:endParaRPr>
          </a:p>
        </p:txBody>
      </p:sp>
      <p:sp>
        <p:nvSpPr>
          <p:cNvPr id="14" name="Right Arrow 13"/>
          <p:cNvSpPr/>
          <p:nvPr/>
        </p:nvSpPr>
        <p:spPr>
          <a:xfrm>
            <a:off x="2981525" y="5572434"/>
            <a:ext cx="1556004" cy="37747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Oval 14"/>
          <p:cNvSpPr/>
          <p:nvPr/>
        </p:nvSpPr>
        <p:spPr>
          <a:xfrm>
            <a:off x="1447800" y="1447800"/>
            <a:ext cx="4267200" cy="419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itle 5"/>
          <p:cNvSpPr>
            <a:spLocks noGrp="1"/>
          </p:cNvSpPr>
          <p:nvPr>
            <p:ph type="title"/>
          </p:nvPr>
        </p:nvSpPr>
        <p:spPr/>
        <p:txBody>
          <a:bodyPr/>
          <a:lstStyle/>
          <a:p>
            <a:endParaRPr lang="en-US"/>
          </a:p>
        </p:txBody>
      </p:sp>
      <p:sp>
        <p:nvSpPr>
          <p:cNvPr id="3" name="Rounded Rectangle 2"/>
          <p:cNvSpPr/>
          <p:nvPr/>
        </p:nvSpPr>
        <p:spPr>
          <a:xfrm>
            <a:off x="5119914" y="189611"/>
            <a:ext cx="3939499" cy="22989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0" indent="-342900" algn="ctr">
              <a:buAutoNum type="arabicParenR"/>
            </a:pPr>
            <a:r>
              <a:rPr lang="en-US" sz="2400" dirty="0" smtClean="0"/>
              <a:t>Dark cloud chemistry to disk chemistry</a:t>
            </a:r>
          </a:p>
          <a:p>
            <a:pPr marL="342900" indent="-342900" algn="ctr">
              <a:buAutoNum type="arabicParenR"/>
            </a:pPr>
            <a:r>
              <a:rPr lang="en-US" sz="2400" dirty="0" smtClean="0"/>
              <a:t>Planetary (core) formation</a:t>
            </a:r>
          </a:p>
          <a:p>
            <a:pPr marL="342900" indent="-342900" algn="ctr">
              <a:buAutoNum type="arabicParenR"/>
            </a:pPr>
            <a:r>
              <a:rPr lang="en-US" sz="2400" dirty="0" smtClean="0"/>
              <a:t>Disk dissipation</a:t>
            </a:r>
          </a:p>
        </p:txBody>
      </p:sp>
    </p:spTree>
    <p:extLst>
      <p:ext uri="{BB962C8B-B14F-4D97-AF65-F5344CB8AC3E}">
        <p14:creationId xmlns:p14="http://schemas.microsoft.com/office/powerpoint/2010/main" val="3423815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20970main_M51HST-GendlerMr_full.jpg"/>
          <p:cNvPicPr>
            <a:picLocks noChangeAspect="1"/>
          </p:cNvPicPr>
          <p:nvPr/>
        </p:nvPicPr>
        <p:blipFill>
          <a:blip r:embed="rId3" cstate="screen">
            <a:alphaModFix amt="80000"/>
            <a:extLst>
              <a:ext uri="{28A0092B-C50C-407E-A947-70E740481C1C}">
                <a14:useLocalDpi xmlns:a14="http://schemas.microsoft.com/office/drawing/2010/main"/>
              </a:ext>
            </a:extLst>
          </a:blip>
          <a:stretch>
            <a:fillRect/>
          </a:stretch>
        </p:blipFill>
        <p:spPr>
          <a:xfrm rot="5400000">
            <a:off x="1143000" y="-1142998"/>
            <a:ext cx="6858001" cy="9144000"/>
          </a:xfrm>
          <a:prstGeom prst="rect">
            <a:avLst/>
          </a:prstGeom>
        </p:spPr>
      </p:pic>
      <p:pic>
        <p:nvPicPr>
          <p:cNvPr id="12" name="Picture 11" descr="nasalogo_tran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6924" y="109636"/>
            <a:ext cx="828261" cy="685800"/>
          </a:xfrm>
          <a:prstGeom prst="rect">
            <a:avLst/>
          </a:prstGeom>
        </p:spPr>
      </p:pic>
      <p:sp>
        <p:nvSpPr>
          <p:cNvPr id="9" name="Text Box 17"/>
          <p:cNvSpPr txBox="1">
            <a:spLocks noChangeArrowheads="1"/>
          </p:cNvSpPr>
          <p:nvPr/>
        </p:nvSpPr>
        <p:spPr bwMode="auto">
          <a:xfrm>
            <a:off x="342900" y="795436"/>
            <a:ext cx="8458200" cy="703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800" dirty="0" smtClean="0">
                <a:solidFill>
                  <a:schemeClr val="bg1"/>
                </a:solidFill>
                <a:latin typeface="+mn-lt"/>
              </a:rPr>
              <a:t>To take the next step towards using UV spectroscopy to characterize the structure and composition of planet-forming disks at r &lt; 10 AU, we need </a:t>
            </a:r>
            <a:r>
              <a:rPr lang="en-US" sz="2800" b="1" dirty="0" smtClean="0">
                <a:solidFill>
                  <a:schemeClr val="bg1"/>
                </a:solidFill>
                <a:latin typeface="+mn-lt"/>
              </a:rPr>
              <a:t>higher sensitivities </a:t>
            </a:r>
            <a:r>
              <a:rPr lang="en-US" sz="2800" dirty="0" smtClean="0">
                <a:solidFill>
                  <a:schemeClr val="bg1"/>
                </a:solidFill>
                <a:latin typeface="+mn-lt"/>
              </a:rPr>
              <a:t>combined with </a:t>
            </a:r>
            <a:r>
              <a:rPr lang="en-US" sz="2800" b="1" dirty="0" smtClean="0">
                <a:solidFill>
                  <a:schemeClr val="bg1"/>
                </a:solidFill>
                <a:latin typeface="+mn-lt"/>
              </a:rPr>
              <a:t>multi-</a:t>
            </a:r>
            <a:r>
              <a:rPr lang="en-US" sz="2800" b="1" dirty="0" err="1" smtClean="0">
                <a:solidFill>
                  <a:schemeClr val="bg1"/>
                </a:solidFill>
                <a:latin typeface="+mn-lt"/>
              </a:rPr>
              <a:t>plexed</a:t>
            </a:r>
            <a:r>
              <a:rPr lang="en-US" sz="2800" b="1" dirty="0" smtClean="0">
                <a:solidFill>
                  <a:schemeClr val="bg1"/>
                </a:solidFill>
                <a:latin typeface="+mn-lt"/>
              </a:rPr>
              <a:t> spectroscopy </a:t>
            </a:r>
            <a:r>
              <a:rPr lang="en-US" sz="2800" dirty="0" smtClean="0">
                <a:solidFill>
                  <a:schemeClr val="bg1"/>
                </a:solidFill>
                <a:latin typeface="+mn-lt"/>
              </a:rPr>
              <a:t>(e.g., a UV multi-object spectrograph or IFU).</a:t>
            </a:r>
          </a:p>
          <a:p>
            <a:pPr eaLnBrk="1" hangingPunct="1"/>
            <a:endParaRPr lang="en-US" sz="800" dirty="0">
              <a:solidFill>
                <a:schemeClr val="bg1"/>
              </a:solidFill>
              <a:latin typeface="+mn-lt"/>
            </a:endParaRPr>
          </a:p>
          <a:p>
            <a:pPr eaLnBrk="1" hangingPunct="1"/>
            <a:r>
              <a:rPr lang="en-US" sz="2800" b="1" dirty="0" smtClean="0">
                <a:solidFill>
                  <a:schemeClr val="bg1"/>
                </a:solidFill>
                <a:latin typeface="+mn-lt"/>
              </a:rPr>
              <a:t>A notional two channel instrument would Combine High-resolution and Imaging Spectroscopy:</a:t>
            </a:r>
          </a:p>
          <a:p>
            <a:pPr eaLnBrk="1" hangingPunct="1"/>
            <a:endParaRPr lang="en-US" sz="2800" dirty="0">
              <a:solidFill>
                <a:schemeClr val="bg1"/>
              </a:solidFill>
              <a:latin typeface="+mn-lt"/>
            </a:endParaRPr>
          </a:p>
          <a:p>
            <a:pPr marL="457200" indent="-457200" eaLnBrk="1" hangingPunct="1">
              <a:buAutoNum type="arabicParenR"/>
            </a:pPr>
            <a:r>
              <a:rPr lang="en-US" sz="2800" dirty="0" smtClean="0">
                <a:solidFill>
                  <a:schemeClr val="bg1"/>
                </a:solidFill>
                <a:latin typeface="+mn-lt"/>
              </a:rPr>
              <a:t>High-resolution (echelle) point source spectrograph</a:t>
            </a:r>
          </a:p>
          <a:p>
            <a:pPr marL="457200" indent="-457200" eaLnBrk="1" hangingPunct="1">
              <a:buAutoNum type="arabicParenR"/>
            </a:pPr>
            <a:endParaRPr lang="en-US" sz="2800" dirty="0">
              <a:solidFill>
                <a:schemeClr val="bg1"/>
              </a:solidFill>
              <a:latin typeface="+mn-lt"/>
            </a:endParaRPr>
          </a:p>
          <a:p>
            <a:pPr marL="457200" indent="-457200" eaLnBrk="1" hangingPunct="1">
              <a:buAutoNum type="arabicParenR"/>
            </a:pPr>
            <a:r>
              <a:rPr lang="en-US" sz="2800" dirty="0" smtClean="0">
                <a:solidFill>
                  <a:schemeClr val="bg1"/>
                </a:solidFill>
                <a:latin typeface="+mn-lt"/>
              </a:rPr>
              <a:t>Multi-object imaging spectrograph, medium- and low-resolution spectral modes.   </a:t>
            </a:r>
            <a:endParaRPr lang="en-US" sz="2800" dirty="0">
              <a:solidFill>
                <a:schemeClr val="bg1"/>
              </a:solidFill>
              <a:latin typeface="+mn-lt"/>
            </a:endParaRPr>
          </a:p>
          <a:p>
            <a:pPr eaLnBrk="1" hangingPunct="1"/>
            <a:endParaRPr lang="en-US" sz="2400" dirty="0" smtClean="0">
              <a:solidFill>
                <a:schemeClr val="bg1"/>
              </a:solidFill>
              <a:latin typeface="Arial Rounded MT Bold" pitchFamily="34" charset="0"/>
            </a:endParaRPr>
          </a:p>
          <a:p>
            <a:pPr eaLnBrk="1" hangingPunct="1"/>
            <a:endParaRPr lang="en-US" sz="2400" dirty="0">
              <a:solidFill>
                <a:schemeClr val="accent1">
                  <a:lumMod val="50000"/>
                </a:schemeClr>
              </a:solidFill>
              <a:latin typeface="Aharoni" pitchFamily="2" charset="-79"/>
              <a:cs typeface="Aharoni" pitchFamily="2" charset="-79"/>
              <a:sym typeface="Symbol"/>
            </a:endParaRPr>
          </a:p>
          <a:p>
            <a:pPr eaLnBrk="1" hangingPunct="1"/>
            <a:endParaRPr lang="en-US" sz="24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p:txBody>
      </p:sp>
    </p:spTree>
    <p:extLst>
      <p:ext uri="{BB962C8B-B14F-4D97-AF65-F5344CB8AC3E}">
        <p14:creationId xmlns:p14="http://schemas.microsoft.com/office/powerpoint/2010/main" val="3196826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sp>
        <p:nvSpPr>
          <p:cNvPr id="5" name="Text Box 17"/>
          <p:cNvSpPr txBox="1">
            <a:spLocks noChangeArrowheads="1"/>
          </p:cNvSpPr>
          <p:nvPr/>
        </p:nvSpPr>
        <p:spPr bwMode="auto">
          <a:xfrm>
            <a:off x="5960585" y="1637932"/>
            <a:ext cx="3031014" cy="451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r>
              <a:rPr lang="en-US" sz="2400" dirty="0" smtClean="0">
                <a:latin typeface="+mn-lt"/>
              </a:rPr>
              <a:t>LUVOIR: Characterizing </a:t>
            </a:r>
            <a:r>
              <a:rPr lang="en-US" sz="2400" smtClean="0">
                <a:latin typeface="+mn-lt"/>
              </a:rPr>
              <a:t>the </a:t>
            </a:r>
            <a:r>
              <a:rPr lang="en-US" sz="2400" smtClean="0"/>
              <a:t>Exoplanet “Circle </a:t>
            </a:r>
            <a:r>
              <a:rPr lang="en-US" sz="2400" dirty="0"/>
              <a:t>of Life”</a:t>
            </a:r>
            <a:endParaRPr lang="en-US" sz="2000" dirty="0">
              <a:solidFill>
                <a:schemeClr val="bg2"/>
              </a:solidFill>
              <a:latin typeface="Arial Rounded MT Bold" pitchFamily="34" charset="0"/>
            </a:endParaRPr>
          </a:p>
          <a:p>
            <a:pPr eaLnBrk="1" hangingPunct="1"/>
            <a:endParaRPr lang="en-US" sz="2400" dirty="0">
              <a:latin typeface="+mn-lt"/>
            </a:endParaRPr>
          </a:p>
          <a:p>
            <a:pPr eaLnBrk="1" hangingPunct="1"/>
            <a:r>
              <a:rPr lang="en-US" sz="2400" dirty="0" smtClean="0">
                <a:latin typeface="+mn-lt"/>
              </a:rPr>
              <a:t>Composition of planet forming region, connection to eventual bulk composition of exoplanets and their atmospheres.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406604"/>
            <a:ext cx="5203372" cy="3442897"/>
          </a:xfrm>
          <a:prstGeom prst="rect">
            <a:avLst/>
          </a:prstGeom>
        </p:spPr>
      </p:pic>
    </p:spTree>
    <p:extLst>
      <p:ext uri="{BB962C8B-B14F-4D97-AF65-F5344CB8AC3E}">
        <p14:creationId xmlns:p14="http://schemas.microsoft.com/office/powerpoint/2010/main" val="1816069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sp>
        <p:nvSpPr>
          <p:cNvPr id="5" name="Text Box 17"/>
          <p:cNvSpPr txBox="1">
            <a:spLocks noChangeArrowheads="1"/>
          </p:cNvSpPr>
          <p:nvPr/>
        </p:nvSpPr>
        <p:spPr bwMode="auto">
          <a:xfrm>
            <a:off x="5960585" y="1637932"/>
            <a:ext cx="3031014" cy="451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r>
              <a:rPr lang="en-US" sz="2400" dirty="0" smtClean="0">
                <a:latin typeface="+mn-lt"/>
              </a:rPr>
              <a:t>LUVOIR: Characterizing </a:t>
            </a:r>
            <a:r>
              <a:rPr lang="en-US" sz="2400" smtClean="0">
                <a:latin typeface="+mn-lt"/>
              </a:rPr>
              <a:t>the </a:t>
            </a:r>
            <a:r>
              <a:rPr lang="en-US" sz="2400" smtClean="0"/>
              <a:t>Exoplanet “Circle </a:t>
            </a:r>
            <a:r>
              <a:rPr lang="en-US" sz="2400" dirty="0"/>
              <a:t>of Life”</a:t>
            </a:r>
            <a:endParaRPr lang="en-US" sz="2000" dirty="0">
              <a:solidFill>
                <a:schemeClr val="bg2"/>
              </a:solidFill>
              <a:latin typeface="Arial Rounded MT Bold" pitchFamily="34" charset="0"/>
            </a:endParaRPr>
          </a:p>
          <a:p>
            <a:pPr eaLnBrk="1" hangingPunct="1"/>
            <a:endParaRPr lang="en-US" sz="2400" dirty="0">
              <a:latin typeface="+mn-lt"/>
            </a:endParaRPr>
          </a:p>
          <a:p>
            <a:pPr eaLnBrk="1" hangingPunct="1"/>
            <a:r>
              <a:rPr lang="en-US" sz="2400" dirty="0" smtClean="0">
                <a:latin typeface="+mn-lt"/>
              </a:rPr>
              <a:t>Composition of planet forming region, connection to eventual bulk composition of exoplanets and their atmospheres.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406604"/>
            <a:ext cx="5181599" cy="3442897"/>
          </a:xfrm>
          <a:prstGeom prst="rect">
            <a:avLst/>
          </a:prstGeom>
        </p:spPr>
      </p:pic>
    </p:spTree>
    <p:extLst>
      <p:ext uri="{BB962C8B-B14F-4D97-AF65-F5344CB8AC3E}">
        <p14:creationId xmlns:p14="http://schemas.microsoft.com/office/powerpoint/2010/main" val="8708975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sp>
        <p:nvSpPr>
          <p:cNvPr id="5" name="Text Box 17"/>
          <p:cNvSpPr txBox="1">
            <a:spLocks noChangeArrowheads="1"/>
          </p:cNvSpPr>
          <p:nvPr/>
        </p:nvSpPr>
        <p:spPr bwMode="auto">
          <a:xfrm>
            <a:off x="0" y="1917124"/>
            <a:ext cx="5380811" cy="180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marL="285750" indent="-285750">
              <a:buFont typeface="Arial" panose="020B0604020202020204" pitchFamily="34" charset="0"/>
              <a:buChar char="•"/>
            </a:pPr>
            <a:r>
              <a:rPr lang="en-US" sz="2200" dirty="0" smtClean="0"/>
              <a:t>High sensitivity </a:t>
            </a:r>
            <a:r>
              <a:rPr lang="en-US" sz="2200" dirty="0"/>
              <a:t>+ high-resolution far-UV </a:t>
            </a:r>
            <a:r>
              <a:rPr lang="en-US" sz="2200" b="1" dirty="0"/>
              <a:t>absorption line spectroscopy </a:t>
            </a:r>
            <a:r>
              <a:rPr lang="en-US" sz="2200" dirty="0"/>
              <a:t>of CO, H</a:t>
            </a:r>
            <a:r>
              <a:rPr lang="en-US" sz="2200" baseline="-25000" dirty="0"/>
              <a:t>2</a:t>
            </a:r>
            <a:r>
              <a:rPr lang="en-US" sz="2200" dirty="0"/>
              <a:t>, and H</a:t>
            </a:r>
            <a:r>
              <a:rPr lang="en-US" sz="2200" baseline="-25000" dirty="0"/>
              <a:t>2</a:t>
            </a:r>
            <a:r>
              <a:rPr lang="en-US" sz="2200" dirty="0"/>
              <a:t>O enable quantitative compositional </a:t>
            </a:r>
            <a:r>
              <a:rPr lang="en-US" sz="2200" dirty="0" smtClean="0"/>
              <a:t>analysis of planet-forming disks</a:t>
            </a:r>
            <a:r>
              <a:rPr lang="en-US" sz="2400" dirty="0" smtClean="0"/>
              <a:t>  </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37932"/>
            <a:ext cx="3769976" cy="486626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43" y="4205290"/>
            <a:ext cx="3124200" cy="207586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955360">
            <a:off x="4366043" y="4682827"/>
            <a:ext cx="703385" cy="457200"/>
          </a:xfrm>
          <a:prstGeom prst="rect">
            <a:avLst/>
          </a:prstGeom>
        </p:spPr>
      </p:pic>
      <p:cxnSp>
        <p:nvCxnSpPr>
          <p:cNvPr id="10" name="Straight Arrow Connector 9"/>
          <p:cNvCxnSpPr/>
          <p:nvPr/>
        </p:nvCxnSpPr>
        <p:spPr>
          <a:xfrm flipV="1">
            <a:off x="2172098" y="4953000"/>
            <a:ext cx="2012210" cy="14889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913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3" y="4205290"/>
            <a:ext cx="3124200" cy="2075865"/>
          </a:xfrm>
          <a:prstGeom prst="rect">
            <a:avLst/>
          </a:prstGeom>
        </p:spPr>
      </p:pic>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621" y="2666054"/>
            <a:ext cx="4328160" cy="2286000"/>
          </a:xfrm>
          <a:prstGeom prst="rect">
            <a:avLst/>
          </a:prstGeom>
        </p:spPr>
      </p:pic>
      <p:sp>
        <p:nvSpPr>
          <p:cNvPr id="8" name="Text Box 17"/>
          <p:cNvSpPr txBox="1">
            <a:spLocks noChangeArrowheads="1"/>
          </p:cNvSpPr>
          <p:nvPr/>
        </p:nvSpPr>
        <p:spPr bwMode="auto">
          <a:xfrm>
            <a:off x="116046" y="1300560"/>
            <a:ext cx="4836954" cy="119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marL="285750" indent="-285750">
              <a:buFont typeface="Arial" panose="020B0604020202020204" pitchFamily="34" charset="0"/>
              <a:buChar char="•"/>
            </a:pPr>
            <a:r>
              <a:rPr lang="en-US" sz="2400" b="1" dirty="0" smtClean="0"/>
              <a:t>Multi-object + high-sensitivity </a:t>
            </a:r>
            <a:r>
              <a:rPr lang="en-US" sz="2400" dirty="0" smtClean="0"/>
              <a:t>enables statistical surveys of  </a:t>
            </a:r>
            <a:r>
              <a:rPr lang="en-US" sz="2400" dirty="0"/>
              <a:t>inclination angle and </a:t>
            </a:r>
            <a:r>
              <a:rPr lang="en-US" sz="2400" dirty="0" smtClean="0"/>
              <a:t>ages</a:t>
            </a:r>
            <a:endParaRPr lang="en-US" sz="2000" dirty="0">
              <a:latin typeface="Arial Rounded MT Bold" pitchFamily="34" charset="0"/>
            </a:endParaRPr>
          </a:p>
        </p:txBody>
      </p:sp>
    </p:spTree>
    <p:extLst>
      <p:ext uri="{BB962C8B-B14F-4D97-AF65-F5344CB8AC3E}">
        <p14:creationId xmlns:p14="http://schemas.microsoft.com/office/powerpoint/2010/main" val="28015336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3" y="4205290"/>
            <a:ext cx="3124200" cy="2075865"/>
          </a:xfrm>
          <a:prstGeom prst="rect">
            <a:avLst/>
          </a:prstGeom>
        </p:spPr>
      </p:pic>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621" y="2666054"/>
            <a:ext cx="4328160" cy="2286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6904373" y="1099869"/>
            <a:ext cx="703385" cy="457200"/>
          </a:xfrm>
          <a:prstGeom prst="rect">
            <a:avLst/>
          </a:prstGeom>
        </p:spPr>
      </p:pic>
      <p:cxnSp>
        <p:nvCxnSpPr>
          <p:cNvPr id="17" name="Straight Arrow Connector 16"/>
          <p:cNvCxnSpPr/>
          <p:nvPr/>
        </p:nvCxnSpPr>
        <p:spPr>
          <a:xfrm flipV="1">
            <a:off x="2534585" y="1534058"/>
            <a:ext cx="4316563" cy="227166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149443" y="1802480"/>
            <a:ext cx="2818400" cy="369332"/>
          </a:xfrm>
          <a:prstGeom prst="rect">
            <a:avLst/>
          </a:prstGeom>
          <a:noFill/>
        </p:spPr>
        <p:txBody>
          <a:bodyPr wrap="none" rtlCol="0">
            <a:spAutoFit/>
          </a:bodyPr>
          <a:lstStyle/>
          <a:p>
            <a:r>
              <a:rPr lang="en-US" dirty="0" err="1" smtClean="0">
                <a:solidFill>
                  <a:srgbClr val="FFFF00"/>
                </a:solidFill>
              </a:rPr>
              <a:t>Photoevaporative</a:t>
            </a:r>
            <a:r>
              <a:rPr lang="en-US" dirty="0" smtClean="0">
                <a:solidFill>
                  <a:srgbClr val="FFFF00"/>
                </a:solidFill>
              </a:rPr>
              <a:t> wind</a:t>
            </a:r>
            <a:endParaRPr lang="en-US" dirty="0">
              <a:solidFill>
                <a:srgbClr val="FFFF00"/>
              </a:solidFill>
            </a:endParaRPr>
          </a:p>
        </p:txBody>
      </p:sp>
      <p:cxnSp>
        <p:nvCxnSpPr>
          <p:cNvPr id="4" name="Straight Arrow Connector 3"/>
          <p:cNvCxnSpPr/>
          <p:nvPr/>
        </p:nvCxnSpPr>
        <p:spPr>
          <a:xfrm>
            <a:off x="228600" y="6477000"/>
            <a:ext cx="7753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28600" y="5638800"/>
            <a:ext cx="0" cy="838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4411" y="6266740"/>
            <a:ext cx="264816" cy="369332"/>
          </a:xfrm>
          <a:prstGeom prst="rect">
            <a:avLst/>
          </a:prstGeom>
          <a:noFill/>
        </p:spPr>
        <p:txBody>
          <a:bodyPr wrap="none" rtlCol="0">
            <a:spAutoFit/>
          </a:bodyPr>
          <a:lstStyle/>
          <a:p>
            <a:r>
              <a:rPr lang="en-US" i="1" dirty="0" smtClean="0"/>
              <a:t>r</a:t>
            </a:r>
            <a:endParaRPr lang="en-US" i="1" dirty="0"/>
          </a:p>
        </p:txBody>
      </p:sp>
      <p:sp>
        <p:nvSpPr>
          <p:cNvPr id="18" name="TextBox 17"/>
          <p:cNvSpPr txBox="1"/>
          <p:nvPr/>
        </p:nvSpPr>
        <p:spPr>
          <a:xfrm>
            <a:off x="96192" y="5308875"/>
            <a:ext cx="303288" cy="369332"/>
          </a:xfrm>
          <a:prstGeom prst="rect">
            <a:avLst/>
          </a:prstGeom>
          <a:noFill/>
        </p:spPr>
        <p:txBody>
          <a:bodyPr wrap="none" rtlCol="0">
            <a:spAutoFit/>
          </a:bodyPr>
          <a:lstStyle/>
          <a:p>
            <a:r>
              <a:rPr lang="en-US" i="1" dirty="0" smtClean="0"/>
              <a:t>h</a:t>
            </a:r>
            <a:endParaRPr lang="en-US" i="1" dirty="0"/>
          </a:p>
        </p:txBody>
      </p:sp>
    </p:spTree>
    <p:extLst>
      <p:ext uri="{BB962C8B-B14F-4D97-AF65-F5344CB8AC3E}">
        <p14:creationId xmlns:p14="http://schemas.microsoft.com/office/powerpoint/2010/main" val="4207640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3" y="4205290"/>
            <a:ext cx="3124200" cy="2075865"/>
          </a:xfrm>
          <a:prstGeom prst="rect">
            <a:avLst/>
          </a:prstGeom>
        </p:spPr>
      </p:pic>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621" y="2666054"/>
            <a:ext cx="4328160" cy="2286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6904373" y="1099869"/>
            <a:ext cx="703385" cy="457200"/>
          </a:xfrm>
          <a:prstGeom prst="rect">
            <a:avLst/>
          </a:prstGeom>
        </p:spPr>
      </p:pic>
      <p:cxnSp>
        <p:nvCxnSpPr>
          <p:cNvPr id="17" name="Straight Arrow Connector 16"/>
          <p:cNvCxnSpPr/>
          <p:nvPr/>
        </p:nvCxnSpPr>
        <p:spPr>
          <a:xfrm flipV="1">
            <a:off x="2534585" y="1534058"/>
            <a:ext cx="4316563" cy="227166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20953830" flipV="1">
            <a:off x="2494556" y="2754789"/>
            <a:ext cx="5029200" cy="53655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7466739" y="1780411"/>
            <a:ext cx="703385" cy="457200"/>
          </a:xfrm>
          <a:prstGeom prst="rect">
            <a:avLst/>
          </a:prstGeom>
        </p:spPr>
      </p:pic>
      <p:sp>
        <p:nvSpPr>
          <p:cNvPr id="12" name="TextBox 11"/>
          <p:cNvSpPr txBox="1"/>
          <p:nvPr/>
        </p:nvSpPr>
        <p:spPr>
          <a:xfrm>
            <a:off x="3149443" y="1802480"/>
            <a:ext cx="2818400" cy="369332"/>
          </a:xfrm>
          <a:prstGeom prst="rect">
            <a:avLst/>
          </a:prstGeom>
          <a:noFill/>
        </p:spPr>
        <p:txBody>
          <a:bodyPr wrap="none" rtlCol="0">
            <a:spAutoFit/>
          </a:bodyPr>
          <a:lstStyle/>
          <a:p>
            <a:r>
              <a:rPr lang="en-US" dirty="0" err="1" smtClean="0">
                <a:solidFill>
                  <a:srgbClr val="FFFF00"/>
                </a:solidFill>
              </a:rPr>
              <a:t>Photoevaporative</a:t>
            </a:r>
            <a:r>
              <a:rPr lang="en-US" dirty="0" smtClean="0">
                <a:solidFill>
                  <a:srgbClr val="FFFF00"/>
                </a:solidFill>
              </a:rPr>
              <a:t> wind</a:t>
            </a:r>
            <a:endParaRPr lang="en-US" dirty="0">
              <a:solidFill>
                <a:srgbClr val="FFFF00"/>
              </a:solidFill>
            </a:endParaRPr>
          </a:p>
        </p:txBody>
      </p:sp>
      <p:sp>
        <p:nvSpPr>
          <p:cNvPr id="13" name="TextBox 12"/>
          <p:cNvSpPr txBox="1"/>
          <p:nvPr/>
        </p:nvSpPr>
        <p:spPr>
          <a:xfrm>
            <a:off x="5496491" y="2136135"/>
            <a:ext cx="1685077" cy="369332"/>
          </a:xfrm>
          <a:prstGeom prst="rect">
            <a:avLst/>
          </a:prstGeom>
          <a:noFill/>
        </p:spPr>
        <p:txBody>
          <a:bodyPr wrap="none" rtlCol="0">
            <a:spAutoFit/>
          </a:bodyPr>
          <a:lstStyle/>
          <a:p>
            <a:r>
              <a:rPr lang="en-US" dirty="0" smtClean="0">
                <a:solidFill>
                  <a:srgbClr val="FFFF00"/>
                </a:solidFill>
              </a:rPr>
              <a:t>Warm H</a:t>
            </a:r>
            <a:r>
              <a:rPr lang="en-US" baseline="-25000" dirty="0" smtClean="0">
                <a:solidFill>
                  <a:srgbClr val="FFFF00"/>
                </a:solidFill>
              </a:rPr>
              <a:t>2</a:t>
            </a:r>
            <a:r>
              <a:rPr lang="en-US" dirty="0" smtClean="0">
                <a:solidFill>
                  <a:srgbClr val="FFFF00"/>
                </a:solidFill>
              </a:rPr>
              <a:t> </a:t>
            </a:r>
            <a:r>
              <a:rPr lang="en-US" dirty="0" err="1" smtClean="0">
                <a:solidFill>
                  <a:srgbClr val="FFFF00"/>
                </a:solidFill>
              </a:rPr>
              <a:t>Atm</a:t>
            </a:r>
            <a:endParaRPr lang="en-US" dirty="0">
              <a:solidFill>
                <a:srgbClr val="FFFF00"/>
              </a:solidFill>
            </a:endParaRPr>
          </a:p>
        </p:txBody>
      </p:sp>
      <p:cxnSp>
        <p:nvCxnSpPr>
          <p:cNvPr id="11" name="Straight Arrow Connector 10"/>
          <p:cNvCxnSpPr/>
          <p:nvPr/>
        </p:nvCxnSpPr>
        <p:spPr>
          <a:xfrm>
            <a:off x="228600" y="6477000"/>
            <a:ext cx="7753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28600" y="5638800"/>
            <a:ext cx="0" cy="838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94411" y="6266740"/>
            <a:ext cx="264816" cy="369332"/>
          </a:xfrm>
          <a:prstGeom prst="rect">
            <a:avLst/>
          </a:prstGeom>
          <a:noFill/>
        </p:spPr>
        <p:txBody>
          <a:bodyPr wrap="none" rtlCol="0">
            <a:spAutoFit/>
          </a:bodyPr>
          <a:lstStyle/>
          <a:p>
            <a:r>
              <a:rPr lang="en-US" i="1" dirty="0" smtClean="0"/>
              <a:t>r</a:t>
            </a:r>
            <a:endParaRPr lang="en-US" i="1" dirty="0"/>
          </a:p>
        </p:txBody>
      </p:sp>
      <p:sp>
        <p:nvSpPr>
          <p:cNvPr id="22" name="TextBox 21"/>
          <p:cNvSpPr txBox="1"/>
          <p:nvPr/>
        </p:nvSpPr>
        <p:spPr>
          <a:xfrm>
            <a:off x="96192" y="5308875"/>
            <a:ext cx="303288" cy="369332"/>
          </a:xfrm>
          <a:prstGeom prst="rect">
            <a:avLst/>
          </a:prstGeom>
          <a:noFill/>
        </p:spPr>
        <p:txBody>
          <a:bodyPr wrap="none" rtlCol="0">
            <a:spAutoFit/>
          </a:bodyPr>
          <a:lstStyle/>
          <a:p>
            <a:r>
              <a:rPr lang="en-US" i="1" dirty="0" smtClean="0"/>
              <a:t>h</a:t>
            </a:r>
            <a:endParaRPr lang="en-US" i="1" dirty="0"/>
          </a:p>
        </p:txBody>
      </p:sp>
    </p:spTree>
    <p:extLst>
      <p:ext uri="{BB962C8B-B14F-4D97-AF65-F5344CB8AC3E}">
        <p14:creationId xmlns:p14="http://schemas.microsoft.com/office/powerpoint/2010/main" val="3351951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3" y="4205290"/>
            <a:ext cx="3124200" cy="2075865"/>
          </a:xfrm>
          <a:prstGeom prst="rect">
            <a:avLst/>
          </a:prstGeom>
        </p:spPr>
      </p:pic>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621" y="2666054"/>
            <a:ext cx="4328160" cy="2286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6904373" y="1099869"/>
            <a:ext cx="703385" cy="457200"/>
          </a:xfrm>
          <a:prstGeom prst="rect">
            <a:avLst/>
          </a:prstGeom>
        </p:spPr>
      </p:pic>
      <p:cxnSp>
        <p:nvCxnSpPr>
          <p:cNvPr id="17" name="Straight Arrow Connector 16"/>
          <p:cNvCxnSpPr/>
          <p:nvPr/>
        </p:nvCxnSpPr>
        <p:spPr>
          <a:xfrm flipV="1">
            <a:off x="2534585" y="1534058"/>
            <a:ext cx="4316563" cy="227166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20953830" flipV="1">
            <a:off x="2494556" y="2754789"/>
            <a:ext cx="5029200" cy="53655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20953830">
            <a:off x="2494556" y="3320473"/>
            <a:ext cx="5410200" cy="8150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7466739" y="1780411"/>
            <a:ext cx="703385" cy="45720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7921577" y="2458561"/>
            <a:ext cx="703385" cy="457200"/>
          </a:xfrm>
          <a:prstGeom prst="rect">
            <a:avLst/>
          </a:prstGeom>
        </p:spPr>
      </p:pic>
      <p:sp>
        <p:nvSpPr>
          <p:cNvPr id="13" name="TextBox 12"/>
          <p:cNvSpPr txBox="1"/>
          <p:nvPr/>
        </p:nvSpPr>
        <p:spPr>
          <a:xfrm>
            <a:off x="3149443" y="1802480"/>
            <a:ext cx="2818400" cy="369332"/>
          </a:xfrm>
          <a:prstGeom prst="rect">
            <a:avLst/>
          </a:prstGeom>
          <a:noFill/>
        </p:spPr>
        <p:txBody>
          <a:bodyPr wrap="none" rtlCol="0">
            <a:spAutoFit/>
          </a:bodyPr>
          <a:lstStyle/>
          <a:p>
            <a:r>
              <a:rPr lang="en-US" dirty="0" err="1" smtClean="0">
                <a:solidFill>
                  <a:srgbClr val="FFFF00"/>
                </a:solidFill>
              </a:rPr>
              <a:t>Photoevaporative</a:t>
            </a:r>
            <a:r>
              <a:rPr lang="en-US" dirty="0" smtClean="0">
                <a:solidFill>
                  <a:srgbClr val="FFFF00"/>
                </a:solidFill>
              </a:rPr>
              <a:t> wind</a:t>
            </a:r>
            <a:endParaRPr lang="en-US" dirty="0">
              <a:solidFill>
                <a:srgbClr val="FFFF00"/>
              </a:solidFill>
            </a:endParaRPr>
          </a:p>
        </p:txBody>
      </p:sp>
      <p:sp>
        <p:nvSpPr>
          <p:cNvPr id="20" name="TextBox 19"/>
          <p:cNvSpPr txBox="1"/>
          <p:nvPr/>
        </p:nvSpPr>
        <p:spPr>
          <a:xfrm>
            <a:off x="5496491" y="2136135"/>
            <a:ext cx="1685077" cy="369332"/>
          </a:xfrm>
          <a:prstGeom prst="rect">
            <a:avLst/>
          </a:prstGeom>
          <a:noFill/>
        </p:spPr>
        <p:txBody>
          <a:bodyPr wrap="none" rtlCol="0">
            <a:spAutoFit/>
          </a:bodyPr>
          <a:lstStyle/>
          <a:p>
            <a:r>
              <a:rPr lang="en-US" dirty="0" smtClean="0">
                <a:solidFill>
                  <a:srgbClr val="FFFF00"/>
                </a:solidFill>
              </a:rPr>
              <a:t>Warm H</a:t>
            </a:r>
            <a:r>
              <a:rPr lang="en-US" baseline="-25000" dirty="0" smtClean="0">
                <a:solidFill>
                  <a:srgbClr val="FFFF00"/>
                </a:solidFill>
              </a:rPr>
              <a:t>2</a:t>
            </a:r>
            <a:r>
              <a:rPr lang="en-US" dirty="0" smtClean="0">
                <a:solidFill>
                  <a:srgbClr val="FFFF00"/>
                </a:solidFill>
              </a:rPr>
              <a:t> </a:t>
            </a:r>
            <a:r>
              <a:rPr lang="en-US" dirty="0" err="1" smtClean="0">
                <a:solidFill>
                  <a:srgbClr val="FFFF00"/>
                </a:solidFill>
              </a:rPr>
              <a:t>Atm</a:t>
            </a:r>
            <a:endParaRPr lang="en-US" dirty="0">
              <a:solidFill>
                <a:srgbClr val="FFFF00"/>
              </a:solidFill>
            </a:endParaRPr>
          </a:p>
        </p:txBody>
      </p:sp>
      <p:sp>
        <p:nvSpPr>
          <p:cNvPr id="23" name="TextBox 22"/>
          <p:cNvSpPr txBox="1"/>
          <p:nvPr/>
        </p:nvSpPr>
        <p:spPr>
          <a:xfrm>
            <a:off x="6660628" y="3031547"/>
            <a:ext cx="2483372" cy="369332"/>
          </a:xfrm>
          <a:prstGeom prst="rect">
            <a:avLst/>
          </a:prstGeom>
          <a:noFill/>
        </p:spPr>
        <p:txBody>
          <a:bodyPr wrap="none" rtlCol="0">
            <a:spAutoFit/>
          </a:bodyPr>
          <a:lstStyle/>
          <a:p>
            <a:r>
              <a:rPr lang="en-US" dirty="0" err="1" smtClean="0">
                <a:solidFill>
                  <a:srgbClr val="FFFF00"/>
                </a:solidFill>
              </a:rPr>
              <a:t>Molec</a:t>
            </a:r>
            <a:r>
              <a:rPr lang="en-US" dirty="0" smtClean="0">
                <a:solidFill>
                  <a:srgbClr val="FFFF00"/>
                </a:solidFill>
              </a:rPr>
              <a:t> Surface Layer</a:t>
            </a:r>
            <a:endParaRPr lang="en-US" dirty="0">
              <a:solidFill>
                <a:srgbClr val="FFFF00"/>
              </a:solidFill>
            </a:endParaRPr>
          </a:p>
        </p:txBody>
      </p:sp>
      <p:cxnSp>
        <p:nvCxnSpPr>
          <p:cNvPr id="24" name="Straight Arrow Connector 23"/>
          <p:cNvCxnSpPr/>
          <p:nvPr/>
        </p:nvCxnSpPr>
        <p:spPr>
          <a:xfrm>
            <a:off x="228600" y="6477000"/>
            <a:ext cx="7753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28600" y="5638800"/>
            <a:ext cx="0" cy="838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94411" y="6266740"/>
            <a:ext cx="264816" cy="369332"/>
          </a:xfrm>
          <a:prstGeom prst="rect">
            <a:avLst/>
          </a:prstGeom>
          <a:noFill/>
        </p:spPr>
        <p:txBody>
          <a:bodyPr wrap="none" rtlCol="0">
            <a:spAutoFit/>
          </a:bodyPr>
          <a:lstStyle/>
          <a:p>
            <a:r>
              <a:rPr lang="en-US" i="1" dirty="0" smtClean="0"/>
              <a:t>r</a:t>
            </a:r>
            <a:endParaRPr lang="en-US" i="1" dirty="0"/>
          </a:p>
        </p:txBody>
      </p:sp>
      <p:sp>
        <p:nvSpPr>
          <p:cNvPr id="27" name="TextBox 26"/>
          <p:cNvSpPr txBox="1"/>
          <p:nvPr/>
        </p:nvSpPr>
        <p:spPr>
          <a:xfrm>
            <a:off x="96192" y="5308875"/>
            <a:ext cx="303288" cy="369332"/>
          </a:xfrm>
          <a:prstGeom prst="rect">
            <a:avLst/>
          </a:prstGeom>
          <a:noFill/>
        </p:spPr>
        <p:txBody>
          <a:bodyPr wrap="none" rtlCol="0">
            <a:spAutoFit/>
          </a:bodyPr>
          <a:lstStyle/>
          <a:p>
            <a:r>
              <a:rPr lang="en-US" i="1" dirty="0" smtClean="0"/>
              <a:t>h</a:t>
            </a:r>
            <a:endParaRPr lang="en-US" i="1" dirty="0"/>
          </a:p>
        </p:txBody>
      </p:sp>
    </p:spTree>
    <p:extLst>
      <p:ext uri="{BB962C8B-B14F-4D97-AF65-F5344CB8AC3E}">
        <p14:creationId xmlns:p14="http://schemas.microsoft.com/office/powerpoint/2010/main" val="2003224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3" y="4205290"/>
            <a:ext cx="3124200" cy="2075865"/>
          </a:xfrm>
          <a:prstGeom prst="rect">
            <a:avLst/>
          </a:prstGeom>
        </p:spPr>
      </p:pic>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sp>
        <p:nvSpPr>
          <p:cNvPr id="5" name="Text Box 17"/>
          <p:cNvSpPr txBox="1">
            <a:spLocks noChangeArrowheads="1"/>
          </p:cNvSpPr>
          <p:nvPr/>
        </p:nvSpPr>
        <p:spPr bwMode="auto">
          <a:xfrm>
            <a:off x="3568043" y="5204642"/>
            <a:ext cx="5410200" cy="119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marL="285750" indent="-285750">
              <a:buFont typeface="Arial" panose="020B0604020202020204" pitchFamily="34" charset="0"/>
              <a:buChar char="•"/>
            </a:pPr>
            <a:r>
              <a:rPr lang="en-US" sz="2400" b="1" i="1" dirty="0" smtClean="0"/>
              <a:t>Distribution </a:t>
            </a:r>
            <a:r>
              <a:rPr lang="en-US" sz="2400" b="1" i="1" dirty="0"/>
              <a:t>of inclination angle and ages allows 4-D mapping of disks [</a:t>
            </a:r>
            <a:r>
              <a:rPr lang="en-US" sz="2400" b="1" i="1" dirty="0" err="1"/>
              <a:t>r,h,t</a:t>
            </a:r>
            <a:r>
              <a:rPr lang="en-US" sz="2400" b="1" i="1" dirty="0"/>
              <a:t>,</a:t>
            </a:r>
            <a:r>
              <a:rPr lang="el-GR" sz="2400" b="1" i="1" dirty="0"/>
              <a:t>λ</a:t>
            </a:r>
            <a:r>
              <a:rPr lang="en-US" sz="2400" b="1" i="1" dirty="0" smtClean="0"/>
              <a:t>] </a:t>
            </a:r>
            <a:endParaRPr lang="en-US" sz="2000" dirty="0">
              <a:latin typeface="Arial Rounded MT Bold"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621" y="2666054"/>
            <a:ext cx="4328160" cy="2286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6904373" y="1099869"/>
            <a:ext cx="703385" cy="457200"/>
          </a:xfrm>
          <a:prstGeom prst="rect">
            <a:avLst/>
          </a:prstGeom>
        </p:spPr>
      </p:pic>
      <p:cxnSp>
        <p:nvCxnSpPr>
          <p:cNvPr id="17" name="Straight Arrow Connector 16"/>
          <p:cNvCxnSpPr/>
          <p:nvPr/>
        </p:nvCxnSpPr>
        <p:spPr>
          <a:xfrm flipV="1">
            <a:off x="2534585" y="1534058"/>
            <a:ext cx="4316563" cy="227166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20953830" flipV="1">
            <a:off x="2494556" y="2754789"/>
            <a:ext cx="5029200" cy="53655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20953830">
            <a:off x="2494556" y="3320473"/>
            <a:ext cx="5410200" cy="8150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20953830">
            <a:off x="2494556" y="3350748"/>
            <a:ext cx="5257800" cy="61691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7466739" y="1780411"/>
            <a:ext cx="703385" cy="45720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7921577" y="2458561"/>
            <a:ext cx="703385" cy="457200"/>
          </a:xfrm>
          <a:prstGeom prst="rect">
            <a:avLst/>
          </a:prstGeom>
        </p:spPr>
      </p:pic>
      <p:sp>
        <p:nvSpPr>
          <p:cNvPr id="25" name="TextBox 24"/>
          <p:cNvSpPr txBox="1"/>
          <p:nvPr/>
        </p:nvSpPr>
        <p:spPr>
          <a:xfrm>
            <a:off x="3149443" y="1802480"/>
            <a:ext cx="2818400" cy="369332"/>
          </a:xfrm>
          <a:prstGeom prst="rect">
            <a:avLst/>
          </a:prstGeom>
          <a:noFill/>
        </p:spPr>
        <p:txBody>
          <a:bodyPr wrap="none" rtlCol="0">
            <a:spAutoFit/>
          </a:bodyPr>
          <a:lstStyle/>
          <a:p>
            <a:r>
              <a:rPr lang="en-US" dirty="0" err="1" smtClean="0">
                <a:solidFill>
                  <a:srgbClr val="FFFF00"/>
                </a:solidFill>
              </a:rPr>
              <a:t>Photoevaporative</a:t>
            </a:r>
            <a:r>
              <a:rPr lang="en-US" dirty="0" smtClean="0">
                <a:solidFill>
                  <a:srgbClr val="FFFF00"/>
                </a:solidFill>
              </a:rPr>
              <a:t> wind</a:t>
            </a:r>
            <a:endParaRPr lang="en-US" dirty="0">
              <a:solidFill>
                <a:srgbClr val="FFFF00"/>
              </a:solidFill>
            </a:endParaRPr>
          </a:p>
        </p:txBody>
      </p:sp>
      <p:sp>
        <p:nvSpPr>
          <p:cNvPr id="26" name="TextBox 25"/>
          <p:cNvSpPr txBox="1"/>
          <p:nvPr/>
        </p:nvSpPr>
        <p:spPr>
          <a:xfrm>
            <a:off x="5496491" y="2136135"/>
            <a:ext cx="1685077" cy="369332"/>
          </a:xfrm>
          <a:prstGeom prst="rect">
            <a:avLst/>
          </a:prstGeom>
          <a:noFill/>
        </p:spPr>
        <p:txBody>
          <a:bodyPr wrap="none" rtlCol="0">
            <a:spAutoFit/>
          </a:bodyPr>
          <a:lstStyle/>
          <a:p>
            <a:r>
              <a:rPr lang="en-US" dirty="0" smtClean="0">
                <a:solidFill>
                  <a:srgbClr val="FFFF00"/>
                </a:solidFill>
              </a:rPr>
              <a:t>Warm H</a:t>
            </a:r>
            <a:r>
              <a:rPr lang="en-US" baseline="-25000" dirty="0" smtClean="0">
                <a:solidFill>
                  <a:srgbClr val="FFFF00"/>
                </a:solidFill>
              </a:rPr>
              <a:t>2</a:t>
            </a:r>
            <a:r>
              <a:rPr lang="en-US" dirty="0" smtClean="0">
                <a:solidFill>
                  <a:srgbClr val="FFFF00"/>
                </a:solidFill>
              </a:rPr>
              <a:t> </a:t>
            </a:r>
            <a:r>
              <a:rPr lang="en-US" dirty="0" err="1" smtClean="0">
                <a:solidFill>
                  <a:srgbClr val="FFFF00"/>
                </a:solidFill>
              </a:rPr>
              <a:t>Atm</a:t>
            </a:r>
            <a:endParaRPr lang="en-US" dirty="0">
              <a:solidFill>
                <a:srgbClr val="FFFF00"/>
              </a:solidFill>
            </a:endParaRPr>
          </a:p>
        </p:txBody>
      </p:sp>
      <p:sp>
        <p:nvSpPr>
          <p:cNvPr id="27" name="TextBox 26"/>
          <p:cNvSpPr txBox="1"/>
          <p:nvPr/>
        </p:nvSpPr>
        <p:spPr>
          <a:xfrm>
            <a:off x="6660628" y="3031547"/>
            <a:ext cx="2483372" cy="369332"/>
          </a:xfrm>
          <a:prstGeom prst="rect">
            <a:avLst/>
          </a:prstGeom>
          <a:noFill/>
        </p:spPr>
        <p:txBody>
          <a:bodyPr wrap="none" rtlCol="0">
            <a:spAutoFit/>
          </a:bodyPr>
          <a:lstStyle/>
          <a:p>
            <a:r>
              <a:rPr lang="en-US" dirty="0" err="1" smtClean="0">
                <a:solidFill>
                  <a:srgbClr val="FFFF00"/>
                </a:solidFill>
              </a:rPr>
              <a:t>Molec</a:t>
            </a:r>
            <a:r>
              <a:rPr lang="en-US" dirty="0" smtClean="0">
                <a:solidFill>
                  <a:srgbClr val="FFFF00"/>
                </a:solidFill>
              </a:rPr>
              <a:t> Surface Layer</a:t>
            </a:r>
            <a:endParaRPr lang="en-US" dirty="0">
              <a:solidFill>
                <a:srgbClr val="FFFF00"/>
              </a:solidFill>
            </a:endParaRPr>
          </a:p>
        </p:txBody>
      </p:sp>
      <p:sp>
        <p:nvSpPr>
          <p:cNvPr id="28" name="TextBox 27"/>
          <p:cNvSpPr txBox="1"/>
          <p:nvPr/>
        </p:nvSpPr>
        <p:spPr>
          <a:xfrm>
            <a:off x="6553135" y="3542533"/>
            <a:ext cx="2618024" cy="923330"/>
          </a:xfrm>
          <a:prstGeom prst="rect">
            <a:avLst/>
          </a:prstGeom>
          <a:noFill/>
        </p:spPr>
        <p:txBody>
          <a:bodyPr wrap="none" rtlCol="0">
            <a:spAutoFit/>
          </a:bodyPr>
          <a:lstStyle/>
          <a:p>
            <a:r>
              <a:rPr lang="en-US" dirty="0" smtClean="0">
                <a:solidFill>
                  <a:srgbClr val="FFFF00"/>
                </a:solidFill>
              </a:rPr>
              <a:t>Complex Chemistry</a:t>
            </a:r>
          </a:p>
          <a:p>
            <a:r>
              <a:rPr lang="en-US" dirty="0">
                <a:solidFill>
                  <a:srgbClr val="FFFF00"/>
                </a:solidFill>
              </a:rPr>
              <a:t> </a:t>
            </a:r>
            <a:r>
              <a:rPr lang="en-US" dirty="0" smtClean="0">
                <a:solidFill>
                  <a:srgbClr val="FFFF00"/>
                </a:solidFill>
              </a:rPr>
              <a:t>     Region and Grain </a:t>
            </a:r>
          </a:p>
          <a:p>
            <a:r>
              <a:rPr lang="en-US" dirty="0">
                <a:solidFill>
                  <a:srgbClr val="FFFF00"/>
                </a:solidFill>
              </a:rPr>
              <a:t> </a:t>
            </a:r>
            <a:r>
              <a:rPr lang="en-US" dirty="0" smtClean="0">
                <a:solidFill>
                  <a:srgbClr val="FFFF00"/>
                </a:solidFill>
              </a:rPr>
              <a:t>     Growth</a:t>
            </a:r>
            <a:endParaRPr lang="en-US" dirty="0">
              <a:solidFill>
                <a:srgbClr val="FFFF00"/>
              </a:solidFill>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02289">
            <a:off x="7929251" y="3124399"/>
            <a:ext cx="703385" cy="457200"/>
          </a:xfrm>
          <a:prstGeom prst="rect">
            <a:avLst/>
          </a:prstGeom>
        </p:spPr>
      </p:pic>
      <p:cxnSp>
        <p:nvCxnSpPr>
          <p:cNvPr id="29" name="Straight Arrow Connector 28"/>
          <p:cNvCxnSpPr/>
          <p:nvPr/>
        </p:nvCxnSpPr>
        <p:spPr>
          <a:xfrm>
            <a:off x="228600" y="6477000"/>
            <a:ext cx="7753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28600" y="5638800"/>
            <a:ext cx="0" cy="838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94411" y="6266740"/>
            <a:ext cx="264816" cy="369332"/>
          </a:xfrm>
          <a:prstGeom prst="rect">
            <a:avLst/>
          </a:prstGeom>
          <a:noFill/>
        </p:spPr>
        <p:txBody>
          <a:bodyPr wrap="none" rtlCol="0">
            <a:spAutoFit/>
          </a:bodyPr>
          <a:lstStyle/>
          <a:p>
            <a:r>
              <a:rPr lang="en-US" i="1" dirty="0" smtClean="0"/>
              <a:t>r</a:t>
            </a:r>
            <a:endParaRPr lang="en-US" i="1" dirty="0"/>
          </a:p>
        </p:txBody>
      </p:sp>
      <p:sp>
        <p:nvSpPr>
          <p:cNvPr id="32" name="TextBox 31"/>
          <p:cNvSpPr txBox="1"/>
          <p:nvPr/>
        </p:nvSpPr>
        <p:spPr>
          <a:xfrm>
            <a:off x="96192" y="5308875"/>
            <a:ext cx="303288" cy="369332"/>
          </a:xfrm>
          <a:prstGeom prst="rect">
            <a:avLst/>
          </a:prstGeom>
          <a:noFill/>
        </p:spPr>
        <p:txBody>
          <a:bodyPr wrap="none" rtlCol="0">
            <a:spAutoFit/>
          </a:bodyPr>
          <a:lstStyle/>
          <a:p>
            <a:r>
              <a:rPr lang="en-US" i="1" dirty="0" smtClean="0"/>
              <a:t>h</a:t>
            </a:r>
            <a:endParaRPr lang="en-US" i="1" dirty="0"/>
          </a:p>
        </p:txBody>
      </p:sp>
    </p:spTree>
    <p:extLst>
      <p:ext uri="{BB962C8B-B14F-4D97-AF65-F5344CB8AC3E}">
        <p14:creationId xmlns:p14="http://schemas.microsoft.com/office/powerpoint/2010/main" val="12731979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50" y="1769959"/>
            <a:ext cx="3124200" cy="2075865"/>
          </a:xfrm>
          <a:prstGeom prst="rect">
            <a:avLst/>
          </a:prstGeom>
        </p:spPr>
      </p:pic>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cxnSp>
        <p:nvCxnSpPr>
          <p:cNvPr id="19" name="Straight Arrow Connector 18"/>
          <p:cNvCxnSpPr/>
          <p:nvPr/>
        </p:nvCxnSpPr>
        <p:spPr>
          <a:xfrm flipV="1">
            <a:off x="2209800" y="2012046"/>
            <a:ext cx="5034868" cy="65495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502289">
            <a:off x="7263122" y="1651419"/>
            <a:ext cx="703385" cy="4572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450" y="2886932"/>
            <a:ext cx="5087150" cy="3615769"/>
          </a:xfrm>
          <a:prstGeom prst="rect">
            <a:avLst/>
          </a:prstGeom>
        </p:spPr>
      </p:pic>
      <p:sp>
        <p:nvSpPr>
          <p:cNvPr id="10" name="TextBox 9"/>
          <p:cNvSpPr txBox="1"/>
          <p:nvPr/>
        </p:nvSpPr>
        <p:spPr>
          <a:xfrm>
            <a:off x="3935585" y="1769959"/>
            <a:ext cx="2896947" cy="369332"/>
          </a:xfrm>
          <a:prstGeom prst="rect">
            <a:avLst/>
          </a:prstGeom>
          <a:noFill/>
        </p:spPr>
        <p:txBody>
          <a:bodyPr wrap="none" rtlCol="0">
            <a:spAutoFit/>
          </a:bodyPr>
          <a:lstStyle/>
          <a:p>
            <a:r>
              <a:rPr lang="en-US" dirty="0" smtClean="0">
                <a:solidFill>
                  <a:srgbClr val="FFFF00"/>
                </a:solidFill>
              </a:rPr>
              <a:t>Molecular Surface Layer</a:t>
            </a:r>
            <a:endParaRPr lang="en-US" dirty="0">
              <a:solidFill>
                <a:srgbClr val="FFFF00"/>
              </a:solidFill>
            </a:endParaRPr>
          </a:p>
        </p:txBody>
      </p:sp>
    </p:spTree>
    <p:extLst>
      <p:ext uri="{BB962C8B-B14F-4D97-AF65-F5344CB8AC3E}">
        <p14:creationId xmlns:p14="http://schemas.microsoft.com/office/powerpoint/2010/main" val="19460674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0935" y="984567"/>
            <a:ext cx="8229600" cy="1139825"/>
          </a:xfrm>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0">
            <a:normAutofit fontScale="90000"/>
          </a:body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900" dirty="0" smtClean="0">
                <a:effectLst/>
                <a:latin typeface="Arial Rounded MT Bold" pitchFamily="34" charset="0"/>
              </a:rPr>
              <a:t>Gas &amp; Dust Disk 	</a:t>
            </a:r>
            <a:r>
              <a:rPr lang="en-GB" sz="3900" dirty="0">
                <a:latin typeface="Arial Rounded MT Bold" pitchFamily="34" charset="0"/>
              </a:rPr>
              <a:t/>
            </a:r>
            <a:br>
              <a:rPr lang="en-GB" sz="3900" dirty="0">
                <a:latin typeface="Arial Rounded MT Bold" pitchFamily="34" charset="0"/>
              </a:rPr>
            </a:br>
            <a:r>
              <a:rPr lang="en-GB" sz="3900" dirty="0" smtClean="0">
                <a:effectLst/>
                <a:latin typeface="Arial Rounded MT Bold" pitchFamily="34" charset="0"/>
              </a:rPr>
              <a:t>Structure and Evolution</a:t>
            </a:r>
            <a:r>
              <a:rPr lang="en-GB" sz="3900" dirty="0" smtClean="0">
                <a:latin typeface="Arial Rounded MT Bold" pitchFamily="34" charset="0"/>
              </a:rPr>
              <a:t/>
            </a:r>
            <a:br>
              <a:rPr lang="en-GB" sz="3900" dirty="0" smtClean="0">
                <a:latin typeface="Arial Rounded MT Bold" pitchFamily="34" charset="0"/>
              </a:rPr>
            </a:br>
            <a:r>
              <a:rPr lang="en-GB" sz="3900" dirty="0" smtClean="0">
                <a:effectLst/>
                <a:latin typeface="Arial Rounded MT Bold" pitchFamily="34" charset="0"/>
              </a:rPr>
              <a:t/>
            </a:r>
            <a:br>
              <a:rPr lang="en-GB" sz="3900" dirty="0" smtClean="0">
                <a:effectLst/>
                <a:latin typeface="Arial Rounded MT Bold" pitchFamily="34" charset="0"/>
              </a:rPr>
            </a:br>
            <a:endParaRPr lang="en-GB" sz="3900" dirty="0">
              <a:effectLst/>
              <a:latin typeface="Arial Rounded MT Bold"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456"/>
          <a:stretch/>
        </p:blipFill>
        <p:spPr>
          <a:xfrm>
            <a:off x="1519070" y="1828800"/>
            <a:ext cx="6253330" cy="4389120"/>
          </a:xfrm>
          <a:prstGeom prst="rect">
            <a:avLst/>
          </a:prstGeom>
        </p:spPr>
      </p:pic>
      <p:sp>
        <p:nvSpPr>
          <p:cNvPr id="4" name="Text Box 10"/>
          <p:cNvSpPr txBox="1">
            <a:spLocks noChangeArrowheads="1"/>
          </p:cNvSpPr>
          <p:nvPr/>
        </p:nvSpPr>
        <p:spPr bwMode="auto">
          <a:xfrm>
            <a:off x="4038600" y="6244978"/>
            <a:ext cx="5181600" cy="54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1" dirty="0" smtClean="0">
                <a:latin typeface="Arial Rounded MT Bold" pitchFamily="34" charset="0"/>
              </a:rPr>
              <a:t>Muto et al. 2012</a:t>
            </a:r>
            <a:r>
              <a:rPr lang="en-US" sz="1500" b="0" dirty="0" smtClean="0">
                <a:latin typeface="Arial Rounded MT Bold" pitchFamily="34" charset="0"/>
              </a:rPr>
              <a:t>,		</a:t>
            </a:r>
            <a:r>
              <a:rPr lang="en-US" sz="1500" b="0" dirty="0" err="1" smtClean="0">
                <a:latin typeface="Arial Rounded MT Bold" pitchFamily="34" charset="0"/>
              </a:rPr>
              <a:t>Garufi</a:t>
            </a:r>
            <a:r>
              <a:rPr lang="en-US" sz="1500" b="0" dirty="0" smtClean="0">
                <a:latin typeface="Arial Rounded MT Bold" pitchFamily="34" charset="0"/>
              </a:rPr>
              <a:t> et al. 2013</a:t>
            </a:r>
          </a:p>
          <a:p>
            <a:pPr eaLnBrk="1" hangingPunct="1"/>
            <a:r>
              <a:rPr lang="en-US" sz="1500" b="1" dirty="0" smtClean="0">
                <a:latin typeface="Arial Rounded MT Bold" pitchFamily="34" charset="0"/>
              </a:rPr>
              <a:t>Subaru/</a:t>
            </a:r>
            <a:r>
              <a:rPr lang="en-US" sz="1500" b="1" dirty="0" err="1" smtClean="0">
                <a:latin typeface="Arial Rounded MT Bold" pitchFamily="34" charset="0"/>
              </a:rPr>
              <a:t>HiCIAO</a:t>
            </a:r>
            <a:r>
              <a:rPr lang="en-US" sz="1500" dirty="0" smtClean="0">
                <a:latin typeface="Arial Rounded MT Bold" pitchFamily="34" charset="0"/>
              </a:rPr>
              <a:t>		VLT/NACO</a:t>
            </a:r>
            <a:endParaRPr lang="en-US" sz="1500" b="0" dirty="0">
              <a:latin typeface="Arial Rounded MT Bold" pitchFamily="34" charset="0"/>
            </a:endParaRPr>
          </a:p>
        </p:txBody>
      </p:sp>
      <p:sp>
        <p:nvSpPr>
          <p:cNvPr id="3" name="Oval 2"/>
          <p:cNvSpPr/>
          <p:nvPr/>
        </p:nvSpPr>
        <p:spPr>
          <a:xfrm>
            <a:off x="4417135" y="3657600"/>
            <a:ext cx="457200" cy="4572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046490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308611"/>
            <a:ext cx="8685212" cy="757123"/>
          </a:xfrm>
        </p:spPr>
        <p:txBody>
          <a:bodyPr>
            <a:normAutofit fontScale="90000"/>
          </a:bodyPr>
          <a:lstStyle/>
          <a:p>
            <a:r>
              <a:rPr lang="en-US" dirty="0" smtClean="0"/>
              <a:t>Multi-object </a:t>
            </a:r>
            <a:br>
              <a:rPr lang="en-US" dirty="0" smtClean="0"/>
            </a:br>
            <a:r>
              <a:rPr lang="en-US" dirty="0" smtClean="0"/>
              <a:t>observations</a:t>
            </a:r>
            <a:endParaRPr lang="en-US" dirty="0"/>
          </a:p>
        </p:txBody>
      </p:sp>
      <p:sp>
        <p:nvSpPr>
          <p:cNvPr id="3" name="Content Placeholder 2"/>
          <p:cNvSpPr>
            <a:spLocks noGrp="1"/>
          </p:cNvSpPr>
          <p:nvPr>
            <p:ph idx="1"/>
          </p:nvPr>
        </p:nvSpPr>
        <p:spPr>
          <a:xfrm>
            <a:off x="228600" y="3084285"/>
            <a:ext cx="5334000" cy="3407955"/>
          </a:xfrm>
        </p:spPr>
        <p:txBody>
          <a:bodyPr/>
          <a:lstStyle/>
          <a:p>
            <a:pPr>
              <a:lnSpc>
                <a:spcPct val="110000"/>
              </a:lnSpc>
            </a:pPr>
            <a:r>
              <a:rPr lang="en-US" dirty="0" smtClean="0"/>
              <a:t>PLACE HOLDER</a:t>
            </a:r>
          </a:p>
          <a:p>
            <a:pPr lvl="1">
              <a:lnSpc>
                <a:spcPct val="110000"/>
              </a:lnSpc>
            </a:pPr>
            <a:r>
              <a:rPr lang="en-US" dirty="0" smtClean="0"/>
              <a:t>MORE WORDS </a:t>
            </a:r>
            <a:endParaRPr lang="en-US" dirty="0"/>
          </a:p>
        </p:txBody>
      </p:sp>
      <p:sp>
        <p:nvSpPr>
          <p:cNvPr id="5" name="Slide Number Placeholder 4"/>
          <p:cNvSpPr>
            <a:spLocks noGrp="1"/>
          </p:cNvSpPr>
          <p:nvPr>
            <p:ph type="sldNum" sz="quarter" idx="12"/>
          </p:nvPr>
        </p:nvSpPr>
        <p:spPr/>
        <p:txBody>
          <a:bodyPr/>
          <a:lstStyle/>
          <a:p>
            <a:fld id="{5FCC8C5F-4C79-8D40-8F2C-DBFCA3A3B5FA}" type="slidenum">
              <a:rPr lang="en-US" smtClean="0"/>
              <a:t>60</a:t>
            </a:fld>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21408"/>
            <a:ext cx="9144000" cy="473659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6540" y="748799"/>
            <a:ext cx="2338716" cy="28950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97137" y="5101764"/>
            <a:ext cx="1361905" cy="1390476"/>
          </a:xfrm>
          <a:prstGeom prst="rect">
            <a:avLst/>
          </a:prstGeom>
        </p:spPr>
      </p:pic>
      <p:sp>
        <p:nvSpPr>
          <p:cNvPr id="8" name="Rectangle 7"/>
          <p:cNvSpPr/>
          <p:nvPr/>
        </p:nvSpPr>
        <p:spPr>
          <a:xfrm>
            <a:off x="7676526" y="1313912"/>
            <a:ext cx="198743" cy="242384"/>
          </a:xfrm>
          <a:prstGeom prst="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6897138" y="1556296"/>
            <a:ext cx="779388" cy="3545468"/>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875269" y="1556296"/>
            <a:ext cx="383773" cy="3545468"/>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5097780" y="1885950"/>
            <a:ext cx="1908810" cy="2198112"/>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074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308611"/>
            <a:ext cx="8685212" cy="757123"/>
          </a:xfrm>
        </p:spPr>
        <p:txBody>
          <a:bodyPr>
            <a:normAutofit fontScale="90000"/>
          </a:bodyPr>
          <a:lstStyle/>
          <a:p>
            <a:r>
              <a:rPr lang="en-US" dirty="0" smtClean="0"/>
              <a:t>LUVOIR Example Science Theme: The Lifecycle of Baryons Across Cosmic Time</a:t>
            </a:r>
            <a:endParaRPr lang="en-US" dirty="0"/>
          </a:p>
        </p:txBody>
      </p:sp>
      <p:sp>
        <p:nvSpPr>
          <p:cNvPr id="3" name="Content Placeholder 2"/>
          <p:cNvSpPr>
            <a:spLocks noGrp="1"/>
          </p:cNvSpPr>
          <p:nvPr>
            <p:ph idx="1"/>
          </p:nvPr>
        </p:nvSpPr>
        <p:spPr>
          <a:xfrm>
            <a:off x="228600" y="3084285"/>
            <a:ext cx="5334000" cy="3407955"/>
          </a:xfrm>
        </p:spPr>
        <p:txBody>
          <a:bodyPr/>
          <a:lstStyle/>
          <a:p>
            <a:pPr>
              <a:lnSpc>
                <a:spcPct val="110000"/>
              </a:lnSpc>
            </a:pPr>
            <a:r>
              <a:rPr lang="en-US" dirty="0" smtClean="0"/>
              <a:t>PLACE HOLDER</a:t>
            </a:r>
          </a:p>
          <a:p>
            <a:pPr lvl="1">
              <a:lnSpc>
                <a:spcPct val="110000"/>
              </a:lnSpc>
            </a:pPr>
            <a:r>
              <a:rPr lang="en-US" dirty="0" smtClean="0"/>
              <a:t>MORE WORDS </a:t>
            </a:r>
            <a:endParaRPr lang="en-US" dirty="0"/>
          </a:p>
        </p:txBody>
      </p:sp>
      <p:sp>
        <p:nvSpPr>
          <p:cNvPr id="5" name="Slide Number Placeholder 4"/>
          <p:cNvSpPr>
            <a:spLocks noGrp="1"/>
          </p:cNvSpPr>
          <p:nvPr>
            <p:ph type="sldNum" sz="quarter" idx="12"/>
          </p:nvPr>
        </p:nvSpPr>
        <p:spPr/>
        <p:txBody>
          <a:bodyPr/>
          <a:lstStyle/>
          <a:p>
            <a:fld id="{5FCC8C5F-4C79-8D40-8F2C-DBFCA3A3B5FA}" type="slidenum">
              <a:rPr lang="en-US" smtClean="0"/>
              <a:t>61</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5860"/>
            <a:ext cx="9144000" cy="6366279"/>
          </a:xfrm>
          <a:prstGeom prst="rect">
            <a:avLst/>
          </a:prstGeom>
        </p:spPr>
      </p:pic>
    </p:spTree>
    <p:extLst>
      <p:ext uri="{BB962C8B-B14F-4D97-AF65-F5344CB8AC3E}">
        <p14:creationId xmlns:p14="http://schemas.microsoft.com/office/powerpoint/2010/main" val="228752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FCC8C5F-4C79-8D40-8F2C-DBFCA3A3B5FA}" type="slidenum">
              <a:rPr lang="en-US" smtClean="0"/>
              <a:t>62</a:t>
            </a:fld>
            <a:endParaRPr lang="en-US"/>
          </a:p>
        </p:txBody>
      </p:sp>
      <p:sp>
        <p:nvSpPr>
          <p:cNvPr id="8" name="Text Box 17"/>
          <p:cNvSpPr txBox="1">
            <a:spLocks noChangeArrowheads="1"/>
          </p:cNvSpPr>
          <p:nvPr/>
        </p:nvSpPr>
        <p:spPr bwMode="auto">
          <a:xfrm>
            <a:off x="4480560" y="1637932"/>
            <a:ext cx="4511039" cy="19304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Composition of planet forming region, connection to bulk composition of protoplanets, exoplanets, and their atmospheres.  </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050" y="1400764"/>
            <a:ext cx="3577590" cy="2367171"/>
          </a:xfrm>
          <a:prstGeom prst="rect">
            <a:avLst/>
          </a:prstGeom>
        </p:spPr>
      </p:pic>
      <p:sp>
        <p:nvSpPr>
          <p:cNvPr id="3" name="Rectangle 2"/>
          <p:cNvSpPr/>
          <p:nvPr/>
        </p:nvSpPr>
        <p:spPr>
          <a:xfrm>
            <a:off x="1971674" y="2397398"/>
            <a:ext cx="394335" cy="402951"/>
          </a:xfrm>
          <a:prstGeom prst="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664" y="3940994"/>
            <a:ext cx="5640705" cy="2848277"/>
          </a:xfrm>
          <a:prstGeom prst="rect">
            <a:avLst/>
          </a:prstGeom>
        </p:spPr>
      </p:pic>
      <p:cxnSp>
        <p:nvCxnSpPr>
          <p:cNvPr id="7" name="Straight Arrow Connector 6"/>
          <p:cNvCxnSpPr/>
          <p:nvPr/>
        </p:nvCxnSpPr>
        <p:spPr>
          <a:xfrm flipH="1">
            <a:off x="1891664" y="2800349"/>
            <a:ext cx="80010" cy="1140645"/>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endCxn id="4" idx="0"/>
          </p:cNvCxnSpPr>
          <p:nvPr/>
        </p:nvCxnSpPr>
        <p:spPr>
          <a:xfrm>
            <a:off x="2366010" y="2800349"/>
            <a:ext cx="2346007" cy="1140645"/>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971674" y="6469380"/>
            <a:ext cx="1057276" cy="31989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 AU</a:t>
            </a:r>
            <a:endParaRPr lang="en-US" dirty="0"/>
          </a:p>
        </p:txBody>
      </p:sp>
      <p:sp>
        <p:nvSpPr>
          <p:cNvPr id="14" name="Rectangle 13"/>
          <p:cNvSpPr/>
          <p:nvPr/>
        </p:nvSpPr>
        <p:spPr>
          <a:xfrm>
            <a:off x="4901564" y="6461760"/>
            <a:ext cx="1057276" cy="31989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 AU</a:t>
            </a:r>
            <a:endParaRPr lang="en-US" dirty="0"/>
          </a:p>
        </p:txBody>
      </p:sp>
      <p:sp>
        <p:nvSpPr>
          <p:cNvPr id="15" name="Title 1"/>
          <p:cNvSpPr txBox="1">
            <a:spLocks/>
          </p:cNvSpPr>
          <p:nvPr/>
        </p:nvSpPr>
        <p:spPr>
          <a:xfrm>
            <a:off x="230188" y="308611"/>
            <a:ext cx="8685212" cy="7571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Complementarity with other science instruments for disk  and protoplanet science</a:t>
            </a:r>
            <a:endParaRPr lang="en-US" sz="3600" dirty="0"/>
          </a:p>
        </p:txBody>
      </p:sp>
    </p:spTree>
    <p:extLst>
      <p:ext uri="{BB962C8B-B14F-4D97-AF65-F5344CB8AC3E}">
        <p14:creationId xmlns:p14="http://schemas.microsoft.com/office/powerpoint/2010/main" val="203093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73580" y="4953000"/>
            <a:ext cx="8763000" cy="1752600"/>
          </a:xfrm>
        </p:spPr>
        <p:txBody>
          <a:bodyPr>
            <a:normAutofit/>
          </a:bodyPr>
          <a:lstStyle/>
          <a:p>
            <a:r>
              <a:rPr lang="en-US" sz="2400" dirty="0" smtClean="0">
                <a:solidFill>
                  <a:schemeClr val="tx1">
                    <a:lumMod val="95000"/>
                  </a:schemeClr>
                </a:solidFill>
              </a:rPr>
              <a:t>(w</a:t>
            </a:r>
            <a:r>
              <a:rPr lang="en-US" sz="2400" dirty="0" smtClean="0">
                <a:solidFill>
                  <a:schemeClr val="tx1">
                    <a:lumMod val="95000"/>
                  </a:schemeClr>
                </a:solidFill>
                <a:effectLst/>
              </a:rPr>
              <a:t>ith Brian Fleming, Keri Hoadley)</a:t>
            </a:r>
          </a:p>
          <a:p>
            <a:endParaRPr lang="en-US" sz="2800" dirty="0">
              <a:solidFill>
                <a:schemeClr val="tx1">
                  <a:lumMod val="95000"/>
                </a:schemeClr>
              </a:solidFill>
              <a:effectLst/>
            </a:endParaRPr>
          </a:p>
        </p:txBody>
      </p:sp>
      <p:sp>
        <p:nvSpPr>
          <p:cNvPr id="2" name="TextBox 1"/>
          <p:cNvSpPr txBox="1"/>
          <p:nvPr/>
        </p:nvSpPr>
        <p:spPr>
          <a:xfrm>
            <a:off x="672401" y="228600"/>
            <a:ext cx="7997382" cy="1938992"/>
          </a:xfrm>
          <a:prstGeom prst="rect">
            <a:avLst/>
          </a:prstGeom>
          <a:noFill/>
        </p:spPr>
        <p:txBody>
          <a:bodyPr wrap="none" rtlCol="0">
            <a:spAutoFit/>
          </a:bodyPr>
          <a:lstStyle/>
          <a:p>
            <a:pPr algn="ctr"/>
            <a:r>
              <a:rPr lang="en-US" sz="4000" dirty="0" smtClean="0">
                <a:effectLst>
                  <a:outerShdw blurRad="38100" dist="38100" dir="2700000" algn="tl">
                    <a:srgbClr val="000000">
                      <a:alpha val="43137"/>
                    </a:srgbClr>
                  </a:outerShdw>
                </a:effectLst>
                <a:latin typeface="Source Sans Pro Semibold" panose="020B0603030403020204" pitchFamily="34" charset="0"/>
              </a:rPr>
              <a:t>The </a:t>
            </a:r>
            <a:r>
              <a:rPr lang="en-US" sz="4000" u="sng" dirty="0" smtClean="0">
                <a:effectLst>
                  <a:outerShdw blurRad="38100" dist="38100" dir="2700000" algn="tl">
                    <a:srgbClr val="000000">
                      <a:alpha val="43137"/>
                    </a:srgbClr>
                  </a:outerShdw>
                </a:effectLst>
                <a:latin typeface="Source Sans Pro Semibold" panose="020B0603030403020204" pitchFamily="34" charset="0"/>
              </a:rPr>
              <a:t>C</a:t>
            </a:r>
            <a:r>
              <a:rPr lang="en-US" sz="4000" dirty="0" smtClean="0">
                <a:effectLst>
                  <a:outerShdw blurRad="38100" dist="38100" dir="2700000" algn="tl">
                    <a:srgbClr val="000000">
                      <a:alpha val="43137"/>
                    </a:srgbClr>
                  </a:outerShdw>
                </a:effectLst>
                <a:latin typeface="Source Sans Pro Semibold" panose="020B0603030403020204" pitchFamily="34" charset="0"/>
              </a:rPr>
              <a:t>ombined </a:t>
            </a:r>
            <a:r>
              <a:rPr lang="en-US" sz="4000" u="sng" dirty="0" smtClean="0">
                <a:effectLst>
                  <a:outerShdw blurRad="38100" dist="38100" dir="2700000" algn="tl">
                    <a:srgbClr val="000000">
                      <a:alpha val="43137"/>
                    </a:srgbClr>
                  </a:outerShdw>
                </a:effectLst>
                <a:latin typeface="Source Sans Pro Semibold" panose="020B0603030403020204" pitchFamily="34" charset="0"/>
              </a:rPr>
              <a:t>H</a:t>
            </a:r>
            <a:r>
              <a:rPr lang="en-US" sz="4000" dirty="0" smtClean="0">
                <a:effectLst>
                  <a:outerShdw blurRad="38100" dist="38100" dir="2700000" algn="tl">
                    <a:srgbClr val="000000">
                      <a:alpha val="43137"/>
                    </a:srgbClr>
                  </a:outerShdw>
                </a:effectLst>
                <a:latin typeface="Source Sans Pro Semibold" panose="020B0603030403020204" pitchFamily="34" charset="0"/>
              </a:rPr>
              <a:t>igh-resolution and </a:t>
            </a:r>
          </a:p>
          <a:p>
            <a:pPr algn="ctr"/>
            <a:r>
              <a:rPr lang="en-US" sz="4000" u="sng" dirty="0" smtClean="0">
                <a:effectLst>
                  <a:outerShdw blurRad="38100" dist="38100" dir="2700000" algn="tl">
                    <a:srgbClr val="000000">
                      <a:alpha val="43137"/>
                    </a:srgbClr>
                  </a:outerShdw>
                </a:effectLst>
                <a:latin typeface="Source Sans Pro Semibold" panose="020B0603030403020204" pitchFamily="34" charset="0"/>
              </a:rPr>
              <a:t>I</a:t>
            </a:r>
            <a:r>
              <a:rPr lang="en-US" sz="4000" dirty="0" smtClean="0">
                <a:effectLst>
                  <a:outerShdw blurRad="38100" dist="38100" dir="2700000" algn="tl">
                    <a:srgbClr val="000000">
                      <a:alpha val="43137"/>
                    </a:srgbClr>
                  </a:outerShdw>
                </a:effectLst>
                <a:latin typeface="Source Sans Pro Semibold" panose="020B0603030403020204" pitchFamily="34" charset="0"/>
              </a:rPr>
              <a:t>maging </a:t>
            </a:r>
            <a:r>
              <a:rPr lang="en-US" sz="4000" u="sng" dirty="0" smtClean="0">
                <a:effectLst>
                  <a:outerShdw blurRad="38100" dist="38100" dir="2700000" algn="tl">
                    <a:srgbClr val="000000">
                      <a:alpha val="43137"/>
                    </a:srgbClr>
                  </a:outerShdw>
                </a:effectLst>
                <a:latin typeface="Source Sans Pro Semibold" panose="020B0603030403020204" pitchFamily="34" charset="0"/>
              </a:rPr>
              <a:t>S</a:t>
            </a:r>
            <a:r>
              <a:rPr lang="en-US" sz="4000" dirty="0" smtClean="0">
                <a:effectLst>
                  <a:outerShdw blurRad="38100" dist="38100" dir="2700000" algn="tl">
                    <a:srgbClr val="000000">
                      <a:alpha val="43137"/>
                    </a:srgbClr>
                  </a:outerShdw>
                </a:effectLst>
                <a:latin typeface="Source Sans Pro Semibold" panose="020B0603030403020204" pitchFamily="34" charset="0"/>
              </a:rPr>
              <a:t>pectrograph for the </a:t>
            </a:r>
          </a:p>
          <a:p>
            <a:pPr algn="ctr"/>
            <a:r>
              <a:rPr lang="en-US" sz="4000" u="sng" dirty="0" smtClean="0">
                <a:effectLst>
                  <a:outerShdw blurRad="38100" dist="38100" dir="2700000" algn="tl">
                    <a:srgbClr val="000000">
                      <a:alpha val="43137"/>
                    </a:srgbClr>
                  </a:outerShdw>
                </a:effectLst>
                <a:latin typeface="Source Sans Pro Semibold" panose="020B0603030403020204" pitchFamily="34" charset="0"/>
              </a:rPr>
              <a:t>L</a:t>
            </a:r>
            <a:r>
              <a:rPr lang="en-US" sz="4000" dirty="0" smtClean="0">
                <a:effectLst>
                  <a:outerShdw blurRad="38100" dist="38100" dir="2700000" algn="tl">
                    <a:srgbClr val="000000">
                      <a:alpha val="43137"/>
                    </a:srgbClr>
                  </a:outerShdw>
                </a:effectLst>
                <a:latin typeface="Source Sans Pro Semibold" panose="020B0603030403020204" pitchFamily="34" charset="0"/>
              </a:rPr>
              <a:t>UVOIR Surveyor (CHISL)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886" y="2134393"/>
            <a:ext cx="4590759" cy="251460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5303" t="9589" r="29242" b="7462"/>
          <a:stretch/>
        </p:blipFill>
        <p:spPr>
          <a:xfrm>
            <a:off x="838200" y="2134394"/>
            <a:ext cx="2743201" cy="2514601"/>
          </a:xfrm>
          <a:prstGeom prst="rect">
            <a:avLst/>
          </a:prstGeom>
        </p:spPr>
      </p:pic>
    </p:spTree>
    <p:extLst>
      <p:ext uri="{BB962C8B-B14F-4D97-AF65-F5344CB8AC3E}">
        <p14:creationId xmlns:p14="http://schemas.microsoft.com/office/powerpoint/2010/main" val="3299278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i="1" dirty="0" smtClean="0"/>
              <a:t>NOTIONAL</a:t>
            </a:r>
            <a:r>
              <a:rPr lang="en-US" sz="3600" dirty="0" smtClean="0"/>
              <a:t> LUVOIR INSTRUMENT SUITE </a:t>
            </a:r>
            <a:endParaRPr lang="en-US" sz="3600" dirty="0"/>
          </a:p>
        </p:txBody>
      </p:sp>
      <p:sp>
        <p:nvSpPr>
          <p:cNvPr id="5" name="Text Box 17"/>
          <p:cNvSpPr txBox="1">
            <a:spLocks noChangeArrowheads="1"/>
          </p:cNvSpPr>
          <p:nvPr/>
        </p:nvSpPr>
        <p:spPr bwMode="auto">
          <a:xfrm>
            <a:off x="304800" y="1447800"/>
            <a:ext cx="8458200" cy="519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First Generation Science Instruments (*to be defined by STDTs, strictly my own interpretation):</a:t>
            </a:r>
          </a:p>
          <a:p>
            <a:pPr eaLnBrk="1" hangingPunct="1"/>
            <a:endParaRPr lang="en-US" sz="2400" dirty="0">
              <a:latin typeface="+mn-lt"/>
            </a:endParaRPr>
          </a:p>
          <a:p>
            <a:pPr marL="457200" indent="-457200" eaLnBrk="1" hangingPunct="1">
              <a:buAutoNum type="arabicParenR"/>
            </a:pPr>
            <a:r>
              <a:rPr lang="en-US" sz="2400" dirty="0" smtClean="0">
                <a:latin typeface="+mn-lt"/>
              </a:rPr>
              <a:t>Coronagraph to detect and characterize (potentially inhabited) exoplanets (10</a:t>
            </a:r>
            <a:r>
              <a:rPr lang="en-US" sz="2400" baseline="30000" dirty="0" smtClean="0">
                <a:latin typeface="+mn-lt"/>
              </a:rPr>
              <a:t>-10</a:t>
            </a:r>
            <a:r>
              <a:rPr lang="en-US" sz="2400" dirty="0" smtClean="0">
                <a:latin typeface="+mn-lt"/>
              </a:rPr>
              <a:t> contrast ratio – </a:t>
            </a:r>
            <a:r>
              <a:rPr lang="en-US" sz="2400" i="1" dirty="0" smtClean="0">
                <a:latin typeface="+mn-lt"/>
              </a:rPr>
              <a:t>discovery</a:t>
            </a:r>
            <a:r>
              <a:rPr lang="en-US" sz="2400" dirty="0" smtClean="0">
                <a:latin typeface="+mn-lt"/>
              </a:rPr>
              <a:t>, feeding an R &gt; 70 Vis/NIR spectrometer - </a:t>
            </a:r>
            <a:r>
              <a:rPr lang="en-US" sz="2400" i="1" dirty="0" smtClean="0">
                <a:latin typeface="+mn-lt"/>
              </a:rPr>
              <a:t>characterization</a:t>
            </a:r>
            <a:r>
              <a:rPr lang="en-US" sz="2400" dirty="0" smtClean="0">
                <a:latin typeface="+mn-lt"/>
              </a:rPr>
              <a:t>)</a:t>
            </a:r>
          </a:p>
          <a:p>
            <a:pPr marL="457200" indent="-457200" eaLnBrk="1" hangingPunct="1">
              <a:buAutoNum type="arabicParenR"/>
            </a:pPr>
            <a:endParaRPr lang="en-US" sz="2400" dirty="0">
              <a:latin typeface="+mn-lt"/>
            </a:endParaRPr>
          </a:p>
          <a:p>
            <a:pPr marL="457200" indent="-457200" eaLnBrk="1" hangingPunct="1">
              <a:buAutoNum type="arabicParenR"/>
            </a:pPr>
            <a:r>
              <a:rPr lang="en-US" sz="2400" dirty="0" smtClean="0">
                <a:latin typeface="+mn-lt"/>
              </a:rPr>
              <a:t>“Wide field” imager (6’ x 6’; V = 32 in 1 </a:t>
            </a:r>
            <a:r>
              <a:rPr lang="en-US" sz="2400" dirty="0" err="1" smtClean="0">
                <a:latin typeface="+mn-lt"/>
              </a:rPr>
              <a:t>hr</a:t>
            </a:r>
            <a:r>
              <a:rPr lang="en-US" sz="2400" dirty="0" smtClean="0">
                <a:latin typeface="+mn-lt"/>
              </a:rPr>
              <a:t>)</a:t>
            </a:r>
          </a:p>
          <a:p>
            <a:pPr marL="457200" indent="-457200" eaLnBrk="1" hangingPunct="1">
              <a:buAutoNum type="arabicParenR"/>
            </a:pPr>
            <a:endParaRPr lang="en-US" sz="2400" dirty="0">
              <a:latin typeface="+mn-lt"/>
            </a:endParaRPr>
          </a:p>
          <a:p>
            <a:pPr marL="457200" indent="-457200" eaLnBrk="1" hangingPunct="1">
              <a:buAutoNum type="arabicParenR"/>
            </a:pPr>
            <a:r>
              <a:rPr lang="en-US" sz="2400" dirty="0" smtClean="0">
                <a:latin typeface="+mn-lt"/>
              </a:rPr>
              <a:t>UV spectrograph (multi-object over &gt; 1’ x 1’ FOV at  medium res [R &gt; 25,000]; high-res capability [</a:t>
            </a:r>
            <a:r>
              <a:rPr lang="en-US" sz="2400" i="1" dirty="0" smtClean="0">
                <a:latin typeface="+mn-lt"/>
              </a:rPr>
              <a:t>R</a:t>
            </a:r>
            <a:r>
              <a:rPr lang="en-US" sz="2400" dirty="0" smtClean="0">
                <a:latin typeface="+mn-lt"/>
              </a:rPr>
              <a:t> ≥ 10</a:t>
            </a:r>
            <a:r>
              <a:rPr lang="en-US" sz="2400" baseline="30000" dirty="0" smtClean="0">
                <a:latin typeface="+mn-lt"/>
              </a:rPr>
              <a:t>5</a:t>
            </a:r>
            <a:r>
              <a:rPr lang="en-US" sz="2400" dirty="0" smtClean="0">
                <a:latin typeface="+mn-lt"/>
              </a:rPr>
              <a:t>])     </a:t>
            </a:r>
            <a:endParaRPr lang="en-US" sz="2400" dirty="0">
              <a:latin typeface="+mn-lt"/>
            </a:endParaRPr>
          </a:p>
          <a:p>
            <a:pPr eaLnBrk="1" hangingPunct="1"/>
            <a:endParaRPr lang="en-US" sz="24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p:txBody>
      </p:sp>
    </p:spTree>
    <p:extLst>
      <p:ext uri="{BB962C8B-B14F-4D97-AF65-F5344CB8AC3E}">
        <p14:creationId xmlns:p14="http://schemas.microsoft.com/office/powerpoint/2010/main" val="3854295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i="1" dirty="0" smtClean="0"/>
              <a:t>NOTIONAL</a:t>
            </a:r>
            <a:r>
              <a:rPr lang="en-US" sz="3600" dirty="0" smtClean="0"/>
              <a:t> LUVOIR INSTRUMENT SUITE </a:t>
            </a:r>
            <a:endParaRPr lang="en-US" sz="3600" dirty="0"/>
          </a:p>
        </p:txBody>
      </p:sp>
      <p:sp>
        <p:nvSpPr>
          <p:cNvPr id="5" name="Text Box 17"/>
          <p:cNvSpPr txBox="1">
            <a:spLocks noChangeArrowheads="1"/>
          </p:cNvSpPr>
          <p:nvPr/>
        </p:nvSpPr>
        <p:spPr bwMode="auto">
          <a:xfrm>
            <a:off x="304800" y="1447800"/>
            <a:ext cx="8458200" cy="519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r>
              <a:rPr lang="en-US" sz="2400" dirty="0">
                <a:latin typeface="+mn-lt"/>
              </a:rPr>
              <a:t>First Generation Science Instruments (*to be defined by STDTs, strictly my own interpretation):</a:t>
            </a:r>
          </a:p>
          <a:p>
            <a:pPr eaLnBrk="1" hangingPunct="1"/>
            <a:endParaRPr lang="en-US" sz="2400" dirty="0">
              <a:latin typeface="+mn-lt"/>
            </a:endParaRPr>
          </a:p>
          <a:p>
            <a:pPr marL="457200" indent="-457200" eaLnBrk="1" hangingPunct="1">
              <a:buAutoNum type="arabicParenR"/>
            </a:pPr>
            <a:r>
              <a:rPr lang="en-US" sz="2400" dirty="0" smtClean="0">
                <a:latin typeface="+mn-lt"/>
              </a:rPr>
              <a:t>Coronagraph to detect and characterize (potentially inhabited) exoplanets (10</a:t>
            </a:r>
            <a:r>
              <a:rPr lang="en-US" sz="2400" baseline="30000" dirty="0" smtClean="0">
                <a:latin typeface="+mn-lt"/>
              </a:rPr>
              <a:t>-10</a:t>
            </a:r>
            <a:r>
              <a:rPr lang="en-US" sz="2400" dirty="0" smtClean="0">
                <a:latin typeface="+mn-lt"/>
              </a:rPr>
              <a:t> contrast ratio – discovery, feeding an R &gt; 70 Vis/NIR spectrometer - characterization)</a:t>
            </a:r>
          </a:p>
          <a:p>
            <a:pPr marL="457200" indent="-457200" eaLnBrk="1" hangingPunct="1">
              <a:buAutoNum type="arabicParenR"/>
            </a:pPr>
            <a:endParaRPr lang="en-US" sz="2400" dirty="0">
              <a:latin typeface="+mn-lt"/>
            </a:endParaRPr>
          </a:p>
          <a:p>
            <a:pPr marL="457200" indent="-457200" eaLnBrk="1" hangingPunct="1">
              <a:buAutoNum type="arabicParenR"/>
            </a:pPr>
            <a:r>
              <a:rPr lang="en-US" sz="2400" dirty="0" smtClean="0">
                <a:latin typeface="+mn-lt"/>
              </a:rPr>
              <a:t>“Wide field” imager (6’ x 6’; V = 32 in 1 </a:t>
            </a:r>
            <a:r>
              <a:rPr lang="en-US" sz="2400" dirty="0" err="1" smtClean="0">
                <a:latin typeface="+mn-lt"/>
              </a:rPr>
              <a:t>hr</a:t>
            </a:r>
            <a:r>
              <a:rPr lang="en-US" sz="2400" dirty="0" smtClean="0">
                <a:latin typeface="+mn-lt"/>
              </a:rPr>
              <a:t>)</a:t>
            </a:r>
          </a:p>
          <a:p>
            <a:pPr marL="457200" indent="-457200" eaLnBrk="1" hangingPunct="1">
              <a:buAutoNum type="arabicParenR"/>
            </a:pPr>
            <a:endParaRPr lang="en-US" sz="2400" dirty="0">
              <a:latin typeface="+mn-lt"/>
            </a:endParaRPr>
          </a:p>
          <a:p>
            <a:pPr marL="457200" indent="-457200" eaLnBrk="1" hangingPunct="1">
              <a:buAutoNum type="arabicParenR"/>
            </a:pPr>
            <a:r>
              <a:rPr lang="en-US" sz="2400" dirty="0" smtClean="0">
                <a:latin typeface="+mn-lt"/>
              </a:rPr>
              <a:t>UV spectrograph (multi-object over &gt; 1’ x 1’ FOV at  medium res [R &gt; 25,000]; high-res capability [</a:t>
            </a:r>
            <a:r>
              <a:rPr lang="en-US" sz="2400" i="1" dirty="0" smtClean="0">
                <a:latin typeface="+mn-lt"/>
              </a:rPr>
              <a:t>R</a:t>
            </a:r>
            <a:r>
              <a:rPr lang="en-US" sz="2400" dirty="0" smtClean="0">
                <a:latin typeface="+mn-lt"/>
              </a:rPr>
              <a:t> ≥ 10</a:t>
            </a:r>
            <a:r>
              <a:rPr lang="en-US" sz="2400" baseline="30000" dirty="0" smtClean="0">
                <a:latin typeface="+mn-lt"/>
              </a:rPr>
              <a:t>5</a:t>
            </a:r>
            <a:r>
              <a:rPr lang="en-US" sz="2400" dirty="0" smtClean="0">
                <a:latin typeface="+mn-lt"/>
              </a:rPr>
              <a:t>])     </a:t>
            </a:r>
            <a:endParaRPr lang="en-US" sz="2400" dirty="0">
              <a:latin typeface="+mn-lt"/>
            </a:endParaRPr>
          </a:p>
          <a:p>
            <a:pPr eaLnBrk="1" hangingPunct="1"/>
            <a:endParaRPr lang="en-US" sz="24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p:txBody>
      </p:sp>
      <p:sp>
        <p:nvSpPr>
          <p:cNvPr id="2" name="Oval 1"/>
          <p:cNvSpPr/>
          <p:nvPr/>
        </p:nvSpPr>
        <p:spPr>
          <a:xfrm>
            <a:off x="152400" y="4048033"/>
            <a:ext cx="8521043" cy="206864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191000" y="2304393"/>
            <a:ext cx="4038600" cy="2133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smtClean="0"/>
              <a:t>The Combined High-resolution and Imaging Spectrograph for the LUVOIR surveyor (CHISL)</a:t>
            </a:r>
            <a:endParaRPr lang="en-US" sz="2400" b="1" dirty="0"/>
          </a:p>
        </p:txBody>
      </p:sp>
    </p:spTree>
    <p:extLst>
      <p:ext uri="{BB962C8B-B14F-4D97-AF65-F5344CB8AC3E}">
        <p14:creationId xmlns:p14="http://schemas.microsoft.com/office/powerpoint/2010/main" val="3232370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sp>
        <p:nvSpPr>
          <p:cNvPr id="9" name="Text Box 17"/>
          <p:cNvSpPr txBox="1">
            <a:spLocks noChangeArrowheads="1"/>
          </p:cNvSpPr>
          <p:nvPr/>
        </p:nvSpPr>
        <p:spPr bwMode="auto">
          <a:xfrm>
            <a:off x="304800" y="1447800"/>
            <a:ext cx="8458200" cy="36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A two channel instrument :</a:t>
            </a:r>
          </a:p>
          <a:p>
            <a:pPr eaLnBrk="1" hangingPunct="1"/>
            <a:endParaRPr lang="en-US" sz="2400" dirty="0">
              <a:latin typeface="+mn-lt"/>
            </a:endParaRPr>
          </a:p>
          <a:p>
            <a:pPr marL="457200" indent="-457200" eaLnBrk="1" hangingPunct="1">
              <a:buAutoNum type="arabicParenR"/>
            </a:pPr>
            <a:r>
              <a:rPr lang="en-US" sz="2400" dirty="0" smtClean="0">
                <a:latin typeface="+mn-lt"/>
              </a:rPr>
              <a:t>High-resolution (echelle) point source spectrograph</a:t>
            </a:r>
          </a:p>
          <a:p>
            <a:pPr marL="457200" indent="-457200" eaLnBrk="1" hangingPunct="1">
              <a:buAutoNum type="arabicParenR"/>
            </a:pPr>
            <a:endParaRPr lang="en-US" sz="2400" dirty="0">
              <a:latin typeface="+mn-lt"/>
            </a:endParaRPr>
          </a:p>
          <a:p>
            <a:pPr marL="457200" indent="-457200" eaLnBrk="1" hangingPunct="1">
              <a:buAutoNum type="arabicParenR"/>
            </a:pPr>
            <a:r>
              <a:rPr lang="en-US" sz="2400" dirty="0" smtClean="0">
                <a:latin typeface="+mn-lt"/>
              </a:rPr>
              <a:t>Multi-object imaging spectrograph, medium- and low-resolution spectral modes.   </a:t>
            </a:r>
            <a:endParaRPr lang="en-US" sz="2400" dirty="0">
              <a:latin typeface="+mn-lt"/>
            </a:endParaRPr>
          </a:p>
          <a:p>
            <a:pPr eaLnBrk="1" hangingPunct="1"/>
            <a:endParaRPr lang="en-US" sz="2000" dirty="0" smtClean="0">
              <a:solidFill>
                <a:schemeClr val="bg2"/>
              </a:solidFill>
              <a:latin typeface="Arial Rounded MT Bold" pitchFamily="34" charset="0"/>
            </a:endParaRPr>
          </a:p>
          <a:p>
            <a:pPr eaLnBrk="1" hangingPunct="1"/>
            <a:endParaRPr lang="en-US" sz="2400" dirty="0">
              <a:solidFill>
                <a:schemeClr val="accent1">
                  <a:lumMod val="50000"/>
                </a:schemeClr>
              </a:solidFill>
              <a:latin typeface="Aharoni" pitchFamily="2" charset="-79"/>
              <a:cs typeface="Aharoni" pitchFamily="2" charset="-79"/>
              <a:sym typeface="Symbol"/>
            </a:endParaRPr>
          </a:p>
          <a:p>
            <a:pPr eaLnBrk="1" hangingPunct="1"/>
            <a:endParaRPr lang="en-US" sz="24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p:txBody>
      </p:sp>
    </p:spTree>
    <p:extLst>
      <p:ext uri="{BB962C8B-B14F-4D97-AF65-F5344CB8AC3E}">
        <p14:creationId xmlns:p14="http://schemas.microsoft.com/office/powerpoint/2010/main" val="42731447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 y="1295400"/>
            <a:ext cx="9144000" cy="3135865"/>
          </a:xfrm>
          <a:prstGeom prst="rect">
            <a:avLst/>
          </a:prstGeom>
        </p:spPr>
      </p:pic>
      <p:sp>
        <p:nvSpPr>
          <p:cNvPr id="6" name="Text Box 17"/>
          <p:cNvSpPr txBox="1">
            <a:spLocks noChangeArrowheads="1"/>
          </p:cNvSpPr>
          <p:nvPr/>
        </p:nvSpPr>
        <p:spPr bwMode="auto">
          <a:xfrm>
            <a:off x="381000" y="4431265"/>
            <a:ext cx="8763000" cy="229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en-US" sz="2400" dirty="0" smtClean="0">
                <a:latin typeface="+mn-lt"/>
              </a:rPr>
              <a:t>Optical Telescope Assembly → collimator</a:t>
            </a:r>
          </a:p>
          <a:p>
            <a:pPr marL="342900" indent="-342900" eaLnBrk="1" hangingPunct="1">
              <a:buFont typeface="Arial" panose="020B0604020202020204" pitchFamily="34" charset="0"/>
              <a:buChar char="•"/>
            </a:pPr>
            <a:r>
              <a:rPr lang="en-US" sz="2400" dirty="0" smtClean="0">
                <a:latin typeface="+mn-lt"/>
              </a:rPr>
              <a:t>TBD -- echelle grating* </a:t>
            </a:r>
          </a:p>
          <a:p>
            <a:pPr marL="342900" indent="-342900" eaLnBrk="1" hangingPunct="1">
              <a:buFont typeface="Arial" panose="020B0604020202020204" pitchFamily="34" charset="0"/>
              <a:buChar char="•"/>
            </a:pPr>
            <a:r>
              <a:rPr lang="en-US" sz="2400" dirty="0" err="1" smtClean="0">
                <a:latin typeface="+mn-lt"/>
              </a:rPr>
              <a:t>Holographically</a:t>
            </a:r>
            <a:r>
              <a:rPr lang="en-US" sz="2400" dirty="0" smtClean="0">
                <a:latin typeface="+mn-lt"/>
              </a:rPr>
              <a:t> ruled cross-dispersing/focusing grating</a:t>
            </a:r>
          </a:p>
          <a:p>
            <a:pPr eaLnBrk="1" hangingPunct="1"/>
            <a:endParaRPr lang="en-US" sz="2400" dirty="0" smtClean="0">
              <a:latin typeface="+mn-lt"/>
            </a:endParaRPr>
          </a:p>
          <a:p>
            <a:pPr eaLnBrk="1" hangingPunct="1"/>
            <a:r>
              <a:rPr lang="en-US" sz="2400" b="1" u="sng" dirty="0" smtClean="0">
                <a:latin typeface="+mn-lt"/>
              </a:rPr>
              <a:t>NEED</a:t>
            </a:r>
            <a:r>
              <a:rPr lang="en-US" sz="2400" dirty="0" smtClean="0">
                <a:latin typeface="+mn-lt"/>
              </a:rPr>
              <a:t>: stable advanced coatings (reflectivity ≥ 85% at </a:t>
            </a:r>
            <a:r>
              <a:rPr lang="el-GR" sz="2400" dirty="0" smtClean="0">
                <a:latin typeface="+mn-lt"/>
              </a:rPr>
              <a:t>λ</a:t>
            </a:r>
            <a:r>
              <a:rPr lang="en-US" sz="2400" dirty="0" smtClean="0">
                <a:latin typeface="+mn-lt"/>
              </a:rPr>
              <a:t> &gt; 1000 Å, large-format detector array (~200mm x 200mm) </a:t>
            </a:r>
            <a:endParaRPr lang="en-US" sz="2000" dirty="0">
              <a:solidFill>
                <a:schemeClr val="bg2"/>
              </a:solidFill>
              <a:latin typeface="Arial Rounded MT Bold" pitchFamily="34" charset="0"/>
            </a:endParaRPr>
          </a:p>
        </p:txBody>
      </p:sp>
    </p:spTree>
    <p:extLst>
      <p:ext uri="{BB962C8B-B14F-4D97-AF65-F5344CB8AC3E}">
        <p14:creationId xmlns:p14="http://schemas.microsoft.com/office/powerpoint/2010/main" val="44078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High-resolution and </a:t>
            </a:r>
            <a:r>
              <a:rPr lang="en-US" sz="3600" b="1" i="1" dirty="0" smtClean="0">
                <a:effectLst>
                  <a:outerShdw blurRad="38100" dist="38100" dir="2700000" algn="tl">
                    <a:srgbClr val="000000">
                      <a:alpha val="43137"/>
                    </a:srgbClr>
                  </a:outerShdw>
                </a:effectLst>
              </a:rPr>
              <a:t>Imaging Spectrograph </a:t>
            </a:r>
            <a:r>
              <a:rPr lang="en-US" sz="3600" dirty="0" smtClean="0"/>
              <a:t>for LUVOIR</a:t>
            </a:r>
            <a:endParaRPr lang="en-US" sz="3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95400"/>
            <a:ext cx="5724963" cy="313586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9923"/>
          <a:stretch/>
        </p:blipFill>
        <p:spPr>
          <a:xfrm>
            <a:off x="3886200" y="3657600"/>
            <a:ext cx="5125862" cy="3090539"/>
          </a:xfrm>
          <a:prstGeom prst="rect">
            <a:avLst/>
          </a:prstGeom>
        </p:spPr>
      </p:pic>
      <p:sp>
        <p:nvSpPr>
          <p:cNvPr id="6" name="Text Box 17"/>
          <p:cNvSpPr txBox="1">
            <a:spLocks noChangeArrowheads="1"/>
          </p:cNvSpPr>
          <p:nvPr/>
        </p:nvSpPr>
        <p:spPr bwMode="auto">
          <a:xfrm>
            <a:off x="5953563" y="1353549"/>
            <a:ext cx="2864161" cy="36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marL="342900" indent="-342900" eaLnBrk="1" hangingPunct="1">
              <a:buFont typeface="Arial" panose="020B0604020202020204" pitchFamily="34" charset="0"/>
              <a:buChar char="•"/>
            </a:pPr>
            <a:r>
              <a:rPr lang="en-US" sz="2400" dirty="0" smtClean="0">
                <a:latin typeface="+mn-lt"/>
              </a:rPr>
              <a:t>JWST-like </a:t>
            </a:r>
            <a:r>
              <a:rPr lang="en-US" sz="2400" dirty="0" err="1" smtClean="0">
                <a:latin typeface="+mn-lt"/>
              </a:rPr>
              <a:t>microshutter</a:t>
            </a:r>
            <a:r>
              <a:rPr lang="en-US" sz="2400" dirty="0" smtClean="0">
                <a:latin typeface="+mn-lt"/>
              </a:rPr>
              <a:t> array (1’ x 2.4’)</a:t>
            </a:r>
          </a:p>
          <a:p>
            <a:pPr marL="342900" indent="-342900" eaLnBrk="1" hangingPunct="1">
              <a:buFont typeface="Arial" panose="020B0604020202020204" pitchFamily="34" charset="0"/>
              <a:buChar char="•"/>
            </a:pPr>
            <a:r>
              <a:rPr lang="en-US" sz="2400" dirty="0" smtClean="0">
                <a:latin typeface="+mn-lt"/>
              </a:rPr>
              <a:t>Holographic grating</a:t>
            </a:r>
          </a:p>
          <a:p>
            <a:pPr marL="342900" indent="-342900" eaLnBrk="1" hangingPunct="1">
              <a:buFont typeface="Arial" panose="020B0604020202020204" pitchFamily="34" charset="0"/>
              <a:buChar char="•"/>
            </a:pPr>
            <a:r>
              <a:rPr lang="en-US" sz="2400" dirty="0" smtClean="0">
                <a:latin typeface="+mn-lt"/>
              </a:rPr>
              <a:t>Fold mirror</a:t>
            </a:r>
            <a:endParaRPr lang="en-US" sz="2400" dirty="0">
              <a:latin typeface="+mn-lt"/>
            </a:endParaRPr>
          </a:p>
          <a:p>
            <a:pPr eaLnBrk="1" hangingPunct="1"/>
            <a:endParaRPr lang="en-US" sz="2000" dirty="0" smtClean="0">
              <a:solidFill>
                <a:schemeClr val="bg2"/>
              </a:solidFill>
              <a:latin typeface="Arial Rounded MT Bold" pitchFamily="34" charset="0"/>
            </a:endParaRPr>
          </a:p>
          <a:p>
            <a:pPr eaLnBrk="1" hangingPunct="1"/>
            <a:endParaRPr lang="en-US" sz="2400" dirty="0">
              <a:solidFill>
                <a:schemeClr val="accent1">
                  <a:lumMod val="50000"/>
                </a:schemeClr>
              </a:solidFill>
              <a:latin typeface="Aharoni" pitchFamily="2" charset="-79"/>
              <a:cs typeface="Aharoni" pitchFamily="2" charset="-79"/>
              <a:sym typeface="Symbol"/>
            </a:endParaRPr>
          </a:p>
          <a:p>
            <a:pPr eaLnBrk="1" hangingPunct="1"/>
            <a:endParaRPr lang="en-US" sz="24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p:txBody>
      </p:sp>
      <p:sp>
        <p:nvSpPr>
          <p:cNvPr id="7" name="Text Box 17"/>
          <p:cNvSpPr txBox="1">
            <a:spLocks noChangeArrowheads="1"/>
          </p:cNvSpPr>
          <p:nvPr/>
        </p:nvSpPr>
        <p:spPr bwMode="auto">
          <a:xfrm>
            <a:off x="228601" y="4546879"/>
            <a:ext cx="3292476" cy="328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r>
              <a:rPr lang="en-US" sz="2400" b="1" u="sng" dirty="0"/>
              <a:t>NEED</a:t>
            </a:r>
            <a:r>
              <a:rPr lang="en-US" sz="2400" dirty="0"/>
              <a:t>: stable advanced </a:t>
            </a:r>
            <a:r>
              <a:rPr lang="en-US" sz="2400" dirty="0" smtClean="0"/>
              <a:t>coatings, </a:t>
            </a:r>
            <a:r>
              <a:rPr lang="en-US" sz="2400" dirty="0"/>
              <a:t>large-format detector </a:t>
            </a:r>
            <a:r>
              <a:rPr lang="en-US" sz="2400" dirty="0" smtClean="0"/>
              <a:t>arrays </a:t>
            </a:r>
            <a:r>
              <a:rPr lang="en-US" sz="2400" dirty="0"/>
              <a:t>(~200mm x </a:t>
            </a:r>
            <a:r>
              <a:rPr lang="en-US" sz="2400" dirty="0" smtClean="0"/>
              <a:t>200mm x 2</a:t>
            </a:r>
            <a:r>
              <a:rPr lang="en-US" sz="2400" dirty="0" smtClean="0"/>
              <a:t>), UV MSAs </a:t>
            </a:r>
            <a:endParaRPr lang="en-US" sz="2000" dirty="0">
              <a:solidFill>
                <a:schemeClr val="bg2"/>
              </a:solidFill>
              <a:latin typeface="Arial Rounded MT Bold" pitchFamily="34" charset="0"/>
            </a:endParaRPr>
          </a:p>
          <a:p>
            <a:pPr eaLnBrk="1" hangingPunct="1"/>
            <a:endParaRPr lang="en-US" sz="2000" dirty="0" smtClean="0">
              <a:solidFill>
                <a:schemeClr val="bg2"/>
              </a:solidFill>
              <a:latin typeface="Arial Rounded MT Bold" pitchFamily="34" charset="0"/>
            </a:endParaRPr>
          </a:p>
          <a:p>
            <a:pPr eaLnBrk="1" hangingPunct="1"/>
            <a:endParaRPr lang="en-US" sz="2400" dirty="0">
              <a:solidFill>
                <a:schemeClr val="accent1">
                  <a:lumMod val="50000"/>
                </a:schemeClr>
              </a:solidFill>
              <a:latin typeface="Aharoni" pitchFamily="2" charset="-79"/>
              <a:cs typeface="Aharoni" pitchFamily="2" charset="-79"/>
              <a:sym typeface="Symbol"/>
            </a:endParaRPr>
          </a:p>
          <a:p>
            <a:pPr eaLnBrk="1" hangingPunct="1"/>
            <a:endParaRPr lang="en-US" sz="24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p:txBody>
      </p:sp>
      <p:sp>
        <p:nvSpPr>
          <p:cNvPr id="3" name="TextBox 2"/>
          <p:cNvSpPr txBox="1"/>
          <p:nvPr/>
        </p:nvSpPr>
        <p:spPr>
          <a:xfrm>
            <a:off x="762000" y="4061933"/>
            <a:ext cx="1827744" cy="369332"/>
          </a:xfrm>
          <a:prstGeom prst="rect">
            <a:avLst/>
          </a:prstGeom>
          <a:noFill/>
        </p:spPr>
        <p:txBody>
          <a:bodyPr wrap="none" rtlCol="0">
            <a:spAutoFit/>
          </a:bodyPr>
          <a:lstStyle/>
          <a:p>
            <a:r>
              <a:rPr lang="en-US" dirty="0" smtClean="0">
                <a:solidFill>
                  <a:schemeClr val="bg1"/>
                </a:solidFill>
              </a:rPr>
              <a:t>60” x 144” FOV</a:t>
            </a:r>
            <a:endParaRPr lang="en-US" dirty="0">
              <a:solidFill>
                <a:schemeClr val="bg1"/>
              </a:solidFill>
            </a:endParaRPr>
          </a:p>
        </p:txBody>
      </p:sp>
    </p:spTree>
    <p:extLst>
      <p:ext uri="{BB962C8B-B14F-4D97-AF65-F5344CB8AC3E}">
        <p14:creationId xmlns:p14="http://schemas.microsoft.com/office/powerpoint/2010/main" val="3974298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956" y="3487879"/>
            <a:ext cx="5081133" cy="3176540"/>
          </a:xfrm>
          <a:prstGeom prst="rect">
            <a:avLst/>
          </a:prstGeom>
        </p:spPr>
      </p:pic>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a:t>
            </a:r>
            <a:r>
              <a:rPr lang="en-US" sz="3600" b="1" i="1" dirty="0" smtClean="0">
                <a:effectLst>
                  <a:outerShdw blurRad="38100" dist="38100" dir="2700000" algn="tl">
                    <a:srgbClr val="000000">
                      <a:alpha val="43137"/>
                    </a:srgbClr>
                  </a:outerShdw>
                </a:effectLst>
              </a:rPr>
              <a:t>High-resolution</a:t>
            </a:r>
            <a:r>
              <a:rPr lang="en-US" sz="3600" dirty="0" smtClean="0"/>
              <a:t> and </a:t>
            </a:r>
            <a:r>
              <a:rPr lang="en-US" sz="3600" b="1" i="1" dirty="0" smtClean="0">
                <a:effectLst>
                  <a:outerShdw blurRad="38100" dist="38100" dir="2700000" algn="tl">
                    <a:srgbClr val="000000">
                      <a:alpha val="43137"/>
                    </a:srgbClr>
                  </a:outerShdw>
                </a:effectLst>
              </a:rPr>
              <a:t>Imaging Spectrograph </a:t>
            </a:r>
            <a:r>
              <a:rPr lang="en-US" sz="3600" dirty="0" smtClean="0"/>
              <a:t>for LUVOIR</a:t>
            </a:r>
            <a:endParaRPr lang="en-US" sz="3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15" y="1179787"/>
            <a:ext cx="3953313" cy="3163614"/>
          </a:xfrm>
          <a:prstGeom prst="rect">
            <a:avLst/>
          </a:prstGeom>
        </p:spPr>
      </p:pic>
      <p:cxnSp>
        <p:nvCxnSpPr>
          <p:cNvPr id="3" name="Straight Arrow Connector 2"/>
          <p:cNvCxnSpPr>
            <a:endCxn id="8" idx="1"/>
          </p:cNvCxnSpPr>
          <p:nvPr/>
        </p:nvCxnSpPr>
        <p:spPr>
          <a:xfrm flipV="1">
            <a:off x="3733800" y="2208486"/>
            <a:ext cx="2590800" cy="127939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6324600" y="1179786"/>
            <a:ext cx="1905000" cy="2057400"/>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a:t>
            </a:r>
            <a:r>
              <a:rPr lang="en-US" dirty="0" err="1" smtClean="0"/>
              <a:t>Quijada</a:t>
            </a:r>
            <a:r>
              <a:rPr lang="en-US" dirty="0" smtClean="0"/>
              <a:t> et al. 2014; </a:t>
            </a:r>
          </a:p>
          <a:p>
            <a:pPr algn="ctr"/>
            <a:r>
              <a:rPr lang="en-US" dirty="0" smtClean="0"/>
              <a:t>-Fleming et al. 2016; </a:t>
            </a:r>
          </a:p>
          <a:p>
            <a:pPr algn="ctr"/>
            <a:r>
              <a:rPr lang="en-US" dirty="0" smtClean="0"/>
              <a:t>-Hennessey et al. 2016</a:t>
            </a:r>
            <a:endParaRPr lang="en-US" dirty="0"/>
          </a:p>
        </p:txBody>
      </p:sp>
    </p:spTree>
    <p:extLst>
      <p:ext uri="{BB962C8B-B14F-4D97-AF65-F5344CB8AC3E}">
        <p14:creationId xmlns:p14="http://schemas.microsoft.com/office/powerpoint/2010/main" val="1079390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3" y="1179786"/>
            <a:ext cx="4074356" cy="3840480"/>
          </a:xfrm>
          <a:prstGeom prst="rect">
            <a:avLst/>
          </a:prstGeom>
        </p:spPr>
      </p:pic>
      <p:sp>
        <p:nvSpPr>
          <p:cNvPr id="18440" name="Text Box 8"/>
          <p:cNvSpPr txBox="1">
            <a:spLocks noChangeArrowheads="1"/>
          </p:cNvSpPr>
          <p:nvPr/>
        </p:nvSpPr>
        <p:spPr bwMode="auto">
          <a:xfrm>
            <a:off x="247923" y="5020266"/>
            <a:ext cx="1811101" cy="54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dirty="0" smtClean="0">
                <a:solidFill>
                  <a:schemeClr val="hlink"/>
                </a:solidFill>
                <a:latin typeface="Arial Rounded MT Bold" pitchFamily="34" charset="0"/>
              </a:rPr>
              <a:t>Hernandez+ 2007 </a:t>
            </a:r>
          </a:p>
          <a:p>
            <a:pPr eaLnBrk="1" hangingPunct="1"/>
            <a:r>
              <a:rPr lang="en-US" sz="1500" dirty="0" smtClean="0">
                <a:solidFill>
                  <a:schemeClr val="hlink"/>
                </a:solidFill>
                <a:latin typeface="Arial Rounded MT Bold" pitchFamily="34" charset="0"/>
              </a:rPr>
              <a:t>Wyatt, ARAA, 2008</a:t>
            </a:r>
            <a:endParaRPr lang="en-US" sz="1500" dirty="0">
              <a:solidFill>
                <a:schemeClr val="hlink"/>
              </a:solidFill>
              <a:latin typeface="Arial Rounded MT Bold" pitchFamily="34" charset="0"/>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Dust at </a:t>
            </a:r>
            <a:r>
              <a:rPr lang="en-US" i="1" dirty="0"/>
              <a:t>r</a:t>
            </a:r>
            <a:r>
              <a:rPr lang="en-US" dirty="0" smtClean="0"/>
              <a:t> &lt; 10 AU</a:t>
            </a:r>
            <a:endParaRPr lang="en-US" dirty="0"/>
          </a:p>
        </p:txBody>
      </p:sp>
      <p:sp>
        <p:nvSpPr>
          <p:cNvPr id="6" name="Freeform 5"/>
          <p:cNvSpPr/>
          <p:nvPr/>
        </p:nvSpPr>
        <p:spPr>
          <a:xfrm>
            <a:off x="779318" y="1634907"/>
            <a:ext cx="2725882" cy="2784693"/>
          </a:xfrm>
          <a:custGeom>
            <a:avLst/>
            <a:gdLst>
              <a:gd name="connsiteX0" fmla="*/ 0 w 2951018"/>
              <a:gd name="connsiteY0" fmla="*/ 0 h 2930237"/>
              <a:gd name="connsiteX1" fmla="*/ 10391 w 2951018"/>
              <a:gd name="connsiteY1" fmla="*/ 280555 h 2930237"/>
              <a:gd name="connsiteX2" fmla="*/ 41564 w 2951018"/>
              <a:gd name="connsiteY2" fmla="*/ 353291 h 2930237"/>
              <a:gd name="connsiteX3" fmla="*/ 51955 w 2951018"/>
              <a:gd name="connsiteY3" fmla="*/ 384464 h 2930237"/>
              <a:gd name="connsiteX4" fmla="*/ 62346 w 2951018"/>
              <a:gd name="connsiteY4" fmla="*/ 426028 h 2930237"/>
              <a:gd name="connsiteX5" fmla="*/ 93518 w 2951018"/>
              <a:gd name="connsiteY5" fmla="*/ 467591 h 2930237"/>
              <a:gd name="connsiteX6" fmla="*/ 114300 w 2951018"/>
              <a:gd name="connsiteY6" fmla="*/ 529937 h 2930237"/>
              <a:gd name="connsiteX7" fmla="*/ 124691 w 2951018"/>
              <a:gd name="connsiteY7" fmla="*/ 561110 h 2930237"/>
              <a:gd name="connsiteX8" fmla="*/ 145473 w 2951018"/>
              <a:gd name="connsiteY8" fmla="*/ 602673 h 2930237"/>
              <a:gd name="connsiteX9" fmla="*/ 155864 w 2951018"/>
              <a:gd name="connsiteY9" fmla="*/ 654628 h 2930237"/>
              <a:gd name="connsiteX10" fmla="*/ 166255 w 2951018"/>
              <a:gd name="connsiteY10" fmla="*/ 685800 h 2930237"/>
              <a:gd name="connsiteX11" fmla="*/ 176646 w 2951018"/>
              <a:gd name="connsiteY11" fmla="*/ 727364 h 2930237"/>
              <a:gd name="connsiteX12" fmla="*/ 187037 w 2951018"/>
              <a:gd name="connsiteY12" fmla="*/ 779319 h 2930237"/>
              <a:gd name="connsiteX13" fmla="*/ 197427 w 2951018"/>
              <a:gd name="connsiteY13" fmla="*/ 810491 h 2930237"/>
              <a:gd name="connsiteX14" fmla="*/ 207818 w 2951018"/>
              <a:gd name="connsiteY14" fmla="*/ 852055 h 2930237"/>
              <a:gd name="connsiteX15" fmla="*/ 218209 w 2951018"/>
              <a:gd name="connsiteY15" fmla="*/ 883228 h 2930237"/>
              <a:gd name="connsiteX16" fmla="*/ 228600 w 2951018"/>
              <a:gd name="connsiteY16" fmla="*/ 935182 h 2930237"/>
              <a:gd name="connsiteX17" fmla="*/ 259773 w 2951018"/>
              <a:gd name="connsiteY17" fmla="*/ 1028700 h 2930237"/>
              <a:gd name="connsiteX18" fmla="*/ 270164 w 2951018"/>
              <a:gd name="connsiteY18" fmla="*/ 1059873 h 2930237"/>
              <a:gd name="connsiteX19" fmla="*/ 280555 w 2951018"/>
              <a:gd name="connsiteY19" fmla="*/ 1091046 h 2930237"/>
              <a:gd name="connsiteX20" fmla="*/ 301337 w 2951018"/>
              <a:gd name="connsiteY20" fmla="*/ 1132610 h 2930237"/>
              <a:gd name="connsiteX21" fmla="*/ 311727 w 2951018"/>
              <a:gd name="connsiteY21" fmla="*/ 1163782 h 2930237"/>
              <a:gd name="connsiteX22" fmla="*/ 353291 w 2951018"/>
              <a:gd name="connsiteY22" fmla="*/ 1236519 h 2930237"/>
              <a:gd name="connsiteX23" fmla="*/ 363682 w 2951018"/>
              <a:gd name="connsiteY23" fmla="*/ 1309255 h 2930237"/>
              <a:gd name="connsiteX24" fmla="*/ 394855 w 2951018"/>
              <a:gd name="connsiteY24" fmla="*/ 1350819 h 2930237"/>
              <a:gd name="connsiteX25" fmla="*/ 415637 w 2951018"/>
              <a:gd name="connsiteY25" fmla="*/ 1381991 h 2930237"/>
              <a:gd name="connsiteX26" fmla="*/ 446809 w 2951018"/>
              <a:gd name="connsiteY26" fmla="*/ 1444337 h 2930237"/>
              <a:gd name="connsiteX27" fmla="*/ 477982 w 2951018"/>
              <a:gd name="connsiteY27" fmla="*/ 1475510 h 2930237"/>
              <a:gd name="connsiteX28" fmla="*/ 498764 w 2951018"/>
              <a:gd name="connsiteY28" fmla="*/ 1517073 h 2930237"/>
              <a:gd name="connsiteX29" fmla="*/ 550718 w 2951018"/>
              <a:gd name="connsiteY29" fmla="*/ 1579419 h 2930237"/>
              <a:gd name="connsiteX30" fmla="*/ 623455 w 2951018"/>
              <a:gd name="connsiteY30" fmla="*/ 1683328 h 2930237"/>
              <a:gd name="connsiteX31" fmla="*/ 654627 w 2951018"/>
              <a:gd name="connsiteY31" fmla="*/ 1704110 h 2930237"/>
              <a:gd name="connsiteX32" fmla="*/ 696191 w 2951018"/>
              <a:gd name="connsiteY32" fmla="*/ 1766455 h 2930237"/>
              <a:gd name="connsiteX33" fmla="*/ 716973 w 2951018"/>
              <a:gd name="connsiteY33" fmla="*/ 1808019 h 2930237"/>
              <a:gd name="connsiteX34" fmla="*/ 748146 w 2951018"/>
              <a:gd name="connsiteY34" fmla="*/ 1828800 h 2930237"/>
              <a:gd name="connsiteX35" fmla="*/ 810491 w 2951018"/>
              <a:gd name="connsiteY35" fmla="*/ 1891146 h 2930237"/>
              <a:gd name="connsiteX36" fmla="*/ 841664 w 2951018"/>
              <a:gd name="connsiteY36" fmla="*/ 1922319 h 2930237"/>
              <a:gd name="connsiteX37" fmla="*/ 914400 w 2951018"/>
              <a:gd name="connsiteY37" fmla="*/ 1974273 h 2930237"/>
              <a:gd name="connsiteX38" fmla="*/ 976746 w 2951018"/>
              <a:gd name="connsiteY38" fmla="*/ 2026228 h 2930237"/>
              <a:gd name="connsiteX39" fmla="*/ 997527 w 2951018"/>
              <a:gd name="connsiteY39" fmla="*/ 2057400 h 2930237"/>
              <a:gd name="connsiteX40" fmla="*/ 1059873 w 2951018"/>
              <a:gd name="connsiteY40" fmla="*/ 2098964 h 2930237"/>
              <a:gd name="connsiteX41" fmla="*/ 1101437 w 2951018"/>
              <a:gd name="connsiteY41" fmla="*/ 2150919 h 2930237"/>
              <a:gd name="connsiteX42" fmla="*/ 1122218 w 2951018"/>
              <a:gd name="connsiteY42" fmla="*/ 2182091 h 2930237"/>
              <a:gd name="connsiteX43" fmla="*/ 1153391 w 2951018"/>
              <a:gd name="connsiteY43" fmla="*/ 2192482 h 2930237"/>
              <a:gd name="connsiteX44" fmla="*/ 1184564 w 2951018"/>
              <a:gd name="connsiteY44" fmla="*/ 2213264 h 2930237"/>
              <a:gd name="connsiteX45" fmla="*/ 1226127 w 2951018"/>
              <a:gd name="connsiteY45" fmla="*/ 2254828 h 2930237"/>
              <a:gd name="connsiteX46" fmla="*/ 1246909 w 2951018"/>
              <a:gd name="connsiteY46" fmla="*/ 2286000 h 2930237"/>
              <a:gd name="connsiteX47" fmla="*/ 1309255 w 2951018"/>
              <a:gd name="connsiteY47" fmla="*/ 2327564 h 2930237"/>
              <a:gd name="connsiteX48" fmla="*/ 1361209 w 2951018"/>
              <a:gd name="connsiteY48" fmla="*/ 2379519 h 2930237"/>
              <a:gd name="connsiteX49" fmla="*/ 1423555 w 2951018"/>
              <a:gd name="connsiteY49" fmla="*/ 2421082 h 2930237"/>
              <a:gd name="connsiteX50" fmla="*/ 1506682 w 2951018"/>
              <a:gd name="connsiteY50" fmla="*/ 2493819 h 2930237"/>
              <a:gd name="connsiteX51" fmla="*/ 1537855 w 2951018"/>
              <a:gd name="connsiteY51" fmla="*/ 2524991 h 2930237"/>
              <a:gd name="connsiteX52" fmla="*/ 1569027 w 2951018"/>
              <a:gd name="connsiteY52" fmla="*/ 2535382 h 2930237"/>
              <a:gd name="connsiteX53" fmla="*/ 1610591 w 2951018"/>
              <a:gd name="connsiteY53" fmla="*/ 2556164 h 2930237"/>
              <a:gd name="connsiteX54" fmla="*/ 1652155 w 2951018"/>
              <a:gd name="connsiteY54" fmla="*/ 2587337 h 2930237"/>
              <a:gd name="connsiteX55" fmla="*/ 1693718 w 2951018"/>
              <a:gd name="connsiteY55" fmla="*/ 2608119 h 2930237"/>
              <a:gd name="connsiteX56" fmla="*/ 1724891 w 2951018"/>
              <a:gd name="connsiteY56" fmla="*/ 2628900 h 2930237"/>
              <a:gd name="connsiteX57" fmla="*/ 1797627 w 2951018"/>
              <a:gd name="connsiteY57" fmla="*/ 2649682 h 2930237"/>
              <a:gd name="connsiteX58" fmla="*/ 1828800 w 2951018"/>
              <a:gd name="connsiteY58" fmla="*/ 2670464 h 2930237"/>
              <a:gd name="connsiteX59" fmla="*/ 1870364 w 2951018"/>
              <a:gd name="connsiteY59" fmla="*/ 2680855 h 2930237"/>
              <a:gd name="connsiteX60" fmla="*/ 1953491 w 2951018"/>
              <a:gd name="connsiteY60" fmla="*/ 2701637 h 2930237"/>
              <a:gd name="connsiteX61" fmla="*/ 1984664 w 2951018"/>
              <a:gd name="connsiteY61" fmla="*/ 2722419 h 2930237"/>
              <a:gd name="connsiteX62" fmla="*/ 2047009 w 2951018"/>
              <a:gd name="connsiteY62" fmla="*/ 2743200 h 2930237"/>
              <a:gd name="connsiteX63" fmla="*/ 2119746 w 2951018"/>
              <a:gd name="connsiteY63" fmla="*/ 2763982 h 2930237"/>
              <a:gd name="connsiteX64" fmla="*/ 2150918 w 2951018"/>
              <a:gd name="connsiteY64" fmla="*/ 2784764 h 2930237"/>
              <a:gd name="connsiteX65" fmla="*/ 2244437 w 2951018"/>
              <a:gd name="connsiteY65" fmla="*/ 2815937 h 2930237"/>
              <a:gd name="connsiteX66" fmla="*/ 2306782 w 2951018"/>
              <a:gd name="connsiteY66" fmla="*/ 2836719 h 2930237"/>
              <a:gd name="connsiteX67" fmla="*/ 2337955 w 2951018"/>
              <a:gd name="connsiteY67" fmla="*/ 2847110 h 2930237"/>
              <a:gd name="connsiteX68" fmla="*/ 2379518 w 2951018"/>
              <a:gd name="connsiteY68" fmla="*/ 2857500 h 2930237"/>
              <a:gd name="connsiteX69" fmla="*/ 2410691 w 2951018"/>
              <a:gd name="connsiteY69" fmla="*/ 2867891 h 2930237"/>
              <a:gd name="connsiteX70" fmla="*/ 2504209 w 2951018"/>
              <a:gd name="connsiteY70" fmla="*/ 2878282 h 2930237"/>
              <a:gd name="connsiteX71" fmla="*/ 2587337 w 2951018"/>
              <a:gd name="connsiteY71" fmla="*/ 2899064 h 2930237"/>
              <a:gd name="connsiteX72" fmla="*/ 2649682 w 2951018"/>
              <a:gd name="connsiteY72" fmla="*/ 2909455 h 2930237"/>
              <a:gd name="connsiteX73" fmla="*/ 2712027 w 2951018"/>
              <a:gd name="connsiteY73" fmla="*/ 2930237 h 2930237"/>
              <a:gd name="connsiteX74" fmla="*/ 2951018 w 2951018"/>
              <a:gd name="connsiteY74" fmla="*/ 2930237 h 293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951018" h="2930237">
                <a:moveTo>
                  <a:pt x="0" y="0"/>
                </a:moveTo>
                <a:cubicBezTo>
                  <a:pt x="3464" y="93518"/>
                  <a:pt x="4166" y="187180"/>
                  <a:pt x="10391" y="280555"/>
                </a:cubicBezTo>
                <a:cubicBezTo>
                  <a:pt x="11674" y="299794"/>
                  <a:pt x="35692" y="339589"/>
                  <a:pt x="41564" y="353291"/>
                </a:cubicBezTo>
                <a:cubicBezTo>
                  <a:pt x="45879" y="363358"/>
                  <a:pt x="48946" y="373932"/>
                  <a:pt x="51955" y="384464"/>
                </a:cubicBezTo>
                <a:cubicBezTo>
                  <a:pt x="55878" y="398196"/>
                  <a:pt x="55959" y="413255"/>
                  <a:pt x="62346" y="426028"/>
                </a:cubicBezTo>
                <a:cubicBezTo>
                  <a:pt x="70091" y="441518"/>
                  <a:pt x="83127" y="453737"/>
                  <a:pt x="93518" y="467591"/>
                </a:cubicBezTo>
                <a:lnTo>
                  <a:pt x="114300" y="529937"/>
                </a:lnTo>
                <a:cubicBezTo>
                  <a:pt x="117764" y="540328"/>
                  <a:pt x="119793" y="551313"/>
                  <a:pt x="124691" y="561110"/>
                </a:cubicBezTo>
                <a:lnTo>
                  <a:pt x="145473" y="602673"/>
                </a:lnTo>
                <a:cubicBezTo>
                  <a:pt x="148937" y="619991"/>
                  <a:pt x="151580" y="637494"/>
                  <a:pt x="155864" y="654628"/>
                </a:cubicBezTo>
                <a:cubicBezTo>
                  <a:pt x="158520" y="665254"/>
                  <a:pt x="163246" y="675269"/>
                  <a:pt x="166255" y="685800"/>
                </a:cubicBezTo>
                <a:cubicBezTo>
                  <a:pt x="170178" y="699532"/>
                  <a:pt x="173548" y="713423"/>
                  <a:pt x="176646" y="727364"/>
                </a:cubicBezTo>
                <a:cubicBezTo>
                  <a:pt x="180477" y="744605"/>
                  <a:pt x="182754" y="762185"/>
                  <a:pt x="187037" y="779319"/>
                </a:cubicBezTo>
                <a:cubicBezTo>
                  <a:pt x="189693" y="789945"/>
                  <a:pt x="194418" y="799960"/>
                  <a:pt x="197427" y="810491"/>
                </a:cubicBezTo>
                <a:cubicBezTo>
                  <a:pt x="201350" y="824223"/>
                  <a:pt x="203895" y="838323"/>
                  <a:pt x="207818" y="852055"/>
                </a:cubicBezTo>
                <a:cubicBezTo>
                  <a:pt x="210827" y="862587"/>
                  <a:pt x="215552" y="872602"/>
                  <a:pt x="218209" y="883228"/>
                </a:cubicBezTo>
                <a:cubicBezTo>
                  <a:pt x="222492" y="900362"/>
                  <a:pt x="223953" y="918143"/>
                  <a:pt x="228600" y="935182"/>
                </a:cubicBezTo>
                <a:cubicBezTo>
                  <a:pt x="228604" y="935198"/>
                  <a:pt x="254575" y="1013106"/>
                  <a:pt x="259773" y="1028700"/>
                </a:cubicBezTo>
                <a:lnTo>
                  <a:pt x="270164" y="1059873"/>
                </a:lnTo>
                <a:cubicBezTo>
                  <a:pt x="273628" y="1070264"/>
                  <a:pt x="275657" y="1081249"/>
                  <a:pt x="280555" y="1091046"/>
                </a:cubicBezTo>
                <a:cubicBezTo>
                  <a:pt x="287482" y="1104901"/>
                  <a:pt x="295235" y="1118372"/>
                  <a:pt x="301337" y="1132610"/>
                </a:cubicBezTo>
                <a:cubicBezTo>
                  <a:pt x="305651" y="1142677"/>
                  <a:pt x="307413" y="1153715"/>
                  <a:pt x="311727" y="1163782"/>
                </a:cubicBezTo>
                <a:cubicBezTo>
                  <a:pt x="327546" y="1200695"/>
                  <a:pt x="332420" y="1205213"/>
                  <a:pt x="353291" y="1236519"/>
                </a:cubicBezTo>
                <a:cubicBezTo>
                  <a:pt x="356755" y="1260764"/>
                  <a:pt x="355312" y="1286238"/>
                  <a:pt x="363682" y="1309255"/>
                </a:cubicBezTo>
                <a:cubicBezTo>
                  <a:pt x="369600" y="1325531"/>
                  <a:pt x="384789" y="1336727"/>
                  <a:pt x="394855" y="1350819"/>
                </a:cubicBezTo>
                <a:cubicBezTo>
                  <a:pt x="402114" y="1360981"/>
                  <a:pt x="408710" y="1371600"/>
                  <a:pt x="415637" y="1381991"/>
                </a:cubicBezTo>
                <a:cubicBezTo>
                  <a:pt x="426051" y="1413235"/>
                  <a:pt x="424427" y="1417479"/>
                  <a:pt x="446809" y="1444337"/>
                </a:cubicBezTo>
                <a:cubicBezTo>
                  <a:pt x="456217" y="1455626"/>
                  <a:pt x="469441" y="1463552"/>
                  <a:pt x="477982" y="1475510"/>
                </a:cubicBezTo>
                <a:cubicBezTo>
                  <a:pt x="486985" y="1488114"/>
                  <a:pt x="491079" y="1503624"/>
                  <a:pt x="498764" y="1517073"/>
                </a:cubicBezTo>
                <a:cubicBezTo>
                  <a:pt x="533038" y="1577052"/>
                  <a:pt x="504431" y="1519907"/>
                  <a:pt x="550718" y="1579419"/>
                </a:cubicBezTo>
                <a:cubicBezTo>
                  <a:pt x="562598" y="1594693"/>
                  <a:pt x="604540" y="1664412"/>
                  <a:pt x="623455" y="1683328"/>
                </a:cubicBezTo>
                <a:cubicBezTo>
                  <a:pt x="632285" y="1692159"/>
                  <a:pt x="644236" y="1697183"/>
                  <a:pt x="654627" y="1704110"/>
                </a:cubicBezTo>
                <a:cubicBezTo>
                  <a:pt x="676917" y="1770979"/>
                  <a:pt x="647543" y="1698348"/>
                  <a:pt x="696191" y="1766455"/>
                </a:cubicBezTo>
                <a:cubicBezTo>
                  <a:pt x="705194" y="1779060"/>
                  <a:pt x="707056" y="1796119"/>
                  <a:pt x="716973" y="1808019"/>
                </a:cubicBezTo>
                <a:cubicBezTo>
                  <a:pt x="724968" y="1817613"/>
                  <a:pt x="738812" y="1820503"/>
                  <a:pt x="748146" y="1828800"/>
                </a:cubicBezTo>
                <a:cubicBezTo>
                  <a:pt x="770112" y="1848326"/>
                  <a:pt x="789709" y="1870364"/>
                  <a:pt x="810491" y="1891146"/>
                </a:cubicBezTo>
                <a:cubicBezTo>
                  <a:pt x="820882" y="1901537"/>
                  <a:pt x="829437" y="1914168"/>
                  <a:pt x="841664" y="1922319"/>
                </a:cubicBezTo>
                <a:cubicBezTo>
                  <a:pt x="866341" y="1938770"/>
                  <a:pt x="891837" y="1954933"/>
                  <a:pt x="914400" y="1974273"/>
                </a:cubicBezTo>
                <a:cubicBezTo>
                  <a:pt x="984402" y="2034276"/>
                  <a:pt x="907852" y="1980299"/>
                  <a:pt x="976746" y="2026228"/>
                </a:cubicBezTo>
                <a:cubicBezTo>
                  <a:pt x="983673" y="2036619"/>
                  <a:pt x="988129" y="2049177"/>
                  <a:pt x="997527" y="2057400"/>
                </a:cubicBezTo>
                <a:cubicBezTo>
                  <a:pt x="1016324" y="2073847"/>
                  <a:pt x="1059873" y="2098964"/>
                  <a:pt x="1059873" y="2098964"/>
                </a:cubicBezTo>
                <a:cubicBezTo>
                  <a:pt x="1080102" y="2159651"/>
                  <a:pt x="1054436" y="2103918"/>
                  <a:pt x="1101437" y="2150919"/>
                </a:cubicBezTo>
                <a:cubicBezTo>
                  <a:pt x="1110267" y="2159749"/>
                  <a:pt x="1112467" y="2174290"/>
                  <a:pt x="1122218" y="2182091"/>
                </a:cubicBezTo>
                <a:cubicBezTo>
                  <a:pt x="1130771" y="2188933"/>
                  <a:pt x="1143594" y="2187584"/>
                  <a:pt x="1153391" y="2192482"/>
                </a:cubicBezTo>
                <a:cubicBezTo>
                  <a:pt x="1164561" y="2198067"/>
                  <a:pt x="1174173" y="2206337"/>
                  <a:pt x="1184564" y="2213264"/>
                </a:cubicBezTo>
                <a:cubicBezTo>
                  <a:pt x="1207235" y="2281277"/>
                  <a:pt x="1175748" y="2214525"/>
                  <a:pt x="1226127" y="2254828"/>
                </a:cubicBezTo>
                <a:cubicBezTo>
                  <a:pt x="1235879" y="2262629"/>
                  <a:pt x="1237511" y="2277777"/>
                  <a:pt x="1246909" y="2286000"/>
                </a:cubicBezTo>
                <a:cubicBezTo>
                  <a:pt x="1265706" y="2302447"/>
                  <a:pt x="1309255" y="2327564"/>
                  <a:pt x="1309255" y="2327564"/>
                </a:cubicBezTo>
                <a:cubicBezTo>
                  <a:pt x="1347354" y="2384712"/>
                  <a:pt x="1309257" y="2336226"/>
                  <a:pt x="1361209" y="2379519"/>
                </a:cubicBezTo>
                <a:cubicBezTo>
                  <a:pt x="1413098" y="2422759"/>
                  <a:pt x="1368773" y="2402821"/>
                  <a:pt x="1423555" y="2421082"/>
                </a:cubicBezTo>
                <a:cubicBezTo>
                  <a:pt x="1482432" y="2509398"/>
                  <a:pt x="1385465" y="2372606"/>
                  <a:pt x="1506682" y="2493819"/>
                </a:cubicBezTo>
                <a:cubicBezTo>
                  <a:pt x="1517073" y="2504210"/>
                  <a:pt x="1525628" y="2516840"/>
                  <a:pt x="1537855" y="2524991"/>
                </a:cubicBezTo>
                <a:cubicBezTo>
                  <a:pt x="1546968" y="2531066"/>
                  <a:pt x="1558960" y="2531067"/>
                  <a:pt x="1569027" y="2535382"/>
                </a:cubicBezTo>
                <a:cubicBezTo>
                  <a:pt x="1583265" y="2541484"/>
                  <a:pt x="1597456" y="2547954"/>
                  <a:pt x="1610591" y="2556164"/>
                </a:cubicBezTo>
                <a:cubicBezTo>
                  <a:pt x="1625277" y="2565343"/>
                  <a:pt x="1637469" y="2578158"/>
                  <a:pt x="1652155" y="2587337"/>
                </a:cubicBezTo>
                <a:cubicBezTo>
                  <a:pt x="1665290" y="2595547"/>
                  <a:pt x="1680269" y="2600434"/>
                  <a:pt x="1693718" y="2608119"/>
                </a:cubicBezTo>
                <a:cubicBezTo>
                  <a:pt x="1704561" y="2614315"/>
                  <a:pt x="1713721" y="2623315"/>
                  <a:pt x="1724891" y="2628900"/>
                </a:cubicBezTo>
                <a:cubicBezTo>
                  <a:pt x="1739798" y="2636353"/>
                  <a:pt x="1784309" y="2646353"/>
                  <a:pt x="1797627" y="2649682"/>
                </a:cubicBezTo>
                <a:cubicBezTo>
                  <a:pt x="1808018" y="2656609"/>
                  <a:pt x="1817321" y="2665545"/>
                  <a:pt x="1828800" y="2670464"/>
                </a:cubicBezTo>
                <a:cubicBezTo>
                  <a:pt x="1841926" y="2676090"/>
                  <a:pt x="1856632" y="2676932"/>
                  <a:pt x="1870364" y="2680855"/>
                </a:cubicBezTo>
                <a:cubicBezTo>
                  <a:pt x="1944919" y="2702157"/>
                  <a:pt x="1847862" y="2680511"/>
                  <a:pt x="1953491" y="2701637"/>
                </a:cubicBezTo>
                <a:cubicBezTo>
                  <a:pt x="1963882" y="2708564"/>
                  <a:pt x="1973252" y="2717347"/>
                  <a:pt x="1984664" y="2722419"/>
                </a:cubicBezTo>
                <a:cubicBezTo>
                  <a:pt x="2004682" y="2731316"/>
                  <a:pt x="2026227" y="2736273"/>
                  <a:pt x="2047009" y="2743200"/>
                </a:cubicBezTo>
                <a:cubicBezTo>
                  <a:pt x="2091734" y="2758108"/>
                  <a:pt x="2067551" y="2750933"/>
                  <a:pt x="2119746" y="2763982"/>
                </a:cubicBezTo>
                <a:cubicBezTo>
                  <a:pt x="2130137" y="2770909"/>
                  <a:pt x="2139506" y="2779692"/>
                  <a:pt x="2150918" y="2784764"/>
                </a:cubicBezTo>
                <a:cubicBezTo>
                  <a:pt x="2150920" y="2784765"/>
                  <a:pt x="2228850" y="2810741"/>
                  <a:pt x="2244437" y="2815937"/>
                </a:cubicBezTo>
                <a:lnTo>
                  <a:pt x="2306782" y="2836719"/>
                </a:lnTo>
                <a:cubicBezTo>
                  <a:pt x="2317173" y="2840183"/>
                  <a:pt x="2327329" y="2844454"/>
                  <a:pt x="2337955" y="2847110"/>
                </a:cubicBezTo>
                <a:cubicBezTo>
                  <a:pt x="2351809" y="2850573"/>
                  <a:pt x="2365787" y="2853577"/>
                  <a:pt x="2379518" y="2857500"/>
                </a:cubicBezTo>
                <a:cubicBezTo>
                  <a:pt x="2390050" y="2860509"/>
                  <a:pt x="2399887" y="2866090"/>
                  <a:pt x="2410691" y="2867891"/>
                </a:cubicBezTo>
                <a:cubicBezTo>
                  <a:pt x="2441629" y="2873047"/>
                  <a:pt x="2473160" y="2873846"/>
                  <a:pt x="2504209" y="2878282"/>
                </a:cubicBezTo>
                <a:cubicBezTo>
                  <a:pt x="2629955" y="2896246"/>
                  <a:pt x="2500307" y="2879724"/>
                  <a:pt x="2587337" y="2899064"/>
                </a:cubicBezTo>
                <a:cubicBezTo>
                  <a:pt x="2607904" y="2903634"/>
                  <a:pt x="2629243" y="2904345"/>
                  <a:pt x="2649682" y="2909455"/>
                </a:cubicBezTo>
                <a:cubicBezTo>
                  <a:pt x="2670934" y="2914768"/>
                  <a:pt x="2690121" y="2930237"/>
                  <a:pt x="2712027" y="2930237"/>
                </a:cubicBezTo>
                <a:lnTo>
                  <a:pt x="2951018" y="2930237"/>
                </a:lnTo>
              </a:path>
            </a:pathLst>
          </a:custGeom>
          <a:noFill/>
          <a:ln w="57150">
            <a:solidFill>
              <a:srgbClr val="4F81BD">
                <a:alpha val="49020"/>
              </a:srgb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0"/>
          <p:cNvSpPr txBox="1">
            <a:spLocks noChangeArrowheads="1"/>
          </p:cNvSpPr>
          <p:nvPr/>
        </p:nvSpPr>
        <p:spPr bwMode="auto">
          <a:xfrm>
            <a:off x="1981200" y="1371600"/>
            <a:ext cx="1943637" cy="76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200" b="1" dirty="0" smtClean="0">
                <a:solidFill>
                  <a:srgbClr val="FF3300"/>
                </a:solidFill>
                <a:latin typeface="Arial Rounded MT Bold" pitchFamily="34" charset="0"/>
              </a:rPr>
              <a:t>Inner Disk</a:t>
            </a:r>
          </a:p>
          <a:p>
            <a:pPr algn="ctr" eaLnBrk="1" hangingPunct="1"/>
            <a:r>
              <a:rPr lang="en-US" sz="2200" b="1" dirty="0" smtClean="0">
                <a:solidFill>
                  <a:srgbClr val="FF3300"/>
                </a:solidFill>
                <a:latin typeface="Arial Rounded MT Bold" pitchFamily="34" charset="0"/>
              </a:rPr>
              <a:t>Dust Content</a:t>
            </a:r>
            <a:endParaRPr lang="en-US" sz="2200" b="1" dirty="0">
              <a:solidFill>
                <a:srgbClr val="FF3300"/>
              </a:solidFill>
              <a:latin typeface="Arial Rounded MT Bold" pitchFamily="34" charset="0"/>
            </a:endParaRPr>
          </a:p>
        </p:txBody>
      </p:sp>
      <p:sp>
        <p:nvSpPr>
          <p:cNvPr id="11" name="Text Box 17"/>
          <p:cNvSpPr txBox="1">
            <a:spLocks noChangeArrowheads="1"/>
          </p:cNvSpPr>
          <p:nvPr/>
        </p:nvSpPr>
        <p:spPr bwMode="auto">
          <a:xfrm>
            <a:off x="4246495" y="1035192"/>
            <a:ext cx="4897505" cy="242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800" dirty="0" smtClean="0">
                <a:latin typeface="+mn-lt"/>
              </a:rPr>
              <a:t>Dust disks are observed to clear	 between ~ 1 – 10 Myr</a:t>
            </a:r>
            <a:endParaRPr lang="en-US" sz="2800" dirty="0">
              <a:latin typeface="+mn-lt"/>
            </a:endParaRPr>
          </a:p>
          <a:p>
            <a:pPr eaLnBrk="1" hangingPunct="1"/>
            <a:endParaRPr lang="en-US" sz="2000" dirty="0" smtClean="0">
              <a:solidFill>
                <a:schemeClr val="bg2"/>
              </a:solidFill>
              <a:latin typeface="Arial Rounded MT Bold" pitchFamily="34" charset="0"/>
            </a:endParaRPr>
          </a:p>
          <a:p>
            <a:pPr eaLnBrk="1" hangingPunct="1"/>
            <a:r>
              <a:rPr lang="en-US" sz="2000" dirty="0">
                <a:solidFill>
                  <a:schemeClr val="bg2"/>
                </a:solidFill>
                <a:latin typeface="Arial Rounded MT Bold" pitchFamily="34" charset="0"/>
              </a:rPr>
              <a:t> </a:t>
            </a:r>
            <a:r>
              <a:rPr lang="en-US" sz="2000" dirty="0" smtClean="0">
                <a:solidFill>
                  <a:schemeClr val="bg2"/>
                </a:solidFill>
                <a:latin typeface="Arial Rounded MT Bold" pitchFamily="34" charset="0"/>
              </a:rPr>
              <a:t>  </a:t>
            </a:r>
            <a:r>
              <a:rPr lang="en-US" sz="2800" dirty="0" smtClean="0">
                <a:solidFill>
                  <a:schemeClr val="accent1">
                    <a:lumMod val="50000"/>
                  </a:schemeClr>
                </a:solidFill>
                <a:latin typeface="Aharoni" pitchFamily="2" charset="-79"/>
                <a:cs typeface="Aharoni" pitchFamily="2" charset="-79"/>
              </a:rPr>
              <a:t>“Primordial”  </a:t>
            </a:r>
            <a:r>
              <a:rPr lang="en-US" sz="2800" dirty="0" smtClean="0">
                <a:solidFill>
                  <a:schemeClr val="accent1">
                    <a:lumMod val="50000"/>
                  </a:schemeClr>
                </a:solidFill>
                <a:latin typeface="Aharoni" pitchFamily="2" charset="-79"/>
                <a:cs typeface="Aharoni" pitchFamily="2" charset="-79"/>
                <a:sym typeface="Symbol"/>
              </a:rPr>
              <a:t> “Debris”</a:t>
            </a:r>
          </a:p>
          <a:p>
            <a:pPr eaLnBrk="1" hangingPunct="1"/>
            <a:endParaRPr lang="en-US" sz="2400" dirty="0">
              <a:solidFill>
                <a:schemeClr val="accent1">
                  <a:lumMod val="50000"/>
                </a:schemeClr>
              </a:solidFill>
              <a:latin typeface="Aharoni" pitchFamily="2" charset="-79"/>
              <a:cs typeface="Aharoni" pitchFamily="2" charset="-79"/>
              <a:sym typeface="Symbol"/>
            </a:endParaRPr>
          </a:p>
          <a:p>
            <a:r>
              <a:rPr lang="en-US" sz="2400" i="1" dirty="0" smtClean="0"/>
              <a:t>  </a:t>
            </a:r>
            <a:endParaRPr lang="en-US" sz="2000" dirty="0">
              <a:solidFill>
                <a:schemeClr val="bg2"/>
              </a:solidFill>
              <a:latin typeface="Arial Rounded MT Bold" pitchFamily="34" charset="0"/>
            </a:endParaRPr>
          </a:p>
        </p:txBody>
      </p:sp>
    </p:spTree>
    <p:extLst>
      <p:ext uri="{BB962C8B-B14F-4D97-AF65-F5344CB8AC3E}">
        <p14:creationId xmlns:p14="http://schemas.microsoft.com/office/powerpoint/2010/main" val="389712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3. Combined </a:t>
            </a:r>
            <a:r>
              <a:rPr lang="en-US" sz="3600" b="1" i="1" dirty="0" smtClean="0">
                <a:effectLst>
                  <a:outerShdw blurRad="38100" dist="38100" dir="2700000" algn="tl">
                    <a:srgbClr val="000000">
                      <a:alpha val="43137"/>
                    </a:srgbClr>
                  </a:outerShdw>
                </a:effectLst>
              </a:rPr>
              <a:t>High-resolution</a:t>
            </a:r>
            <a:r>
              <a:rPr lang="en-US" sz="3600" dirty="0" smtClean="0"/>
              <a:t> and Imaging Spectrograph for LUVOIR</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447800"/>
            <a:ext cx="6039646" cy="4908113"/>
          </a:xfrm>
          <a:prstGeom prst="rect">
            <a:avLst/>
          </a:prstGeom>
        </p:spPr>
      </p:pic>
      <p:sp>
        <p:nvSpPr>
          <p:cNvPr id="2" name="Oval 1"/>
          <p:cNvSpPr/>
          <p:nvPr/>
        </p:nvSpPr>
        <p:spPr>
          <a:xfrm>
            <a:off x="6705600" y="35052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93293" y="3901856"/>
            <a:ext cx="1680268" cy="923330"/>
          </a:xfrm>
          <a:prstGeom prst="rect">
            <a:avLst/>
          </a:prstGeom>
          <a:noFill/>
        </p:spPr>
        <p:txBody>
          <a:bodyPr wrap="none" rtlCol="0">
            <a:spAutoFit/>
          </a:bodyPr>
          <a:lstStyle/>
          <a:p>
            <a:r>
              <a:rPr lang="en-US" dirty="0" smtClean="0">
                <a:solidFill>
                  <a:srgbClr val="FF0000"/>
                </a:solidFill>
              </a:rPr>
              <a:t>S/N ~ 15 – 20</a:t>
            </a:r>
          </a:p>
          <a:p>
            <a:r>
              <a:rPr lang="en-US" dirty="0">
                <a:solidFill>
                  <a:srgbClr val="FF0000"/>
                </a:solidFill>
              </a:rPr>
              <a:t> </a:t>
            </a:r>
            <a:r>
              <a:rPr lang="en-US" dirty="0" smtClean="0">
                <a:solidFill>
                  <a:srgbClr val="FF0000"/>
                </a:solidFill>
              </a:rPr>
              <a:t> at F</a:t>
            </a:r>
            <a:r>
              <a:rPr lang="el-GR" baseline="-25000" dirty="0" smtClean="0">
                <a:solidFill>
                  <a:srgbClr val="FF0000"/>
                </a:solidFill>
              </a:rPr>
              <a:t>λ</a:t>
            </a:r>
            <a:r>
              <a:rPr lang="en-US" dirty="0">
                <a:solidFill>
                  <a:srgbClr val="FF0000"/>
                </a:solidFill>
              </a:rPr>
              <a:t> </a:t>
            </a:r>
            <a:r>
              <a:rPr lang="en-US" dirty="0" smtClean="0">
                <a:solidFill>
                  <a:srgbClr val="FF0000"/>
                </a:solidFill>
              </a:rPr>
              <a:t>=  10</a:t>
            </a:r>
            <a:r>
              <a:rPr lang="en-US" baseline="30000" dirty="0" smtClean="0">
                <a:solidFill>
                  <a:srgbClr val="FF0000"/>
                </a:solidFill>
              </a:rPr>
              <a:t>-16</a:t>
            </a:r>
            <a:endParaRPr lang="en-US" dirty="0" smtClean="0">
              <a:solidFill>
                <a:srgbClr val="FF0000"/>
              </a:solidFill>
            </a:endParaRPr>
          </a:p>
          <a:p>
            <a:r>
              <a:rPr lang="en-US" dirty="0" smtClean="0">
                <a:solidFill>
                  <a:srgbClr val="FF0000"/>
                </a:solidFill>
              </a:rPr>
              <a:t>erg/cm</a:t>
            </a:r>
            <a:r>
              <a:rPr lang="en-US" baseline="30000" dirty="0" smtClean="0">
                <a:solidFill>
                  <a:srgbClr val="FF0000"/>
                </a:solidFill>
              </a:rPr>
              <a:t>2</a:t>
            </a:r>
            <a:r>
              <a:rPr lang="en-US" dirty="0" smtClean="0">
                <a:solidFill>
                  <a:srgbClr val="FF0000"/>
                </a:solidFill>
              </a:rPr>
              <a:t>/s/Å </a:t>
            </a:r>
            <a:endParaRPr lang="en-US" dirty="0">
              <a:solidFill>
                <a:srgbClr val="FF0000"/>
              </a:solidFill>
            </a:endParaRPr>
          </a:p>
        </p:txBody>
      </p:sp>
    </p:spTree>
    <p:extLst>
      <p:ext uri="{BB962C8B-B14F-4D97-AF65-F5344CB8AC3E}">
        <p14:creationId xmlns:p14="http://schemas.microsoft.com/office/powerpoint/2010/main" val="941970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52400" y="1184844"/>
            <a:ext cx="8458200" cy="4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Comparison with HST-STIS  </a:t>
            </a:r>
          </a:p>
        </p:txBody>
      </p:sp>
      <p:graphicFrame>
        <p:nvGraphicFramePr>
          <p:cNvPr id="3" name="Table 2"/>
          <p:cNvGraphicFramePr>
            <a:graphicFrameLocks noGrp="1"/>
          </p:cNvGraphicFramePr>
          <p:nvPr>
            <p:extLst/>
          </p:nvPr>
        </p:nvGraphicFramePr>
        <p:xfrm>
          <a:off x="1066800" y="1752600"/>
          <a:ext cx="6934199" cy="4555930"/>
        </p:xfrm>
        <a:graphic>
          <a:graphicData uri="http://schemas.openxmlformats.org/drawingml/2006/table">
            <a:tbl>
              <a:tblPr firstRow="1" firstCol="1" bandRow="1">
                <a:tableStyleId>{5C22544A-7EE6-4342-B048-85BDC9FD1C3A}</a:tableStyleId>
              </a:tblPr>
              <a:tblGrid>
                <a:gridCol w="2477485">
                  <a:extLst>
                    <a:ext uri="{9D8B030D-6E8A-4147-A177-3AD203B41FA5}">
                      <a16:colId xmlns:a16="http://schemas.microsoft.com/office/drawing/2014/main" val="3618132117"/>
                    </a:ext>
                  </a:extLst>
                </a:gridCol>
                <a:gridCol w="1655104">
                  <a:extLst>
                    <a:ext uri="{9D8B030D-6E8A-4147-A177-3AD203B41FA5}">
                      <a16:colId xmlns:a16="http://schemas.microsoft.com/office/drawing/2014/main" val="2401518805"/>
                    </a:ext>
                  </a:extLst>
                </a:gridCol>
                <a:gridCol w="2801610">
                  <a:extLst>
                    <a:ext uri="{9D8B030D-6E8A-4147-A177-3AD203B41FA5}">
                      <a16:colId xmlns:a16="http://schemas.microsoft.com/office/drawing/2014/main" val="4022762905"/>
                    </a:ext>
                  </a:extLst>
                </a:gridCol>
              </a:tblGrid>
              <a:tr h="781911">
                <a:tc>
                  <a:txBody>
                    <a:bodyPr/>
                    <a:lstStyle/>
                    <a:p>
                      <a:pPr algn="l">
                        <a:spcAft>
                          <a:spcPts val="240"/>
                        </a:spcAft>
                      </a:pPr>
                      <a:r>
                        <a:rPr lang="en-US" sz="1800" dirty="0">
                          <a:effectLst/>
                        </a:rPr>
                        <a:t>Instrument Parameter</a:t>
                      </a:r>
                      <a:endParaRPr lang="en-US" sz="1800" dirty="0">
                        <a:effectLst/>
                        <a:latin typeface="Times New Roman" panose="02020603050405020304" pitchFamily="18" charset="0"/>
                      </a:endParaRPr>
                    </a:p>
                  </a:txBody>
                  <a:tcPr marL="18415" marR="18415" marT="18415" marB="18415"/>
                </a:tc>
                <a:tc>
                  <a:txBody>
                    <a:bodyPr/>
                    <a:lstStyle/>
                    <a:p>
                      <a:pPr algn="l">
                        <a:spcAft>
                          <a:spcPts val="240"/>
                        </a:spcAft>
                      </a:pPr>
                      <a:r>
                        <a:rPr lang="en-US" sz="1800">
                          <a:effectLst/>
                        </a:rPr>
                        <a:t>STIS G140M</a:t>
                      </a:r>
                      <a:endParaRPr lang="en-US" sz="1800">
                        <a:effectLst/>
                        <a:latin typeface="Times New Roman" panose="02020603050405020304" pitchFamily="18" charset="0"/>
                      </a:endParaRPr>
                    </a:p>
                  </a:txBody>
                  <a:tcPr marL="18415" marR="18415" marT="18415" marB="18415"/>
                </a:tc>
                <a:tc>
                  <a:txBody>
                    <a:bodyPr/>
                    <a:lstStyle/>
                    <a:p>
                      <a:pPr algn="l">
                        <a:spcAft>
                          <a:spcPts val="240"/>
                        </a:spcAft>
                      </a:pPr>
                      <a:r>
                        <a:rPr lang="en-US" sz="1800">
                          <a:effectLst/>
                        </a:rPr>
                        <a:t>CHISL</a:t>
                      </a:r>
                    </a:p>
                    <a:p>
                      <a:pPr algn="l">
                        <a:spcAft>
                          <a:spcPts val="240"/>
                        </a:spcAft>
                      </a:pPr>
                      <a:r>
                        <a:rPr lang="en-US" sz="1800">
                          <a:effectLst/>
                        </a:rPr>
                        <a:t>(Imaging   </a:t>
                      </a:r>
                    </a:p>
                    <a:p>
                      <a:pPr algn="l">
                        <a:spcAft>
                          <a:spcPts val="240"/>
                        </a:spcAft>
                      </a:pPr>
                      <a:r>
                        <a:rPr lang="en-US" sz="1800">
                          <a:effectLst/>
                        </a:rPr>
                        <a:t>Modes)</a:t>
                      </a:r>
                      <a:endParaRPr lang="en-US" sz="1800">
                        <a:effectLst/>
                        <a:latin typeface="Times New Roman" panose="02020603050405020304" pitchFamily="18" charset="0"/>
                      </a:endParaRPr>
                    </a:p>
                  </a:txBody>
                  <a:tcPr marL="18415" marR="18415" marT="18415" marB="18415"/>
                </a:tc>
                <a:extLst>
                  <a:ext uri="{0D108BD9-81ED-4DB2-BD59-A6C34878D82A}">
                    <a16:rowId xmlns:a16="http://schemas.microsoft.com/office/drawing/2014/main" val="1201998020"/>
                  </a:ext>
                </a:extLst>
              </a:tr>
              <a:tr h="577821">
                <a:tc>
                  <a:txBody>
                    <a:bodyPr/>
                    <a:lstStyle/>
                    <a:p>
                      <a:pPr algn="l">
                        <a:spcAft>
                          <a:spcPts val="240"/>
                        </a:spcAft>
                      </a:pPr>
                      <a:r>
                        <a:rPr lang="en-US" sz="1800" dirty="0">
                          <a:effectLst/>
                        </a:rPr>
                        <a:t>Spectral Resolving Power</a:t>
                      </a:r>
                      <a:endParaRPr lang="en-US" sz="1800" dirty="0">
                        <a:effectLst/>
                        <a:latin typeface="Times New Roman" panose="02020603050405020304" pitchFamily="18" charset="0"/>
                      </a:endParaRPr>
                    </a:p>
                  </a:txBody>
                  <a:tcPr marL="18415" marR="18415" marT="18415" marB="18415"/>
                </a:tc>
                <a:tc>
                  <a:txBody>
                    <a:bodyPr/>
                    <a:lstStyle/>
                    <a:p>
                      <a:pPr algn="l">
                        <a:spcAft>
                          <a:spcPts val="240"/>
                        </a:spcAft>
                      </a:pPr>
                      <a:r>
                        <a:rPr lang="en-US" sz="1800">
                          <a:effectLst/>
                        </a:rPr>
                        <a:t>10,000</a:t>
                      </a:r>
                      <a:endParaRPr lang="en-US" sz="1800">
                        <a:effectLst/>
                        <a:latin typeface="Times New Roman" panose="02020603050405020304" pitchFamily="18" charset="0"/>
                      </a:endParaRPr>
                    </a:p>
                  </a:txBody>
                  <a:tcPr marL="18415" marR="18415" marT="18415" marB="18415"/>
                </a:tc>
                <a:tc>
                  <a:txBody>
                    <a:bodyPr/>
                    <a:lstStyle/>
                    <a:p>
                      <a:pPr algn="l">
                        <a:spcAft>
                          <a:spcPts val="240"/>
                        </a:spcAft>
                      </a:pPr>
                      <a:r>
                        <a:rPr lang="en-US" sz="1800">
                          <a:effectLst/>
                        </a:rPr>
                        <a:t>16,000 – 40,000</a:t>
                      </a:r>
                      <a:endParaRPr lang="en-US" sz="1800">
                        <a:effectLst/>
                        <a:latin typeface="Times New Roman" panose="02020603050405020304" pitchFamily="18" charset="0"/>
                      </a:endParaRPr>
                    </a:p>
                  </a:txBody>
                  <a:tcPr marL="18415" marR="18415" marT="18415" marB="18415"/>
                </a:tc>
                <a:extLst>
                  <a:ext uri="{0D108BD9-81ED-4DB2-BD59-A6C34878D82A}">
                    <a16:rowId xmlns:a16="http://schemas.microsoft.com/office/drawing/2014/main" val="3786709306"/>
                  </a:ext>
                </a:extLst>
              </a:tr>
              <a:tr h="502735">
                <a:tc>
                  <a:txBody>
                    <a:bodyPr/>
                    <a:lstStyle/>
                    <a:p>
                      <a:pPr algn="l">
                        <a:spcAft>
                          <a:spcPts val="240"/>
                        </a:spcAft>
                      </a:pPr>
                      <a:r>
                        <a:rPr lang="en-US" sz="1800" dirty="0">
                          <a:effectLst/>
                        </a:rPr>
                        <a:t>Total Spectral Bandpass</a:t>
                      </a:r>
                      <a:endParaRPr lang="en-US" sz="1800" dirty="0">
                        <a:effectLst/>
                        <a:latin typeface="Times New Roman" panose="02020603050405020304" pitchFamily="18" charset="0"/>
                      </a:endParaRPr>
                    </a:p>
                  </a:txBody>
                  <a:tcPr marL="18415" marR="18415" marT="18415" marB="18415"/>
                </a:tc>
                <a:tc>
                  <a:txBody>
                    <a:bodyPr/>
                    <a:lstStyle/>
                    <a:p>
                      <a:pPr algn="l">
                        <a:spcAft>
                          <a:spcPts val="240"/>
                        </a:spcAft>
                      </a:pPr>
                      <a:r>
                        <a:rPr lang="en-US" sz="1800" dirty="0">
                          <a:effectLst/>
                        </a:rPr>
                        <a:t>1140 – 1740 Å</a:t>
                      </a:r>
                      <a:endParaRPr lang="en-US" sz="1800" dirty="0">
                        <a:effectLst/>
                        <a:latin typeface="Times New Roman" panose="02020603050405020304" pitchFamily="18" charset="0"/>
                      </a:endParaRPr>
                    </a:p>
                  </a:txBody>
                  <a:tcPr marL="18415" marR="18415" marT="18415" marB="18415"/>
                </a:tc>
                <a:tc>
                  <a:txBody>
                    <a:bodyPr/>
                    <a:lstStyle/>
                    <a:p>
                      <a:pPr algn="l">
                        <a:spcAft>
                          <a:spcPts val="240"/>
                        </a:spcAft>
                      </a:pPr>
                      <a:r>
                        <a:rPr lang="en-US" sz="1800">
                          <a:effectLst/>
                        </a:rPr>
                        <a:t>1000 – 2000  Å</a:t>
                      </a:r>
                      <a:endParaRPr lang="en-US" sz="1800">
                        <a:effectLst/>
                        <a:latin typeface="Times New Roman" panose="02020603050405020304" pitchFamily="18" charset="0"/>
                      </a:endParaRPr>
                    </a:p>
                  </a:txBody>
                  <a:tcPr marL="18415" marR="18415" marT="18415" marB="18415"/>
                </a:tc>
                <a:extLst>
                  <a:ext uri="{0D108BD9-81ED-4DB2-BD59-A6C34878D82A}">
                    <a16:rowId xmlns:a16="http://schemas.microsoft.com/office/drawing/2014/main" val="102751652"/>
                  </a:ext>
                </a:extLst>
              </a:tr>
              <a:tr h="577821">
                <a:tc>
                  <a:txBody>
                    <a:bodyPr/>
                    <a:lstStyle/>
                    <a:p>
                      <a:pPr algn="l">
                        <a:spcAft>
                          <a:spcPts val="240"/>
                        </a:spcAft>
                      </a:pPr>
                      <a:r>
                        <a:rPr lang="en-US" sz="1800">
                          <a:effectLst/>
                        </a:rPr>
                        <a:t>Spectral Bandpass per Exposure</a:t>
                      </a:r>
                      <a:endParaRPr lang="en-US" sz="1800">
                        <a:effectLst/>
                        <a:latin typeface="Times New Roman" panose="02020603050405020304" pitchFamily="18" charset="0"/>
                      </a:endParaRPr>
                    </a:p>
                  </a:txBody>
                  <a:tcPr marL="18415" marR="18415" marT="18415" marB="18415"/>
                </a:tc>
                <a:tc>
                  <a:txBody>
                    <a:bodyPr/>
                    <a:lstStyle/>
                    <a:p>
                      <a:pPr algn="l">
                        <a:spcAft>
                          <a:spcPts val="240"/>
                        </a:spcAft>
                      </a:pPr>
                      <a:r>
                        <a:rPr lang="en-US" sz="1800" dirty="0" smtClean="0">
                          <a:effectLst/>
                        </a:rPr>
                        <a:t>50</a:t>
                      </a:r>
                      <a:r>
                        <a:rPr lang="en-US" sz="1800" dirty="0">
                          <a:effectLst/>
                        </a:rPr>
                        <a:t>  Å</a:t>
                      </a:r>
                      <a:endParaRPr lang="en-US" sz="1800" dirty="0">
                        <a:effectLst/>
                        <a:latin typeface="Times New Roman" panose="02020603050405020304" pitchFamily="18" charset="0"/>
                      </a:endParaRPr>
                    </a:p>
                  </a:txBody>
                  <a:tcPr marL="18415" marR="18415" marT="18415" marB="18415"/>
                </a:tc>
                <a:tc>
                  <a:txBody>
                    <a:bodyPr/>
                    <a:lstStyle/>
                    <a:p>
                      <a:pPr algn="l">
                        <a:spcAft>
                          <a:spcPts val="240"/>
                        </a:spcAft>
                      </a:pPr>
                      <a:r>
                        <a:rPr lang="en-US" sz="1800">
                          <a:effectLst/>
                        </a:rPr>
                        <a:t>450 – 1000  Å</a:t>
                      </a:r>
                      <a:endParaRPr lang="en-US" sz="1800">
                        <a:effectLst/>
                        <a:latin typeface="Times New Roman" panose="02020603050405020304" pitchFamily="18" charset="0"/>
                      </a:endParaRPr>
                    </a:p>
                  </a:txBody>
                  <a:tcPr marL="18415" marR="18415" marT="18415" marB="18415"/>
                </a:tc>
                <a:extLst>
                  <a:ext uri="{0D108BD9-81ED-4DB2-BD59-A6C34878D82A}">
                    <a16:rowId xmlns:a16="http://schemas.microsoft.com/office/drawing/2014/main" val="4280216643"/>
                  </a:ext>
                </a:extLst>
              </a:tr>
              <a:tr h="973844">
                <a:tc>
                  <a:txBody>
                    <a:bodyPr/>
                    <a:lstStyle/>
                    <a:p>
                      <a:pPr algn="l">
                        <a:spcAft>
                          <a:spcPts val="240"/>
                        </a:spcAft>
                      </a:pPr>
                      <a:r>
                        <a:rPr lang="en-US" sz="1800">
                          <a:effectLst/>
                        </a:rPr>
                        <a:t>Number of Exposures to Cover Spectral Bandpass</a:t>
                      </a:r>
                      <a:endParaRPr lang="en-US" sz="1800">
                        <a:effectLst/>
                        <a:latin typeface="Times New Roman" panose="02020603050405020304" pitchFamily="18" charset="0"/>
                      </a:endParaRPr>
                    </a:p>
                  </a:txBody>
                  <a:tcPr marL="18415" marR="18415" marT="18415" marB="18415"/>
                </a:tc>
                <a:tc>
                  <a:txBody>
                    <a:bodyPr/>
                    <a:lstStyle/>
                    <a:p>
                      <a:pPr algn="l">
                        <a:spcAft>
                          <a:spcPts val="240"/>
                        </a:spcAft>
                      </a:pPr>
                      <a:r>
                        <a:rPr lang="en-US" sz="1800" dirty="0">
                          <a:effectLst/>
                        </a:rPr>
                        <a:t>12</a:t>
                      </a:r>
                      <a:endParaRPr lang="en-US" sz="1800" dirty="0">
                        <a:effectLst/>
                        <a:latin typeface="Times New Roman" panose="02020603050405020304" pitchFamily="18" charset="0"/>
                      </a:endParaRPr>
                    </a:p>
                  </a:txBody>
                  <a:tcPr marL="18415" marR="18415" marT="18415" marB="18415"/>
                </a:tc>
                <a:tc>
                  <a:txBody>
                    <a:bodyPr/>
                    <a:lstStyle/>
                    <a:p>
                      <a:pPr algn="l">
                        <a:spcAft>
                          <a:spcPts val="240"/>
                        </a:spcAft>
                      </a:pPr>
                      <a:r>
                        <a:rPr lang="en-US" sz="1800">
                          <a:effectLst/>
                        </a:rPr>
                        <a:t>1 (Low Res)</a:t>
                      </a:r>
                    </a:p>
                    <a:p>
                      <a:pPr algn="l">
                        <a:spcAft>
                          <a:spcPts val="240"/>
                        </a:spcAft>
                      </a:pPr>
                      <a:r>
                        <a:rPr lang="en-US" sz="1800">
                          <a:effectLst/>
                        </a:rPr>
                        <a:t>3 (Med Res)</a:t>
                      </a:r>
                      <a:endParaRPr lang="en-US" sz="1800">
                        <a:effectLst/>
                        <a:latin typeface="Times New Roman" panose="02020603050405020304" pitchFamily="18" charset="0"/>
                      </a:endParaRPr>
                    </a:p>
                  </a:txBody>
                  <a:tcPr marL="18415" marR="18415" marT="18415" marB="18415"/>
                </a:tc>
                <a:extLst>
                  <a:ext uri="{0D108BD9-81ED-4DB2-BD59-A6C34878D82A}">
                    <a16:rowId xmlns:a16="http://schemas.microsoft.com/office/drawing/2014/main" val="2394054365"/>
                  </a:ext>
                </a:extLst>
              </a:tr>
              <a:tr h="502735">
                <a:tc>
                  <a:txBody>
                    <a:bodyPr/>
                    <a:lstStyle/>
                    <a:p>
                      <a:pPr algn="l">
                        <a:spcAft>
                          <a:spcPts val="240"/>
                        </a:spcAft>
                      </a:pPr>
                      <a:r>
                        <a:rPr lang="en-US" sz="1800">
                          <a:effectLst/>
                        </a:rPr>
                        <a:t>Imaging Field-of-View</a:t>
                      </a:r>
                      <a:endParaRPr lang="en-US" sz="1800">
                        <a:effectLst/>
                        <a:latin typeface="Times New Roman" panose="02020603050405020304" pitchFamily="18" charset="0"/>
                      </a:endParaRPr>
                    </a:p>
                  </a:txBody>
                  <a:tcPr marL="18415" marR="18415" marT="18415" marB="18415"/>
                </a:tc>
                <a:tc>
                  <a:txBody>
                    <a:bodyPr/>
                    <a:lstStyle/>
                    <a:p>
                      <a:pPr algn="l">
                        <a:spcAft>
                          <a:spcPts val="240"/>
                        </a:spcAft>
                      </a:pPr>
                      <a:r>
                        <a:rPr lang="en-US" sz="1800" dirty="0" smtClean="0">
                          <a:effectLst/>
                        </a:rPr>
                        <a:t>0.2” x 28</a:t>
                      </a:r>
                      <a:r>
                        <a:rPr lang="en-US" sz="1800" dirty="0">
                          <a:effectLst/>
                        </a:rPr>
                        <a:t>′′ </a:t>
                      </a:r>
                      <a:r>
                        <a:rPr lang="en-US" sz="1800" baseline="30000" dirty="0">
                          <a:effectLst/>
                        </a:rPr>
                        <a:t> </a:t>
                      </a:r>
                      <a:endParaRPr lang="en-US" sz="1800" dirty="0">
                        <a:effectLst/>
                        <a:latin typeface="Times New Roman" panose="02020603050405020304" pitchFamily="18" charset="0"/>
                      </a:endParaRPr>
                    </a:p>
                  </a:txBody>
                  <a:tcPr marL="18415" marR="18415" marT="18415" marB="18415"/>
                </a:tc>
                <a:tc>
                  <a:txBody>
                    <a:bodyPr/>
                    <a:lstStyle/>
                    <a:p>
                      <a:pPr algn="l">
                        <a:spcAft>
                          <a:spcPts val="240"/>
                        </a:spcAft>
                      </a:pPr>
                      <a:r>
                        <a:rPr lang="en-US" sz="1800">
                          <a:effectLst/>
                        </a:rPr>
                        <a:t>60” x 144”</a:t>
                      </a:r>
                      <a:endParaRPr lang="en-US" sz="1800">
                        <a:effectLst/>
                        <a:latin typeface="Times New Roman" panose="02020603050405020304" pitchFamily="18" charset="0"/>
                      </a:endParaRPr>
                    </a:p>
                  </a:txBody>
                  <a:tcPr marL="18415" marR="18415" marT="18415" marB="18415"/>
                </a:tc>
                <a:extLst>
                  <a:ext uri="{0D108BD9-81ED-4DB2-BD59-A6C34878D82A}">
                    <a16:rowId xmlns:a16="http://schemas.microsoft.com/office/drawing/2014/main" val="3756780207"/>
                  </a:ext>
                </a:extLst>
              </a:tr>
              <a:tr h="502735">
                <a:tc>
                  <a:txBody>
                    <a:bodyPr/>
                    <a:lstStyle/>
                    <a:p>
                      <a:pPr algn="l">
                        <a:spcAft>
                          <a:spcPts val="240"/>
                        </a:spcAft>
                      </a:pPr>
                      <a:r>
                        <a:rPr lang="en-US" sz="1800">
                          <a:effectLst/>
                        </a:rPr>
                        <a:t>Spectrograph Throughput</a:t>
                      </a:r>
                      <a:endParaRPr lang="en-US" sz="1800">
                        <a:effectLst/>
                        <a:latin typeface="Times New Roman" panose="02020603050405020304" pitchFamily="18" charset="0"/>
                      </a:endParaRPr>
                    </a:p>
                  </a:txBody>
                  <a:tcPr marL="18415" marR="18415" marT="18415" marB="18415"/>
                </a:tc>
                <a:tc>
                  <a:txBody>
                    <a:bodyPr/>
                    <a:lstStyle/>
                    <a:p>
                      <a:pPr algn="l">
                        <a:spcAft>
                          <a:spcPts val="240"/>
                        </a:spcAft>
                      </a:pPr>
                      <a:r>
                        <a:rPr lang="en-US" sz="1800" dirty="0">
                          <a:effectLst/>
                        </a:rPr>
                        <a:t>1.2%</a:t>
                      </a:r>
                      <a:endParaRPr lang="en-US" sz="1800" dirty="0">
                        <a:effectLst/>
                        <a:latin typeface="Times New Roman" panose="02020603050405020304" pitchFamily="18" charset="0"/>
                      </a:endParaRPr>
                    </a:p>
                  </a:txBody>
                  <a:tcPr marL="18415" marR="18415" marT="18415" marB="18415"/>
                </a:tc>
                <a:tc>
                  <a:txBody>
                    <a:bodyPr/>
                    <a:lstStyle/>
                    <a:p>
                      <a:pPr algn="l">
                        <a:spcAft>
                          <a:spcPts val="240"/>
                        </a:spcAft>
                      </a:pPr>
                      <a:r>
                        <a:rPr lang="en-US" sz="1800" dirty="0">
                          <a:effectLst/>
                        </a:rPr>
                        <a:t>11.7%</a:t>
                      </a:r>
                      <a:endParaRPr lang="en-US" sz="1800" dirty="0">
                        <a:effectLst/>
                        <a:latin typeface="Times New Roman" panose="02020603050405020304" pitchFamily="18" charset="0"/>
                      </a:endParaRPr>
                    </a:p>
                  </a:txBody>
                  <a:tcPr marL="18415" marR="18415" marT="18415" marB="18415"/>
                </a:tc>
                <a:extLst>
                  <a:ext uri="{0D108BD9-81ED-4DB2-BD59-A6C34878D82A}">
                    <a16:rowId xmlns:a16="http://schemas.microsoft.com/office/drawing/2014/main" val="1330429987"/>
                  </a:ext>
                </a:extLst>
              </a:tr>
            </a:tbl>
          </a:graphicData>
        </a:graphic>
      </p:graphicFrame>
      <p:sp>
        <p:nvSpPr>
          <p:cNvPr id="11"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High-resolution and </a:t>
            </a:r>
            <a:r>
              <a:rPr lang="en-US" sz="3600" b="1" i="1" dirty="0">
                <a:effectLst>
                  <a:outerShdw blurRad="38100" dist="38100" dir="2700000" algn="tl">
                    <a:srgbClr val="000000">
                      <a:alpha val="43137"/>
                    </a:srgbClr>
                  </a:outerShdw>
                </a:effectLst>
              </a:rPr>
              <a:t>Imaging Spectrograph </a:t>
            </a:r>
            <a:r>
              <a:rPr lang="en-US" sz="3600" dirty="0" smtClean="0"/>
              <a:t>for LUVOIR</a:t>
            </a:r>
            <a:endParaRPr lang="en-US" sz="3600" dirty="0"/>
          </a:p>
        </p:txBody>
      </p:sp>
    </p:spTree>
    <p:extLst>
      <p:ext uri="{BB962C8B-B14F-4D97-AF65-F5344CB8AC3E}">
        <p14:creationId xmlns:p14="http://schemas.microsoft.com/office/powerpoint/2010/main" val="3412563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52400" y="1184844"/>
            <a:ext cx="8458200" cy="4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What can we do with LUVOIR + CHISL?  </a:t>
            </a:r>
          </a:p>
        </p:txBody>
      </p:sp>
      <p:sp>
        <p:nvSpPr>
          <p:cNvPr id="5" name="Text Box 17"/>
          <p:cNvSpPr txBox="1">
            <a:spLocks noChangeArrowheads="1"/>
          </p:cNvSpPr>
          <p:nvPr/>
        </p:nvSpPr>
        <p:spPr bwMode="auto">
          <a:xfrm>
            <a:off x="6006443" y="1411388"/>
            <a:ext cx="2756557" cy="623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Deep fields will be produced automatic via parallel observations during </a:t>
            </a:r>
            <a:r>
              <a:rPr lang="en-US" sz="2400" dirty="0" err="1" smtClean="0">
                <a:latin typeface="+mn-lt"/>
              </a:rPr>
              <a:t>coronagraphy</a:t>
            </a:r>
            <a:endParaRPr lang="en-US" sz="2400" dirty="0" smtClean="0">
              <a:latin typeface="+mn-lt"/>
            </a:endParaRPr>
          </a:p>
          <a:p>
            <a:pPr eaLnBrk="1" hangingPunct="1"/>
            <a:endParaRPr lang="en-US" sz="2400" dirty="0">
              <a:latin typeface="+mn-lt"/>
            </a:endParaRPr>
          </a:p>
          <a:p>
            <a:pPr eaLnBrk="1" hangingPunct="1"/>
            <a:r>
              <a:rPr lang="en-US" sz="2400" dirty="0" smtClean="0">
                <a:latin typeface="+mn-lt"/>
              </a:rPr>
              <a:t>Spectroscopic observations of low/intermediate redshift galaxies and CGM/IGM</a:t>
            </a:r>
            <a:endParaRPr lang="en-US" sz="2400" dirty="0">
              <a:latin typeface="+mn-lt"/>
            </a:endParaRPr>
          </a:p>
          <a:p>
            <a:pPr eaLnBrk="1" hangingPunct="1"/>
            <a:endParaRPr lang="en-US" sz="2000" dirty="0" smtClean="0">
              <a:solidFill>
                <a:schemeClr val="bg2"/>
              </a:solidFill>
              <a:latin typeface="Arial Rounded MT Bold" pitchFamily="34" charset="0"/>
            </a:endParaRPr>
          </a:p>
          <a:p>
            <a:pPr eaLnBrk="1" hangingPunct="1"/>
            <a:endParaRPr lang="en-US" sz="2400" dirty="0">
              <a:solidFill>
                <a:schemeClr val="accent1">
                  <a:lumMod val="50000"/>
                </a:schemeClr>
              </a:solidFill>
              <a:latin typeface="Aharoni" pitchFamily="2" charset="-79"/>
              <a:cs typeface="Aharoni" pitchFamily="2" charset="-79"/>
              <a:sym typeface="Symbol"/>
            </a:endParaRPr>
          </a:p>
          <a:p>
            <a:pPr eaLnBrk="1" hangingPunct="1"/>
            <a:endParaRPr lang="en-US" sz="24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752600"/>
            <a:ext cx="5203372" cy="4750905"/>
          </a:xfrm>
          <a:prstGeom prst="rect">
            <a:avLst/>
          </a:prstGeom>
        </p:spPr>
      </p:pic>
      <p:cxnSp>
        <p:nvCxnSpPr>
          <p:cNvPr id="6" name="Straight Arrow Connector 5"/>
          <p:cNvCxnSpPr/>
          <p:nvPr/>
        </p:nvCxnSpPr>
        <p:spPr>
          <a:xfrm>
            <a:off x="838200" y="1805775"/>
            <a:ext cx="0" cy="4341167"/>
          </a:xfrm>
          <a:prstGeom prst="straightConnector1">
            <a:avLst/>
          </a:prstGeom>
          <a:ln w="57150">
            <a:solidFill>
              <a:schemeClr val="tx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20090" y="6317583"/>
            <a:ext cx="5073978" cy="24847"/>
          </a:xfrm>
          <a:prstGeom prst="straightConnector1">
            <a:avLst/>
          </a:prstGeom>
          <a:ln w="57150">
            <a:solidFill>
              <a:schemeClr val="tx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7703" y="3472037"/>
            <a:ext cx="461986" cy="461665"/>
          </a:xfrm>
          <a:prstGeom prst="rect">
            <a:avLst/>
          </a:prstGeom>
          <a:noFill/>
        </p:spPr>
        <p:txBody>
          <a:bodyPr wrap="none" rtlCol="0">
            <a:spAutoFit/>
          </a:bodyPr>
          <a:lstStyle/>
          <a:p>
            <a:r>
              <a:rPr lang="en-US" sz="2400" dirty="0" smtClean="0">
                <a:solidFill>
                  <a:schemeClr val="tx1">
                    <a:lumMod val="85000"/>
                  </a:schemeClr>
                </a:solidFill>
              </a:rPr>
              <a:t>6’</a:t>
            </a:r>
            <a:endParaRPr lang="en-US" sz="2400" dirty="0">
              <a:solidFill>
                <a:schemeClr val="tx1">
                  <a:lumMod val="85000"/>
                </a:schemeClr>
              </a:solidFill>
            </a:endParaRPr>
          </a:p>
        </p:txBody>
      </p:sp>
      <p:sp>
        <p:nvSpPr>
          <p:cNvPr id="15" name="TextBox 14"/>
          <p:cNvSpPr txBox="1"/>
          <p:nvPr/>
        </p:nvSpPr>
        <p:spPr>
          <a:xfrm>
            <a:off x="2895600" y="5916110"/>
            <a:ext cx="461986" cy="461665"/>
          </a:xfrm>
          <a:prstGeom prst="rect">
            <a:avLst/>
          </a:prstGeom>
          <a:noFill/>
        </p:spPr>
        <p:txBody>
          <a:bodyPr wrap="none" rtlCol="0">
            <a:spAutoFit/>
          </a:bodyPr>
          <a:lstStyle/>
          <a:p>
            <a:r>
              <a:rPr lang="en-US" sz="2400" dirty="0" smtClean="0">
                <a:solidFill>
                  <a:schemeClr val="tx1">
                    <a:lumMod val="85000"/>
                  </a:schemeClr>
                </a:solidFill>
              </a:rPr>
              <a:t>6’</a:t>
            </a:r>
            <a:endParaRPr lang="en-US" sz="2400" dirty="0">
              <a:solidFill>
                <a:schemeClr val="tx1">
                  <a:lumMod val="85000"/>
                </a:schemeClr>
              </a:solidFill>
            </a:endParaRPr>
          </a:p>
        </p:txBody>
      </p:sp>
      <p:sp>
        <p:nvSpPr>
          <p:cNvPr id="11"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High-resolution and </a:t>
            </a:r>
            <a:r>
              <a:rPr lang="en-US" sz="3600" b="1" i="1" dirty="0">
                <a:effectLst>
                  <a:outerShdw blurRad="38100" dist="38100" dir="2700000" algn="tl">
                    <a:srgbClr val="000000">
                      <a:alpha val="43137"/>
                    </a:srgbClr>
                  </a:outerShdw>
                </a:effectLst>
              </a:rPr>
              <a:t>Imaging Spectrograph </a:t>
            </a:r>
            <a:r>
              <a:rPr lang="en-US" sz="3600" dirty="0" smtClean="0"/>
              <a:t>for LUVOIR</a:t>
            </a:r>
            <a:endParaRPr lang="en-US" sz="3600" dirty="0"/>
          </a:p>
        </p:txBody>
      </p:sp>
    </p:spTree>
    <p:extLst>
      <p:ext uri="{BB962C8B-B14F-4D97-AF65-F5344CB8AC3E}">
        <p14:creationId xmlns:p14="http://schemas.microsoft.com/office/powerpoint/2010/main" val="3806073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52400" y="1184844"/>
            <a:ext cx="8458200" cy="4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What can we do with LUVOIR + CHISL?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752600"/>
            <a:ext cx="5203372" cy="4750905"/>
          </a:xfrm>
          <a:prstGeom prst="rect">
            <a:avLst/>
          </a:prstGeom>
        </p:spPr>
      </p:pic>
      <p:cxnSp>
        <p:nvCxnSpPr>
          <p:cNvPr id="6" name="Straight Arrow Connector 5"/>
          <p:cNvCxnSpPr/>
          <p:nvPr/>
        </p:nvCxnSpPr>
        <p:spPr>
          <a:xfrm>
            <a:off x="838200" y="1805775"/>
            <a:ext cx="0" cy="4341167"/>
          </a:xfrm>
          <a:prstGeom prst="straightConnector1">
            <a:avLst/>
          </a:prstGeom>
          <a:ln w="57150">
            <a:solidFill>
              <a:schemeClr val="tx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20090" y="6317583"/>
            <a:ext cx="5073978" cy="24847"/>
          </a:xfrm>
          <a:prstGeom prst="straightConnector1">
            <a:avLst/>
          </a:prstGeom>
          <a:ln w="57150">
            <a:solidFill>
              <a:schemeClr val="tx1">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47703" y="3472037"/>
            <a:ext cx="461986" cy="461665"/>
          </a:xfrm>
          <a:prstGeom prst="rect">
            <a:avLst/>
          </a:prstGeom>
          <a:noFill/>
        </p:spPr>
        <p:txBody>
          <a:bodyPr wrap="none" rtlCol="0">
            <a:spAutoFit/>
          </a:bodyPr>
          <a:lstStyle/>
          <a:p>
            <a:r>
              <a:rPr lang="en-US" sz="2400" dirty="0" smtClean="0">
                <a:solidFill>
                  <a:schemeClr val="tx1">
                    <a:lumMod val="85000"/>
                  </a:schemeClr>
                </a:solidFill>
              </a:rPr>
              <a:t>6’</a:t>
            </a:r>
            <a:endParaRPr lang="en-US" sz="2400" dirty="0">
              <a:solidFill>
                <a:schemeClr val="tx1">
                  <a:lumMod val="85000"/>
                </a:schemeClr>
              </a:solidFill>
            </a:endParaRPr>
          </a:p>
        </p:txBody>
      </p:sp>
      <p:sp>
        <p:nvSpPr>
          <p:cNvPr id="15" name="TextBox 14"/>
          <p:cNvSpPr txBox="1"/>
          <p:nvPr/>
        </p:nvSpPr>
        <p:spPr>
          <a:xfrm>
            <a:off x="2895600" y="5916110"/>
            <a:ext cx="461986" cy="461665"/>
          </a:xfrm>
          <a:prstGeom prst="rect">
            <a:avLst/>
          </a:prstGeom>
          <a:noFill/>
        </p:spPr>
        <p:txBody>
          <a:bodyPr wrap="none" rtlCol="0">
            <a:spAutoFit/>
          </a:bodyPr>
          <a:lstStyle/>
          <a:p>
            <a:r>
              <a:rPr lang="en-US" sz="2400" dirty="0" smtClean="0">
                <a:solidFill>
                  <a:schemeClr val="tx1">
                    <a:lumMod val="85000"/>
                  </a:schemeClr>
                </a:solidFill>
              </a:rPr>
              <a:t>6’</a:t>
            </a:r>
            <a:endParaRPr lang="en-US" sz="2400" dirty="0">
              <a:solidFill>
                <a:schemeClr val="tx1">
                  <a:lumMod val="85000"/>
                </a:schemeClr>
              </a:solidFill>
            </a:endParaRPr>
          </a:p>
        </p:txBody>
      </p:sp>
      <p:sp>
        <p:nvSpPr>
          <p:cNvPr id="3" name="Rectangle 2"/>
          <p:cNvSpPr/>
          <p:nvPr/>
        </p:nvSpPr>
        <p:spPr>
          <a:xfrm>
            <a:off x="4343400" y="1805775"/>
            <a:ext cx="1450668" cy="2216038"/>
          </a:xfrm>
          <a:prstGeom prst="rect">
            <a:avLst/>
          </a:prstGeom>
          <a:solidFill>
            <a:schemeClr val="accent3">
              <a:lumMod val="60000"/>
              <a:lumOff val="40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64637" y="2682961"/>
            <a:ext cx="716863" cy="461665"/>
          </a:xfrm>
          <a:prstGeom prst="rect">
            <a:avLst/>
          </a:prstGeom>
          <a:noFill/>
        </p:spPr>
        <p:txBody>
          <a:bodyPr wrap="none" rtlCol="0">
            <a:spAutoFit/>
          </a:bodyPr>
          <a:lstStyle/>
          <a:p>
            <a:r>
              <a:rPr lang="en-US" sz="2400" b="1" dirty="0" smtClean="0">
                <a:solidFill>
                  <a:srgbClr val="92D050"/>
                </a:solidFill>
              </a:rPr>
              <a:t>2.4’</a:t>
            </a:r>
            <a:endParaRPr lang="en-US" sz="2400" b="1" dirty="0">
              <a:solidFill>
                <a:srgbClr val="92D050"/>
              </a:solidFill>
            </a:endParaRPr>
          </a:p>
        </p:txBody>
      </p:sp>
      <p:sp>
        <p:nvSpPr>
          <p:cNvPr id="13" name="TextBox 12"/>
          <p:cNvSpPr txBox="1"/>
          <p:nvPr/>
        </p:nvSpPr>
        <p:spPr>
          <a:xfrm>
            <a:off x="4953000" y="4074988"/>
            <a:ext cx="461986" cy="461665"/>
          </a:xfrm>
          <a:prstGeom prst="rect">
            <a:avLst/>
          </a:prstGeom>
          <a:noFill/>
        </p:spPr>
        <p:txBody>
          <a:bodyPr wrap="none" rtlCol="0">
            <a:spAutoFit/>
          </a:bodyPr>
          <a:lstStyle/>
          <a:p>
            <a:r>
              <a:rPr lang="en-US" sz="2400" b="1" dirty="0">
                <a:solidFill>
                  <a:srgbClr val="92D050"/>
                </a:solidFill>
              </a:rPr>
              <a:t>1</a:t>
            </a:r>
            <a:r>
              <a:rPr lang="en-US" sz="2400" b="1" dirty="0" smtClean="0">
                <a:solidFill>
                  <a:srgbClr val="92D050"/>
                </a:solidFill>
              </a:rPr>
              <a:t>’</a:t>
            </a:r>
            <a:endParaRPr lang="en-US" sz="2400" b="1" dirty="0">
              <a:solidFill>
                <a:srgbClr val="92D050"/>
              </a:solidFill>
            </a:endParaRPr>
          </a:p>
        </p:txBody>
      </p:sp>
      <p:sp>
        <p:nvSpPr>
          <p:cNvPr id="16"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High-resolution and </a:t>
            </a:r>
            <a:r>
              <a:rPr lang="en-US" sz="3600" b="1" i="1" dirty="0">
                <a:effectLst>
                  <a:outerShdw blurRad="38100" dist="38100" dir="2700000" algn="tl">
                    <a:srgbClr val="000000">
                      <a:alpha val="43137"/>
                    </a:srgbClr>
                  </a:outerShdw>
                </a:effectLst>
              </a:rPr>
              <a:t>Imaging Spectrograph </a:t>
            </a:r>
            <a:r>
              <a:rPr lang="en-US" sz="3600" dirty="0" smtClean="0"/>
              <a:t>for LUVOIR</a:t>
            </a:r>
            <a:endParaRPr lang="en-US" sz="3600" dirty="0"/>
          </a:p>
        </p:txBody>
      </p:sp>
      <p:sp>
        <p:nvSpPr>
          <p:cNvPr id="14" name="Text Box 17"/>
          <p:cNvSpPr txBox="1">
            <a:spLocks noChangeArrowheads="1"/>
          </p:cNvSpPr>
          <p:nvPr/>
        </p:nvSpPr>
        <p:spPr bwMode="auto">
          <a:xfrm>
            <a:off x="6006443" y="1411388"/>
            <a:ext cx="3061357" cy="26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400" dirty="0">
              <a:latin typeface="+mn-lt"/>
            </a:endParaRPr>
          </a:p>
          <a:p>
            <a:pPr eaLnBrk="1" hangingPunct="1"/>
            <a:r>
              <a:rPr lang="en-US" sz="2400" dirty="0" smtClean="0">
                <a:latin typeface="+mn-lt"/>
              </a:rPr>
              <a:t>Spectroscopic observations of low/intermediate redshift galaxies and CGM/IGM</a:t>
            </a:r>
            <a:endParaRPr lang="en-US" sz="24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p:txBody>
      </p:sp>
    </p:spTree>
    <p:extLst>
      <p:ext uri="{BB962C8B-B14F-4D97-AF65-F5344CB8AC3E}">
        <p14:creationId xmlns:p14="http://schemas.microsoft.com/office/powerpoint/2010/main" val="2043751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52400" y="1184844"/>
            <a:ext cx="8458200" cy="4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What can we do with LUVOIR + CHISL?  </a:t>
            </a:r>
          </a:p>
        </p:txBody>
      </p:sp>
      <p:sp>
        <p:nvSpPr>
          <p:cNvPr id="15" name="TextBox 14"/>
          <p:cNvSpPr txBox="1"/>
          <p:nvPr/>
        </p:nvSpPr>
        <p:spPr>
          <a:xfrm>
            <a:off x="1783485" y="6272928"/>
            <a:ext cx="461986" cy="461665"/>
          </a:xfrm>
          <a:prstGeom prst="rect">
            <a:avLst/>
          </a:prstGeom>
          <a:noFill/>
        </p:spPr>
        <p:txBody>
          <a:bodyPr wrap="none" rtlCol="0">
            <a:spAutoFit/>
          </a:bodyPr>
          <a:lstStyle/>
          <a:p>
            <a:r>
              <a:rPr lang="en-US" sz="2400" dirty="0">
                <a:solidFill>
                  <a:schemeClr val="tx1">
                    <a:lumMod val="85000"/>
                  </a:schemeClr>
                </a:solidFill>
              </a:rPr>
              <a:t>1</a:t>
            </a:r>
            <a:r>
              <a:rPr lang="en-US" sz="2400" dirty="0" smtClean="0">
                <a:solidFill>
                  <a:schemeClr val="tx1">
                    <a:lumMod val="85000"/>
                  </a:schemeClr>
                </a:solidFill>
              </a:rPr>
              <a:t>’</a:t>
            </a:r>
            <a:endParaRPr lang="en-US" sz="2400" dirty="0">
              <a:solidFill>
                <a:schemeClr val="tx1">
                  <a:lumMod val="85000"/>
                </a:schemeClr>
              </a:solidFill>
            </a:endParaRPr>
          </a:p>
        </p:txBody>
      </p:sp>
      <p:sp>
        <p:nvSpPr>
          <p:cNvPr id="16" name="TextBox 15"/>
          <p:cNvSpPr txBox="1"/>
          <p:nvPr/>
        </p:nvSpPr>
        <p:spPr>
          <a:xfrm>
            <a:off x="152400" y="3456797"/>
            <a:ext cx="716863" cy="461665"/>
          </a:xfrm>
          <a:prstGeom prst="rect">
            <a:avLst/>
          </a:prstGeom>
          <a:noFill/>
        </p:spPr>
        <p:txBody>
          <a:bodyPr wrap="none" rtlCol="0">
            <a:spAutoFit/>
          </a:bodyPr>
          <a:lstStyle/>
          <a:p>
            <a:r>
              <a:rPr lang="en-US" sz="2400" dirty="0" smtClean="0">
                <a:solidFill>
                  <a:schemeClr val="tx1">
                    <a:lumMod val="85000"/>
                  </a:schemeClr>
                </a:solidFill>
              </a:rPr>
              <a:t>2.4’</a:t>
            </a:r>
            <a:endParaRPr lang="en-US" sz="2400" dirty="0">
              <a:solidFill>
                <a:schemeClr val="tx1">
                  <a:lumMod val="8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9099" y="2828176"/>
            <a:ext cx="4467153" cy="2422351"/>
          </a:xfrm>
          <a:prstGeom prst="rect">
            <a:avLst/>
          </a:prstGeom>
        </p:spPr>
      </p:pic>
      <p:sp>
        <p:nvSpPr>
          <p:cNvPr id="3" name="Rectangle 2"/>
          <p:cNvSpPr/>
          <p:nvPr/>
        </p:nvSpPr>
        <p:spPr>
          <a:xfrm>
            <a:off x="794802" y="1805774"/>
            <a:ext cx="2430851" cy="4467153"/>
          </a:xfrm>
          <a:prstGeom prst="rect">
            <a:avLst/>
          </a:prstGeom>
          <a:solidFill>
            <a:schemeClr val="accent3">
              <a:lumMod val="60000"/>
              <a:lumOff val="40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p:cNvGraphicFramePr>
            <a:graphicFrameLocks noGrp="1"/>
          </p:cNvGraphicFramePr>
          <p:nvPr>
            <p:extLst/>
          </p:nvPr>
        </p:nvGraphicFramePr>
        <p:xfrm>
          <a:off x="803301" y="1805772"/>
          <a:ext cx="2422353" cy="4467154"/>
        </p:xfrm>
        <a:graphic>
          <a:graphicData uri="http://schemas.openxmlformats.org/drawingml/2006/table">
            <a:tbl>
              <a:tblPr>
                <a:tableStyleId>{5C22544A-7EE6-4342-B048-85BDC9FD1C3A}</a:tableStyleId>
              </a:tblPr>
              <a:tblGrid>
                <a:gridCol w="807451">
                  <a:extLst>
                    <a:ext uri="{9D8B030D-6E8A-4147-A177-3AD203B41FA5}">
                      <a16:colId xmlns:a16="http://schemas.microsoft.com/office/drawing/2014/main" val="904015201"/>
                    </a:ext>
                  </a:extLst>
                </a:gridCol>
                <a:gridCol w="807451">
                  <a:extLst>
                    <a:ext uri="{9D8B030D-6E8A-4147-A177-3AD203B41FA5}">
                      <a16:colId xmlns:a16="http://schemas.microsoft.com/office/drawing/2014/main" val="644125888"/>
                    </a:ext>
                  </a:extLst>
                </a:gridCol>
                <a:gridCol w="807451">
                  <a:extLst>
                    <a:ext uri="{9D8B030D-6E8A-4147-A177-3AD203B41FA5}">
                      <a16:colId xmlns:a16="http://schemas.microsoft.com/office/drawing/2014/main" val="1991064366"/>
                    </a:ext>
                  </a:extLst>
                </a:gridCol>
              </a:tblGrid>
              <a:tr h="2233577">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3467011567"/>
                  </a:ext>
                </a:extLst>
              </a:tr>
              <a:tr h="2233577">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517279414"/>
                  </a:ext>
                </a:extLst>
              </a:tr>
            </a:tbl>
          </a:graphicData>
        </a:graphic>
      </p:graphicFrame>
      <p:sp>
        <p:nvSpPr>
          <p:cNvPr id="10"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High-resolution and </a:t>
            </a:r>
            <a:r>
              <a:rPr lang="en-US" sz="3600" b="1" i="1" dirty="0">
                <a:effectLst>
                  <a:outerShdw blurRad="38100" dist="38100" dir="2700000" algn="tl">
                    <a:srgbClr val="000000">
                      <a:alpha val="43137"/>
                    </a:srgbClr>
                  </a:outerShdw>
                </a:effectLst>
              </a:rPr>
              <a:t>Imaging Spectrograph </a:t>
            </a:r>
            <a:r>
              <a:rPr lang="en-US" sz="3600" dirty="0" smtClean="0"/>
              <a:t>for LUVOIR</a:t>
            </a:r>
            <a:endParaRPr lang="en-US" sz="3600" dirty="0"/>
          </a:p>
        </p:txBody>
      </p:sp>
      <p:sp>
        <p:nvSpPr>
          <p:cNvPr id="11" name="Text Box 17"/>
          <p:cNvSpPr txBox="1">
            <a:spLocks noChangeArrowheads="1"/>
          </p:cNvSpPr>
          <p:nvPr/>
        </p:nvSpPr>
        <p:spPr bwMode="auto">
          <a:xfrm>
            <a:off x="4267200" y="1805772"/>
            <a:ext cx="4343400" cy="371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400" dirty="0">
              <a:latin typeface="+mn-lt"/>
            </a:endParaRPr>
          </a:p>
          <a:p>
            <a:pPr marL="342900" indent="-342900" eaLnBrk="1" hangingPunct="1">
              <a:buFont typeface="Arial" panose="020B0604020202020204" pitchFamily="34" charset="0"/>
              <a:buChar char="•"/>
            </a:pPr>
            <a:r>
              <a:rPr lang="en-US" sz="2400" dirty="0" smtClean="0">
                <a:latin typeface="+mn-lt"/>
              </a:rPr>
              <a:t>3 </a:t>
            </a:r>
            <a:r>
              <a:rPr lang="en-US" sz="2400" dirty="0" err="1" smtClean="0">
                <a:latin typeface="+mn-lt"/>
              </a:rPr>
              <a:t>microshutter</a:t>
            </a:r>
            <a:r>
              <a:rPr lang="en-US" sz="2400" dirty="0" smtClean="0">
                <a:latin typeface="+mn-lt"/>
              </a:rPr>
              <a:t> arrays, each </a:t>
            </a:r>
            <a:r>
              <a:rPr lang="en-US" sz="2400" dirty="0" smtClean="0">
                <a:latin typeface="+mn-lt"/>
              </a:rPr>
              <a:t>20</a:t>
            </a:r>
            <a:r>
              <a:rPr lang="en-US" sz="2400" dirty="0" smtClean="0">
                <a:latin typeface="+mn-lt"/>
              </a:rPr>
              <a:t>” x 48” FOV</a:t>
            </a:r>
            <a:endParaRPr lang="en-US" sz="2400" dirty="0" smtClean="0">
              <a:latin typeface="+mn-lt"/>
              <a:cs typeface="Aharoni" pitchFamily="2" charset="-79"/>
            </a:endParaRPr>
          </a:p>
          <a:p>
            <a:pPr marL="342900" indent="-342900" eaLnBrk="1" hangingPunct="1">
              <a:buFont typeface="Arial" panose="020B0604020202020204" pitchFamily="34" charset="0"/>
              <a:buChar char="•"/>
            </a:pPr>
            <a:endParaRPr lang="en-US" sz="2400" dirty="0">
              <a:latin typeface="+mn-lt"/>
              <a:cs typeface="Aharoni" pitchFamily="2" charset="-79"/>
            </a:endParaRPr>
          </a:p>
          <a:p>
            <a:pPr marL="342900" indent="-342900" eaLnBrk="1" hangingPunct="1">
              <a:buFont typeface="Arial" panose="020B0604020202020204" pitchFamily="34" charset="0"/>
              <a:buChar char="•"/>
            </a:pPr>
            <a:r>
              <a:rPr lang="en-US" sz="2400" dirty="0" smtClean="0">
                <a:latin typeface="+mn-lt"/>
                <a:cs typeface="Aharoni" pitchFamily="2" charset="-79"/>
              </a:rPr>
              <a:t>100 x 200 micron slits</a:t>
            </a:r>
          </a:p>
          <a:p>
            <a:pPr marL="342900" indent="-342900" eaLnBrk="1" hangingPunct="1">
              <a:buFont typeface="Arial" panose="020B0604020202020204" pitchFamily="34" charset="0"/>
              <a:buChar char="•"/>
            </a:pPr>
            <a:endParaRPr lang="en-US" sz="2400" dirty="0">
              <a:latin typeface="+mn-lt"/>
              <a:cs typeface="Aharoni" pitchFamily="2" charset="-79"/>
            </a:endParaRPr>
          </a:p>
          <a:p>
            <a:pPr marL="342900" indent="-342900" eaLnBrk="1" hangingPunct="1">
              <a:buFont typeface="Arial" panose="020B0604020202020204" pitchFamily="34" charset="0"/>
              <a:buChar char="•"/>
            </a:pPr>
            <a:r>
              <a:rPr lang="en-US" sz="2400" dirty="0" smtClean="0">
                <a:latin typeface="+mn-lt"/>
                <a:cs typeface="Aharoni" pitchFamily="2" charset="-79"/>
              </a:rPr>
              <a:t>&lt; 0.1” spectral imaging across most of FOV</a:t>
            </a:r>
          </a:p>
          <a:p>
            <a:pPr marL="757238" lvl="1" indent="-342900">
              <a:buFont typeface="Arial" panose="020B0604020202020204" pitchFamily="34" charset="0"/>
              <a:buChar char="•"/>
            </a:pPr>
            <a:r>
              <a:rPr lang="en-US" dirty="0" smtClean="0">
                <a:solidFill>
                  <a:schemeClr val="tx1">
                    <a:lumMod val="85000"/>
                  </a:schemeClr>
                </a:solidFill>
                <a:latin typeface="+mn-lt"/>
                <a:cs typeface="Aharoni" pitchFamily="2" charset="-79"/>
              </a:rPr>
              <a:t>(0.03” – 1.0” spectral imaging across full FOV)</a:t>
            </a:r>
            <a:r>
              <a:rPr lang="en-US" sz="2400" dirty="0" smtClean="0">
                <a:latin typeface="+mn-lt"/>
                <a:cs typeface="Aharoni" pitchFamily="2" charset="-79"/>
              </a:rPr>
              <a:t>  </a:t>
            </a:r>
            <a:endParaRPr lang="en-US" sz="2400" dirty="0" smtClean="0">
              <a:latin typeface="+mn-lt"/>
            </a:endParaRPr>
          </a:p>
        </p:txBody>
      </p:sp>
      <p:sp>
        <p:nvSpPr>
          <p:cNvPr id="12" name="Rectangle 11"/>
          <p:cNvSpPr/>
          <p:nvPr/>
        </p:nvSpPr>
        <p:spPr>
          <a:xfrm>
            <a:off x="1066800" y="5638800"/>
            <a:ext cx="457200" cy="457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99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52400" y="1184844"/>
            <a:ext cx="8458200" cy="4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What can we do with LUVOIR + CHISL?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9099" y="2828176"/>
            <a:ext cx="4467153" cy="2422351"/>
          </a:xfrm>
          <a:prstGeom prst="rect">
            <a:avLst/>
          </a:prstGeom>
        </p:spPr>
      </p:pic>
      <p:sp>
        <p:nvSpPr>
          <p:cNvPr id="3" name="Rectangle 2"/>
          <p:cNvSpPr/>
          <p:nvPr/>
        </p:nvSpPr>
        <p:spPr>
          <a:xfrm>
            <a:off x="794802" y="1805774"/>
            <a:ext cx="2430851" cy="4467153"/>
          </a:xfrm>
          <a:prstGeom prst="rect">
            <a:avLst/>
          </a:prstGeom>
          <a:solidFill>
            <a:schemeClr val="accent3">
              <a:lumMod val="60000"/>
              <a:lumOff val="40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89" r="68334" b="-1"/>
          <a:stretch/>
        </p:blipFill>
        <p:spPr>
          <a:xfrm>
            <a:off x="152400" y="1752600"/>
            <a:ext cx="2895600" cy="2699526"/>
          </a:xfrm>
          <a:prstGeom prst="rect">
            <a:avLst/>
          </a:prstGeom>
        </p:spPr>
      </p:pic>
      <p:sp>
        <p:nvSpPr>
          <p:cNvPr id="2" name="Rectangle 1"/>
          <p:cNvSpPr/>
          <p:nvPr/>
        </p:nvSpPr>
        <p:spPr>
          <a:xfrm>
            <a:off x="1066800" y="5638800"/>
            <a:ext cx="457200" cy="457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3300" y="1899848"/>
            <a:ext cx="2168500" cy="213875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1050047" y="4038598"/>
            <a:ext cx="16753" cy="1600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532500" y="4038598"/>
            <a:ext cx="1210700" cy="1600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High-resolution and </a:t>
            </a:r>
            <a:r>
              <a:rPr lang="en-US" sz="3600" b="1" i="1" dirty="0">
                <a:effectLst>
                  <a:outerShdw blurRad="38100" dist="38100" dir="2700000" algn="tl">
                    <a:srgbClr val="000000">
                      <a:alpha val="43137"/>
                    </a:srgbClr>
                  </a:outerShdw>
                </a:effectLst>
              </a:rPr>
              <a:t>Imaging Spectrograph </a:t>
            </a:r>
            <a:r>
              <a:rPr lang="en-US" sz="3600" dirty="0" smtClean="0"/>
              <a:t>for LUVOIR</a:t>
            </a:r>
            <a:endParaRPr lang="en-US" sz="3600" dirty="0"/>
          </a:p>
        </p:txBody>
      </p:sp>
    </p:spTree>
    <p:extLst>
      <p:ext uri="{BB962C8B-B14F-4D97-AF65-F5344CB8AC3E}">
        <p14:creationId xmlns:p14="http://schemas.microsoft.com/office/powerpoint/2010/main" val="2365786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152400" y="1184844"/>
            <a:ext cx="8458200" cy="4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dirty="0" smtClean="0">
                <a:latin typeface="+mn-lt"/>
              </a:rPr>
              <a:t>What can we do with LUVOIR + CHISL?  </a:t>
            </a:r>
          </a:p>
        </p:txBody>
      </p:sp>
      <p:sp>
        <p:nvSpPr>
          <p:cNvPr id="5" name="Text Box 17"/>
          <p:cNvSpPr txBox="1">
            <a:spLocks noChangeArrowheads="1"/>
          </p:cNvSpPr>
          <p:nvPr/>
        </p:nvSpPr>
        <p:spPr bwMode="auto">
          <a:xfrm>
            <a:off x="3220491" y="4704368"/>
            <a:ext cx="5833648" cy="223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400" i="1" dirty="0" smtClean="0">
                <a:latin typeface="+mn-lt"/>
              </a:rPr>
              <a:t>R &gt; 15,000 </a:t>
            </a:r>
            <a:r>
              <a:rPr lang="en-US" sz="2400" dirty="0" smtClean="0">
                <a:latin typeface="+mn-lt"/>
              </a:rPr>
              <a:t>1000 – 2000 Å spectroscopy of hundreds of objects </a:t>
            </a:r>
            <a:r>
              <a:rPr lang="en-US" sz="2400" i="1" dirty="0" smtClean="0">
                <a:latin typeface="+mn-lt"/>
              </a:rPr>
              <a:t>simultaneously</a:t>
            </a:r>
            <a:r>
              <a:rPr lang="en-US" sz="2400" dirty="0" smtClean="0">
                <a:latin typeface="+mn-lt"/>
              </a:rPr>
              <a:t>.  </a:t>
            </a:r>
          </a:p>
          <a:p>
            <a:pPr eaLnBrk="1" hangingPunct="1"/>
            <a:endParaRPr lang="en-US" sz="2400" dirty="0">
              <a:latin typeface="+mn-lt"/>
            </a:endParaRPr>
          </a:p>
          <a:p>
            <a:pPr eaLnBrk="1" hangingPunct="1"/>
            <a:r>
              <a:rPr lang="en-US" sz="2400" dirty="0" smtClean="0">
                <a:latin typeface="+mn-lt"/>
              </a:rPr>
              <a:t>Background quasars, numerous galactic regions, </a:t>
            </a:r>
            <a:r>
              <a:rPr lang="en-US" sz="2400" dirty="0" err="1" smtClean="0">
                <a:latin typeface="+mn-lt"/>
              </a:rPr>
              <a:t>circumgalactic</a:t>
            </a:r>
            <a:r>
              <a:rPr lang="en-US" sz="2400" dirty="0" smtClean="0">
                <a:latin typeface="+mn-lt"/>
              </a:rPr>
              <a:t> halo </a:t>
            </a:r>
            <a:endParaRPr lang="en-US" sz="2400" i="1" dirty="0">
              <a:latin typeface="+mn-lt"/>
            </a:endParaRPr>
          </a:p>
          <a:p>
            <a:pPr eaLnBrk="1" hangingPunct="1"/>
            <a:endParaRPr lang="en-US" sz="2000" dirty="0">
              <a:solidFill>
                <a:schemeClr val="bg2"/>
              </a:solidFill>
              <a:latin typeface="Arial Rounded MT Bold"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9099" y="2828176"/>
            <a:ext cx="4467153" cy="2422351"/>
          </a:xfrm>
          <a:prstGeom prst="rect">
            <a:avLst/>
          </a:prstGeom>
        </p:spPr>
      </p:pic>
      <p:sp>
        <p:nvSpPr>
          <p:cNvPr id="3" name="Rectangle 2"/>
          <p:cNvSpPr/>
          <p:nvPr/>
        </p:nvSpPr>
        <p:spPr>
          <a:xfrm>
            <a:off x="794802" y="1805774"/>
            <a:ext cx="2430851" cy="4467153"/>
          </a:xfrm>
          <a:prstGeom prst="rect">
            <a:avLst/>
          </a:prstGeom>
          <a:solidFill>
            <a:schemeClr val="accent3">
              <a:lumMod val="60000"/>
              <a:lumOff val="40000"/>
              <a:alpha val="2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 t="89" r="2501" b="-1"/>
          <a:stretch/>
        </p:blipFill>
        <p:spPr>
          <a:xfrm>
            <a:off x="152400" y="1752600"/>
            <a:ext cx="8915400" cy="2699526"/>
          </a:xfrm>
          <a:prstGeom prst="rect">
            <a:avLst/>
          </a:prstGeom>
        </p:spPr>
      </p:pic>
      <p:sp>
        <p:nvSpPr>
          <p:cNvPr id="2" name="Rectangle 1"/>
          <p:cNvSpPr/>
          <p:nvPr/>
        </p:nvSpPr>
        <p:spPr>
          <a:xfrm>
            <a:off x="1066800" y="5638800"/>
            <a:ext cx="457200" cy="4572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3300" y="1899848"/>
            <a:ext cx="2168500" cy="213875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1050047" y="4038598"/>
            <a:ext cx="16753" cy="1600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532500" y="4038598"/>
            <a:ext cx="1210700" cy="1600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Combined High-resolution and </a:t>
            </a:r>
            <a:r>
              <a:rPr lang="en-US" sz="3600" b="1" i="1" dirty="0">
                <a:effectLst>
                  <a:outerShdw blurRad="38100" dist="38100" dir="2700000" algn="tl">
                    <a:srgbClr val="000000">
                      <a:alpha val="43137"/>
                    </a:srgbClr>
                  </a:outerShdw>
                </a:effectLst>
              </a:rPr>
              <a:t>Imaging Spectrograph </a:t>
            </a:r>
            <a:r>
              <a:rPr lang="en-US" sz="3600" dirty="0" smtClean="0"/>
              <a:t>for LUVOIR</a:t>
            </a:r>
            <a:endParaRPr lang="en-US" sz="3600" dirty="0"/>
          </a:p>
        </p:txBody>
      </p:sp>
    </p:spTree>
    <p:extLst>
      <p:ext uri="{BB962C8B-B14F-4D97-AF65-F5344CB8AC3E}">
        <p14:creationId xmlns:p14="http://schemas.microsoft.com/office/powerpoint/2010/main" val="187840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CHISL Technology – Current Laboratory and Flight Testing</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971800"/>
            <a:ext cx="6705600" cy="354870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837" y="1179786"/>
            <a:ext cx="3525406" cy="3087414"/>
          </a:xfrm>
          <a:prstGeom prst="rect">
            <a:avLst/>
          </a:prstGeom>
        </p:spPr>
      </p:pic>
      <p:pic>
        <p:nvPicPr>
          <p:cNvPr id="5" name="Picture 4" descr="nasalogo_tran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6800" y="1677137"/>
            <a:ext cx="1143000" cy="94640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9537" y="1703446"/>
            <a:ext cx="2900008" cy="744693"/>
          </a:xfrm>
          <a:prstGeom prst="rect">
            <a:avLst/>
          </a:prstGeom>
        </p:spPr>
      </p:pic>
    </p:spTree>
    <p:extLst>
      <p:ext uri="{BB962C8B-B14F-4D97-AF65-F5344CB8AC3E}">
        <p14:creationId xmlns:p14="http://schemas.microsoft.com/office/powerpoint/2010/main" val="936727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Text Box 11"/>
          <p:cNvSpPr txBox="1">
            <a:spLocks noChangeArrowheads="1"/>
          </p:cNvSpPr>
          <p:nvPr/>
        </p:nvSpPr>
        <p:spPr bwMode="auto">
          <a:xfrm>
            <a:off x="4211638" y="2355850"/>
            <a:ext cx="2641600"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endParaRPr lang="en-US" sz="2200">
              <a:solidFill>
                <a:srgbClr val="0000FF"/>
              </a:solidFill>
              <a:latin typeface="Arial Rounded MT Bold" pitchFamily="34" charset="0"/>
            </a:endParaRPr>
          </a:p>
        </p:txBody>
      </p:sp>
      <p:sp>
        <p:nvSpPr>
          <p:cNvPr id="2" name="Rounded Rectangle 1"/>
          <p:cNvSpPr/>
          <p:nvPr/>
        </p:nvSpPr>
        <p:spPr>
          <a:xfrm>
            <a:off x="954583" y="1317248"/>
            <a:ext cx="7239000" cy="5257800"/>
          </a:xfrm>
          <a:prstGeom prst="roundRect">
            <a:avLst/>
          </a:prstGeom>
          <a:solidFill>
            <a:srgbClr val="000000">
              <a:alpha val="3137"/>
            </a:srgbClr>
          </a:solidFill>
        </p:spPr>
        <p:style>
          <a:lnRef idx="1">
            <a:schemeClr val="dk1"/>
          </a:lnRef>
          <a:fillRef idx="2">
            <a:schemeClr val="dk1"/>
          </a:fillRef>
          <a:effectRef idx="1">
            <a:schemeClr val="dk1"/>
          </a:effectRef>
          <a:fontRef idx="minor">
            <a:schemeClr val="dk1"/>
          </a:fontRef>
        </p:style>
        <p:txBody>
          <a:bodyPr rtlCol="0" anchor="ctr"/>
          <a:lstStyle/>
          <a:p>
            <a:pPr marL="285750" indent="-285750" algn="ctr">
              <a:buFont typeface="Arial" pitchFamily="34" charset="0"/>
              <a:buChar char="•"/>
            </a:pPr>
            <a:r>
              <a:rPr lang="en-US" sz="3200" dirty="0" smtClean="0">
                <a:solidFill>
                  <a:schemeClr val="tx1"/>
                </a:solidFill>
              </a:rPr>
              <a:t>Colorado UV Rocket Program</a:t>
            </a:r>
          </a:p>
          <a:p>
            <a:pPr marL="285750" indent="-285750" algn="ctr">
              <a:buFont typeface="Arial" pitchFamily="34" charset="0"/>
              <a:buChar char="•"/>
            </a:pPr>
            <a:endParaRPr lang="en-US" sz="3200" dirty="0" smtClean="0">
              <a:solidFill>
                <a:schemeClr val="tx1"/>
              </a:solidFill>
            </a:endParaRPr>
          </a:p>
          <a:p>
            <a:pPr marL="285750" indent="-285750" algn="ctr">
              <a:buFont typeface="Arial" pitchFamily="34" charset="0"/>
              <a:buChar char="•"/>
            </a:pPr>
            <a:r>
              <a:rPr lang="en-US" sz="2400" dirty="0" smtClean="0">
                <a:solidFill>
                  <a:schemeClr val="tx1"/>
                </a:solidFill>
              </a:rPr>
              <a:t>High-resolution spectroscopy of the local ISM (</a:t>
            </a:r>
            <a:r>
              <a:rPr lang="en-US" sz="2400" b="1" u="sng" dirty="0" smtClean="0">
                <a:solidFill>
                  <a:schemeClr val="tx1"/>
                </a:solidFill>
              </a:rPr>
              <a:t>CHESS</a:t>
            </a:r>
            <a:r>
              <a:rPr lang="en-US" sz="2400" dirty="0" smtClean="0">
                <a:solidFill>
                  <a:schemeClr val="tx1"/>
                </a:solidFill>
              </a:rPr>
              <a:t>); Imaging spectroscopy of nearby galaxies and exoplanet host stars (</a:t>
            </a:r>
            <a:r>
              <a:rPr lang="en-US" sz="2400" b="1" u="sng" dirty="0" smtClean="0">
                <a:solidFill>
                  <a:schemeClr val="tx1"/>
                </a:solidFill>
              </a:rPr>
              <a:t>SISTINE</a:t>
            </a:r>
            <a:r>
              <a:rPr lang="en-US" sz="2400" dirty="0" smtClean="0">
                <a:solidFill>
                  <a:schemeClr val="tx1"/>
                </a:solidFill>
              </a:rPr>
              <a:t>); Ionizing radiation from local OB stars (</a:t>
            </a:r>
            <a:r>
              <a:rPr lang="en-US" sz="2400" b="1" u="sng" dirty="0" smtClean="0">
                <a:solidFill>
                  <a:schemeClr val="tx1"/>
                </a:solidFill>
              </a:rPr>
              <a:t>DEUCE</a:t>
            </a:r>
            <a:r>
              <a:rPr lang="en-US" sz="2400" dirty="0" smtClean="0">
                <a:solidFill>
                  <a:schemeClr val="tx1"/>
                </a:solidFill>
              </a:rPr>
              <a:t>*)</a:t>
            </a:r>
          </a:p>
          <a:p>
            <a:pPr marL="285750" indent="-285750" algn="ctr">
              <a:buFont typeface="Arial" pitchFamily="34" charset="0"/>
              <a:buChar char="•"/>
            </a:pPr>
            <a:endParaRPr lang="en-US" sz="2400" dirty="0" smtClean="0">
              <a:solidFill>
                <a:schemeClr val="tx1"/>
              </a:solidFill>
            </a:endParaRPr>
          </a:p>
          <a:p>
            <a:pPr marL="285750" indent="-285750" algn="ctr">
              <a:buFont typeface="Arial" pitchFamily="34" charset="0"/>
              <a:buChar char="•"/>
            </a:pPr>
            <a:r>
              <a:rPr lang="en-US" sz="2400" b="1" dirty="0" smtClean="0">
                <a:solidFill>
                  <a:schemeClr val="tx1"/>
                </a:solidFill>
              </a:rPr>
              <a:t>Hardware Development</a:t>
            </a:r>
            <a:r>
              <a:rPr lang="en-US" sz="2400" dirty="0" smtClean="0">
                <a:solidFill>
                  <a:schemeClr val="tx1"/>
                </a:solidFill>
              </a:rPr>
              <a:t>: </a:t>
            </a:r>
          </a:p>
          <a:p>
            <a:pPr marL="457200" indent="-457200" algn="ctr">
              <a:buFont typeface="+mj-lt"/>
              <a:buAutoNum type="arabicPeriod"/>
            </a:pPr>
            <a:r>
              <a:rPr lang="en-US" sz="2400" dirty="0" smtClean="0">
                <a:solidFill>
                  <a:schemeClr val="tx1"/>
                </a:solidFill>
              </a:rPr>
              <a:t>High-efficiency UV/visible optical coatings</a:t>
            </a:r>
          </a:p>
          <a:p>
            <a:pPr marL="457200" indent="-457200" algn="ctr">
              <a:buFont typeface="+mj-lt"/>
              <a:buAutoNum type="arabicPeriod"/>
            </a:pPr>
            <a:r>
              <a:rPr lang="en-US" sz="2400" dirty="0" smtClean="0">
                <a:solidFill>
                  <a:schemeClr val="tx1"/>
                </a:solidFill>
              </a:rPr>
              <a:t>Large format, high dynamic range UV detectors</a:t>
            </a:r>
          </a:p>
          <a:p>
            <a:pPr marL="457200" indent="-457200" algn="ctr">
              <a:buFont typeface="+mj-lt"/>
              <a:buAutoNum type="arabicPeriod"/>
            </a:pPr>
            <a:r>
              <a:rPr lang="en-US" sz="2400" dirty="0" smtClean="0">
                <a:solidFill>
                  <a:schemeClr val="tx1"/>
                </a:solidFill>
              </a:rPr>
              <a:t>Diffraction </a:t>
            </a:r>
            <a:r>
              <a:rPr lang="en-US" sz="2400" dirty="0">
                <a:solidFill>
                  <a:schemeClr val="tx1"/>
                </a:solidFill>
              </a:rPr>
              <a:t>g</a:t>
            </a:r>
            <a:r>
              <a:rPr lang="en-US" sz="2400" dirty="0" smtClean="0">
                <a:solidFill>
                  <a:schemeClr val="tx1"/>
                </a:solidFill>
              </a:rPr>
              <a:t>rating technology</a:t>
            </a:r>
          </a:p>
          <a:p>
            <a:pPr marL="457200" indent="-457200" algn="ctr">
              <a:buFont typeface="+mj-lt"/>
              <a:buAutoNum type="arabicPeriod"/>
            </a:pPr>
            <a:endParaRPr lang="en-US" sz="2400" dirty="0">
              <a:solidFill>
                <a:schemeClr val="tx1"/>
              </a:solidFill>
            </a:endParaRPr>
          </a:p>
        </p:txBody>
      </p:sp>
      <p:sp>
        <p:nvSpPr>
          <p:cNvPr id="5" name="TextBox 4"/>
          <p:cNvSpPr txBox="1"/>
          <p:nvPr/>
        </p:nvSpPr>
        <p:spPr>
          <a:xfrm>
            <a:off x="443843" y="5928717"/>
            <a:ext cx="1508490" cy="646331"/>
          </a:xfrm>
          <a:prstGeom prst="rect">
            <a:avLst/>
          </a:prstGeom>
          <a:noFill/>
        </p:spPr>
        <p:txBody>
          <a:bodyPr wrap="none" rtlCol="0">
            <a:spAutoFit/>
          </a:bodyPr>
          <a:lstStyle/>
          <a:p>
            <a:r>
              <a:rPr lang="en-US" dirty="0" smtClean="0"/>
              <a:t> PI – K. France</a:t>
            </a:r>
          </a:p>
          <a:p>
            <a:r>
              <a:rPr lang="en-US" dirty="0" smtClean="0"/>
              <a:t> *PI – J. Green</a:t>
            </a:r>
            <a:endParaRPr lang="en-US" dirty="0"/>
          </a:p>
        </p:txBody>
      </p:sp>
      <p:sp>
        <p:nvSpPr>
          <p:cNvPr id="7"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CHISL Technology – Current Laboratory and Flight Testing</a:t>
            </a:r>
            <a:endParaRPr lang="en-US" sz="3600" dirty="0"/>
          </a:p>
        </p:txBody>
      </p:sp>
    </p:spTree>
    <p:extLst>
      <p:ext uri="{BB962C8B-B14F-4D97-AF65-F5344CB8AC3E}">
        <p14:creationId xmlns:p14="http://schemas.microsoft.com/office/powerpoint/2010/main" val="25625997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21918C2-F160-4077-B9C6-4743CC01BCB8}" type="slidenum">
              <a:rPr lang="en-US" smtClean="0"/>
              <a:pPr/>
              <a:t>79</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44483" b="15483"/>
          <a:stretch/>
        </p:blipFill>
        <p:spPr>
          <a:xfrm>
            <a:off x="8592" y="1295400"/>
            <a:ext cx="9087045" cy="2728441"/>
          </a:xfrm>
          <a:prstGeom prst="rect">
            <a:avLst/>
          </a:prstGeom>
          <a:ln>
            <a:solidFill>
              <a:schemeClr val="tx1"/>
            </a:solidFill>
          </a:ln>
        </p:spPr>
      </p:pic>
      <p:sp>
        <p:nvSpPr>
          <p:cNvPr id="17" name="Up Arrow 16"/>
          <p:cNvSpPr/>
          <p:nvPr/>
        </p:nvSpPr>
        <p:spPr>
          <a:xfrm>
            <a:off x="2438400" y="3581400"/>
            <a:ext cx="381072"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5105400" y="3581400"/>
            <a:ext cx="381072"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7010400" y="3581400"/>
            <a:ext cx="381072"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a:off x="1961027" y="3048000"/>
            <a:ext cx="190536" cy="3048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Up Arrow 20"/>
          <p:cNvSpPr/>
          <p:nvPr/>
        </p:nvSpPr>
        <p:spPr>
          <a:xfrm>
            <a:off x="1562136" y="2687726"/>
            <a:ext cx="190536" cy="3408274"/>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Up Arrow 21"/>
          <p:cNvSpPr/>
          <p:nvPr/>
        </p:nvSpPr>
        <p:spPr>
          <a:xfrm>
            <a:off x="1752672" y="2218660"/>
            <a:ext cx="190536" cy="387734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Up Arrow 22"/>
          <p:cNvSpPr/>
          <p:nvPr/>
        </p:nvSpPr>
        <p:spPr>
          <a:xfrm>
            <a:off x="9913" y="3581400"/>
            <a:ext cx="381072" cy="990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562136" y="6096000"/>
            <a:ext cx="4076664"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latin typeface="Times New Roman" panose="02020603050405020304" pitchFamily="18" charset="0"/>
                <a:cs typeface="Times New Roman" panose="02020603050405020304" pitchFamily="18" charset="0"/>
              </a:rPr>
              <a:t>Carbon fiber mechanical structure</a:t>
            </a:r>
            <a:endParaRPr lang="en-US" sz="20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438400" y="4572000"/>
            <a:ext cx="116206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Echelle </a:t>
            </a:r>
            <a:endParaRPr lang="en-US" sz="20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4343400" y="4572000"/>
            <a:ext cx="1924068"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Cross disperser</a:t>
            </a:r>
            <a:endParaRPr lang="en-US" sz="2000" b="1"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6429437" y="4574498"/>
            <a:ext cx="2666199"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Mechanical collimator</a:t>
            </a:r>
            <a:endParaRPr lang="en-US" sz="2000" b="1"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33647" y="4544517"/>
            <a:ext cx="1261753"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X-strip MCP</a:t>
            </a:r>
            <a:endParaRPr lang="en-US" sz="20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6482848" y="5157647"/>
            <a:ext cx="2432551" cy="13234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600" b="1" dirty="0" smtClean="0">
                <a:solidFill>
                  <a:schemeClr val="tx1"/>
                </a:solidFill>
                <a:latin typeface="Times New Roman" panose="02020603050405020304" pitchFamily="18" charset="0"/>
                <a:cs typeface="Times New Roman" panose="02020603050405020304" pitchFamily="18" charset="0"/>
              </a:rPr>
              <a:t>France et al. 2012</a:t>
            </a:r>
          </a:p>
          <a:p>
            <a:pPr algn="ctr"/>
            <a:r>
              <a:rPr lang="en-US" sz="1600" b="1" dirty="0" smtClean="0">
                <a:solidFill>
                  <a:schemeClr val="tx1"/>
                </a:solidFill>
                <a:latin typeface="Times New Roman" panose="02020603050405020304" pitchFamily="18" charset="0"/>
                <a:cs typeface="Times New Roman" panose="02020603050405020304" pitchFamily="18" charset="0"/>
              </a:rPr>
              <a:t>Hoadley et al. 2014</a:t>
            </a:r>
          </a:p>
          <a:p>
            <a:pPr algn="ctr"/>
            <a:r>
              <a:rPr lang="en-US" sz="1600" b="1" dirty="0" smtClean="0">
                <a:solidFill>
                  <a:schemeClr val="tx1"/>
                </a:solidFill>
                <a:latin typeface="Times New Roman" panose="02020603050405020304" pitchFamily="18" charset="0"/>
                <a:cs typeface="Times New Roman" panose="02020603050405020304" pitchFamily="18" charset="0"/>
              </a:rPr>
              <a:t>France et al. 2016</a:t>
            </a:r>
          </a:p>
          <a:p>
            <a:pPr algn="ctr"/>
            <a:r>
              <a:rPr lang="en-US" sz="1600" b="1" dirty="0" err="1" smtClean="0">
                <a:solidFill>
                  <a:schemeClr val="tx1"/>
                </a:solidFill>
                <a:latin typeface="Times New Roman" panose="02020603050405020304" pitchFamily="18" charset="0"/>
                <a:cs typeface="Times New Roman" panose="02020603050405020304" pitchFamily="18" charset="0"/>
              </a:rPr>
              <a:t>Hoadley</a:t>
            </a:r>
            <a:r>
              <a:rPr lang="en-US" sz="1600" b="1" dirty="0" smtClean="0">
                <a:solidFill>
                  <a:schemeClr val="tx1"/>
                </a:solidFill>
                <a:latin typeface="Times New Roman" panose="02020603050405020304" pitchFamily="18" charset="0"/>
                <a:cs typeface="Times New Roman" panose="02020603050405020304" pitchFamily="18" charset="0"/>
              </a:rPr>
              <a:t> et al. 2016</a:t>
            </a:r>
          </a:p>
          <a:p>
            <a:pPr algn="ctr"/>
            <a:r>
              <a:rPr lang="en-US" sz="1600" b="1" dirty="0" smtClean="0">
                <a:solidFill>
                  <a:schemeClr val="tx1"/>
                </a:solidFill>
                <a:latin typeface="Times New Roman" panose="02020603050405020304" pitchFamily="18" charset="0"/>
                <a:cs typeface="Times New Roman" panose="02020603050405020304" pitchFamily="18" charset="0"/>
              </a:rPr>
              <a:t>Fleming et al. 2015, 2016</a:t>
            </a:r>
            <a:endParaRPr lang="en-US" sz="1600" b="1" dirty="0">
              <a:solidFill>
                <a:schemeClr val="tx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5555124" y="53383"/>
            <a:ext cx="3733800" cy="769441"/>
          </a:xfrm>
          <a:prstGeom prst="rect">
            <a:avLst/>
          </a:prstGeom>
          <a:noFill/>
        </p:spPr>
        <p:txBody>
          <a:bodyPr wrap="square" rtlCol="0">
            <a:spAutoFit/>
          </a:bodyPr>
          <a:lstStyle/>
          <a:p>
            <a:r>
              <a:rPr lang="en-US" sz="4400" b="1" dirty="0" smtClean="0">
                <a:latin typeface="+mj-lt"/>
              </a:rPr>
              <a:t>CHESS Payload</a:t>
            </a:r>
            <a:endParaRPr lang="en-US" sz="4400" b="1" dirty="0">
              <a:latin typeface="+mj-lt"/>
            </a:endParaRPr>
          </a:p>
        </p:txBody>
      </p:sp>
      <p:cxnSp>
        <p:nvCxnSpPr>
          <p:cNvPr id="3" name="Straight Arrow Connector 2"/>
          <p:cNvCxnSpPr/>
          <p:nvPr/>
        </p:nvCxnSpPr>
        <p:spPr>
          <a:xfrm flipH="1">
            <a:off x="533400" y="1371600"/>
            <a:ext cx="609600" cy="10668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913750" y="1455241"/>
            <a:ext cx="609600" cy="10668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888303" y="1112361"/>
            <a:ext cx="1055297" cy="10604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28600" y="67827"/>
            <a:ext cx="2133600" cy="14414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t>MCP detector</a:t>
            </a:r>
          </a:p>
          <a:p>
            <a:pPr algn="ctr"/>
            <a:r>
              <a:rPr lang="en-US" dirty="0" smtClean="0"/>
              <a:t>5 MHz global rate, photon counting, 40cm </a:t>
            </a:r>
            <a:r>
              <a:rPr lang="en-US" dirty="0" err="1" smtClean="0"/>
              <a:t>diam</a:t>
            </a:r>
            <a:r>
              <a:rPr lang="en-US" dirty="0" smtClean="0"/>
              <a:t>, 8K x 8K pixels</a:t>
            </a:r>
            <a:endParaRPr lang="en-US" dirty="0"/>
          </a:p>
        </p:txBody>
      </p:sp>
      <p:sp>
        <p:nvSpPr>
          <p:cNvPr id="33" name="Rounded Rectangle 32"/>
          <p:cNvSpPr/>
          <p:nvPr/>
        </p:nvSpPr>
        <p:spPr>
          <a:xfrm>
            <a:off x="2573676" y="287342"/>
            <a:ext cx="2497434" cy="114047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t>Echelle grating</a:t>
            </a:r>
            <a:r>
              <a:rPr lang="en-US" dirty="0" smtClean="0"/>
              <a:t>: 70% groove efficiency, testing with advanced UV coatings</a:t>
            </a:r>
            <a:endParaRPr lang="en-US" dirty="0"/>
          </a:p>
        </p:txBody>
      </p:sp>
      <p:sp>
        <p:nvSpPr>
          <p:cNvPr id="34" name="Rounded Rectangle 33"/>
          <p:cNvSpPr/>
          <p:nvPr/>
        </p:nvSpPr>
        <p:spPr>
          <a:xfrm>
            <a:off x="5931852" y="706644"/>
            <a:ext cx="1830684" cy="14414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t>Cross-</a:t>
            </a:r>
            <a:r>
              <a:rPr lang="en-US" b="1" dirty="0" err="1" smtClean="0"/>
              <a:t>disp</a:t>
            </a:r>
            <a:r>
              <a:rPr lang="en-US" b="1" dirty="0" smtClean="0"/>
              <a:t> grating</a:t>
            </a:r>
            <a:r>
              <a:rPr lang="en-US" dirty="0" smtClean="0"/>
              <a:t>: deformable mirror etching technology</a:t>
            </a:r>
            <a:endParaRPr lang="en-US" dirty="0"/>
          </a:p>
        </p:txBody>
      </p:sp>
    </p:spTree>
    <p:extLst>
      <p:ext uri="{BB962C8B-B14F-4D97-AF65-F5344CB8AC3E}">
        <p14:creationId xmlns:p14="http://schemas.microsoft.com/office/powerpoint/2010/main" val="4248304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Text Box 17"/>
          <p:cNvSpPr txBox="1">
            <a:spLocks noChangeArrowheads="1"/>
          </p:cNvSpPr>
          <p:nvPr/>
        </p:nvSpPr>
        <p:spPr bwMode="auto">
          <a:xfrm>
            <a:off x="4038600" y="1035193"/>
            <a:ext cx="5105399" cy="510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800" dirty="0" smtClean="0">
                <a:latin typeface="+mn-lt"/>
              </a:rPr>
              <a:t>Dust disks clear between 		~ 1 – 10 Myr</a:t>
            </a:r>
            <a:endParaRPr lang="en-US" sz="2800" dirty="0">
              <a:latin typeface="+mn-lt"/>
            </a:endParaRPr>
          </a:p>
          <a:p>
            <a:pPr eaLnBrk="1" hangingPunct="1"/>
            <a:endParaRPr lang="en-US" sz="2000" dirty="0">
              <a:solidFill>
                <a:schemeClr val="bg2"/>
              </a:solidFill>
              <a:latin typeface="Arial Rounded MT Bold" pitchFamily="34" charset="0"/>
            </a:endParaRPr>
          </a:p>
          <a:p>
            <a:pPr eaLnBrk="1" hangingPunct="1"/>
            <a:r>
              <a:rPr lang="en-US" sz="2600" dirty="0" smtClean="0">
                <a:solidFill>
                  <a:schemeClr val="accent1">
                    <a:lumMod val="50000"/>
                  </a:schemeClr>
                </a:solidFill>
                <a:latin typeface="Aharoni" pitchFamily="2" charset="-79"/>
                <a:cs typeface="Aharoni" pitchFamily="2" charset="-79"/>
              </a:rPr>
              <a:t>“Primordial” </a:t>
            </a:r>
            <a:r>
              <a:rPr lang="en-US" sz="2600" dirty="0" smtClean="0">
                <a:solidFill>
                  <a:schemeClr val="accent1">
                    <a:lumMod val="50000"/>
                  </a:schemeClr>
                </a:solidFill>
                <a:latin typeface="Aharoni" pitchFamily="2" charset="-79"/>
                <a:cs typeface="Aharoni" pitchFamily="2" charset="-79"/>
                <a:sym typeface="Symbol"/>
              </a:rPr>
              <a:t> “Transitional”</a:t>
            </a:r>
            <a:r>
              <a:rPr lang="en-US" sz="3200" dirty="0" smtClean="0">
                <a:solidFill>
                  <a:schemeClr val="accent1">
                    <a:lumMod val="50000"/>
                  </a:schemeClr>
                </a:solidFill>
                <a:latin typeface="Aharoni" pitchFamily="2" charset="-79"/>
                <a:cs typeface="Aharoni" pitchFamily="2" charset="-79"/>
                <a:sym typeface="Symbol"/>
              </a:rPr>
              <a:t>?</a:t>
            </a:r>
          </a:p>
          <a:p>
            <a:pPr eaLnBrk="1" hangingPunct="1"/>
            <a:r>
              <a:rPr lang="en-US" sz="2600" dirty="0">
                <a:solidFill>
                  <a:schemeClr val="accent1">
                    <a:lumMod val="50000"/>
                  </a:schemeClr>
                </a:solidFill>
                <a:latin typeface="Aharoni" pitchFamily="2" charset="-79"/>
                <a:cs typeface="Aharoni" pitchFamily="2" charset="-79"/>
                <a:sym typeface="Symbol"/>
              </a:rPr>
              <a:t>	</a:t>
            </a:r>
            <a:r>
              <a:rPr lang="en-US" sz="2600" dirty="0" smtClean="0">
                <a:solidFill>
                  <a:schemeClr val="accent1">
                    <a:lumMod val="50000"/>
                  </a:schemeClr>
                </a:solidFill>
                <a:latin typeface="Aharoni" pitchFamily="2" charset="-79"/>
                <a:cs typeface="Aharoni" pitchFamily="2" charset="-79"/>
                <a:sym typeface="Symbol"/>
              </a:rPr>
              <a:t>       “Debris”  </a:t>
            </a:r>
            <a:endParaRPr lang="en-US" sz="2600" dirty="0" smtClean="0">
              <a:solidFill>
                <a:schemeClr val="accent1">
                  <a:lumMod val="50000"/>
                </a:schemeClr>
              </a:solidFill>
              <a:latin typeface="Aharoni" pitchFamily="2" charset="-79"/>
              <a:cs typeface="Aharoni" pitchFamily="2" charset="-79"/>
            </a:endParaRPr>
          </a:p>
          <a:p>
            <a:pPr eaLnBrk="1" hangingPunct="1"/>
            <a:endParaRPr lang="en-US" sz="2000" dirty="0">
              <a:solidFill>
                <a:schemeClr val="bg2"/>
              </a:solidFill>
              <a:latin typeface="Arial Rounded MT Bold" pitchFamily="34" charset="0"/>
            </a:endParaRPr>
          </a:p>
          <a:p>
            <a:pPr marL="342900" indent="-342900" eaLnBrk="1" hangingPunct="1">
              <a:buFont typeface="Arial" pitchFamily="34" charset="0"/>
              <a:buChar char="•"/>
            </a:pPr>
            <a:r>
              <a:rPr lang="en-US" sz="2400" dirty="0" smtClean="0">
                <a:latin typeface="+mn-lt"/>
              </a:rPr>
              <a:t> (multi-)Planetary systems</a:t>
            </a:r>
          </a:p>
          <a:p>
            <a:pPr eaLnBrk="1" hangingPunct="1"/>
            <a:r>
              <a:rPr lang="en-US" sz="2400" dirty="0" smtClean="0">
                <a:latin typeface="+mn-lt"/>
              </a:rPr>
              <a:t>        </a:t>
            </a:r>
            <a:r>
              <a:rPr lang="en-US" sz="2400" dirty="0" smtClean="0">
                <a:solidFill>
                  <a:schemeClr val="tx1">
                    <a:lumMod val="65000"/>
                    <a:lumOff val="35000"/>
                  </a:schemeClr>
                </a:solidFill>
                <a:latin typeface="+mn-lt"/>
              </a:rPr>
              <a:t>(w/</a:t>
            </a:r>
            <a:r>
              <a:rPr lang="en-US" sz="2400" dirty="0" err="1" smtClean="0">
                <a:solidFill>
                  <a:schemeClr val="tx1">
                    <a:lumMod val="65000"/>
                    <a:lumOff val="35000"/>
                  </a:schemeClr>
                </a:solidFill>
                <a:latin typeface="+mn-lt"/>
              </a:rPr>
              <a:t>Magnetorotational</a:t>
            </a:r>
            <a:r>
              <a:rPr lang="en-US" sz="2400" dirty="0" smtClean="0">
                <a:solidFill>
                  <a:schemeClr val="tx1">
                    <a:lumMod val="65000"/>
                    <a:lumOff val="35000"/>
                  </a:schemeClr>
                </a:solidFill>
                <a:latin typeface="+mn-lt"/>
              </a:rPr>
              <a:t> instability?)</a:t>
            </a:r>
          </a:p>
          <a:p>
            <a:pPr marL="342900" indent="-342900" eaLnBrk="1" hangingPunct="1">
              <a:buFont typeface="Arial" pitchFamily="34" charset="0"/>
              <a:buChar char="•"/>
            </a:pPr>
            <a:endParaRPr lang="en-US" sz="2400" dirty="0">
              <a:latin typeface="+mn-lt"/>
            </a:endParaRPr>
          </a:p>
          <a:p>
            <a:pPr marL="342900" indent="-342900" eaLnBrk="1" hangingPunct="1">
              <a:buFont typeface="Arial" pitchFamily="34" charset="0"/>
              <a:buChar char="•"/>
            </a:pPr>
            <a:endParaRPr lang="en-US" sz="2400" dirty="0" smtClean="0">
              <a:latin typeface="+mn-lt"/>
            </a:endParaRPr>
          </a:p>
          <a:p>
            <a:pPr marL="342900" indent="-342900" eaLnBrk="1" hangingPunct="1">
              <a:buFont typeface="Arial" pitchFamily="34" charset="0"/>
              <a:buChar char="•"/>
            </a:pPr>
            <a:r>
              <a:rPr lang="en-US" sz="2400" dirty="0" smtClean="0">
                <a:latin typeface="+mn-lt"/>
              </a:rPr>
              <a:t>UV + X-ray photoevaporation</a:t>
            </a:r>
            <a:endParaRPr lang="en-US" sz="2800" dirty="0">
              <a:latin typeface="+mn-lt"/>
            </a:endParaRPr>
          </a:p>
          <a:p>
            <a:pPr marL="342900" indent="-342900" eaLnBrk="1" hangingPunct="1">
              <a:buFont typeface="Arial" pitchFamily="34" charset="0"/>
              <a:buChar char="•"/>
            </a:pPr>
            <a:endParaRPr lang="en-US" sz="2800" dirty="0">
              <a:latin typeface="+mn-lt"/>
            </a:endParaRPr>
          </a:p>
          <a:p>
            <a:pPr marL="342900" indent="-342900" eaLnBrk="1" hangingPunct="1">
              <a:buFont typeface="Arial" pitchFamily="34" charset="0"/>
              <a:buChar char="•"/>
            </a:pPr>
            <a:endParaRPr lang="en-US" sz="2400" dirty="0" smtClean="0">
              <a:latin typeface="+mn-lt"/>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Dust and Gas at </a:t>
            </a:r>
            <a:r>
              <a:rPr lang="en-US" i="1" dirty="0"/>
              <a:t>r</a:t>
            </a:r>
            <a:r>
              <a:rPr lang="en-US" dirty="0" smtClean="0"/>
              <a:t> &lt; 10 AU</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149850"/>
            <a:ext cx="3280316" cy="3291840"/>
          </a:xfrm>
          <a:prstGeom prst="rect">
            <a:avLst/>
          </a:prstGeom>
        </p:spPr>
      </p:pic>
      <p:sp>
        <p:nvSpPr>
          <p:cNvPr id="11" name="Text Box 8"/>
          <p:cNvSpPr txBox="1">
            <a:spLocks noChangeArrowheads="1"/>
          </p:cNvSpPr>
          <p:nvPr/>
        </p:nvSpPr>
        <p:spPr bwMode="auto">
          <a:xfrm>
            <a:off x="470194" y="4441690"/>
            <a:ext cx="2469230" cy="57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000" dirty="0" smtClean="0">
                <a:latin typeface="+mn-lt"/>
                <a:sym typeface="Symbol"/>
              </a:rPr>
              <a:t>13 m optical depth</a:t>
            </a:r>
            <a:r>
              <a:rPr lang="en-US" sz="1200" dirty="0" smtClean="0">
                <a:solidFill>
                  <a:schemeClr val="tx2">
                    <a:lumMod val="75000"/>
                  </a:schemeClr>
                </a:solidFill>
                <a:latin typeface="+mn-lt"/>
              </a:rPr>
              <a:t>  </a:t>
            </a:r>
          </a:p>
          <a:p>
            <a:pPr eaLnBrk="1" hangingPunct="1"/>
            <a:r>
              <a:rPr lang="en-US" sz="1200" dirty="0">
                <a:solidFill>
                  <a:schemeClr val="tx2">
                    <a:lumMod val="75000"/>
                  </a:schemeClr>
                </a:solidFill>
                <a:latin typeface="+mn-lt"/>
              </a:rPr>
              <a:t>(</a:t>
            </a:r>
            <a:r>
              <a:rPr lang="en-US" sz="1200" dirty="0" smtClean="0">
                <a:solidFill>
                  <a:schemeClr val="tx2">
                    <a:lumMod val="75000"/>
                  </a:schemeClr>
                </a:solidFill>
                <a:latin typeface="Arial Rounded MT Bold" pitchFamily="34" charset="0"/>
              </a:rPr>
              <a:t>Dodson-Robinson &amp; Salyk 2011) </a:t>
            </a:r>
            <a:endParaRPr lang="en-US" sz="1200" dirty="0">
              <a:solidFill>
                <a:schemeClr val="tx2">
                  <a:lumMod val="75000"/>
                </a:schemeClr>
              </a:solidFill>
              <a:latin typeface="Arial Rounded MT Bold" pitchFamily="34" charset="0"/>
            </a:endParaRPr>
          </a:p>
        </p:txBody>
      </p:sp>
      <p:sp>
        <p:nvSpPr>
          <p:cNvPr id="12" name="Text Box 8"/>
          <p:cNvSpPr txBox="1">
            <a:spLocks noChangeArrowheads="1"/>
          </p:cNvSpPr>
          <p:nvPr/>
        </p:nvSpPr>
        <p:spPr bwMode="auto">
          <a:xfrm>
            <a:off x="5786642" y="4173268"/>
            <a:ext cx="2496033" cy="637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Dong &amp; Dawson 2016</a:t>
            </a:r>
          </a:p>
          <a:p>
            <a:pPr eaLnBrk="1" hangingPunct="1"/>
            <a:r>
              <a:rPr lang="en-US" sz="1200" dirty="0" smtClean="0">
                <a:solidFill>
                  <a:schemeClr val="tx2">
                    <a:lumMod val="75000"/>
                  </a:schemeClr>
                </a:solidFill>
                <a:latin typeface="Arial Rounded MT Bold" pitchFamily="34" charset="0"/>
              </a:rPr>
              <a:t>Dodson-Robinson &amp; </a:t>
            </a:r>
            <a:r>
              <a:rPr lang="en-US" sz="1200" dirty="0" err="1" smtClean="0">
                <a:solidFill>
                  <a:schemeClr val="tx2">
                    <a:lumMod val="75000"/>
                  </a:schemeClr>
                </a:solidFill>
                <a:latin typeface="Arial Rounded MT Bold" pitchFamily="34" charset="0"/>
              </a:rPr>
              <a:t>Salyk</a:t>
            </a:r>
            <a:r>
              <a:rPr lang="en-US" sz="1200" dirty="0" smtClean="0">
                <a:solidFill>
                  <a:schemeClr val="tx2">
                    <a:lumMod val="75000"/>
                  </a:schemeClr>
                </a:solidFill>
                <a:latin typeface="Arial Rounded MT Bold" pitchFamily="34" charset="0"/>
              </a:rPr>
              <a:t> 2011</a:t>
            </a:r>
          </a:p>
          <a:p>
            <a:pPr eaLnBrk="1" hangingPunct="1"/>
            <a:r>
              <a:rPr lang="en-US" sz="1200" dirty="0" smtClean="0">
                <a:solidFill>
                  <a:schemeClr val="tx2">
                    <a:lumMod val="75000"/>
                  </a:schemeClr>
                </a:solidFill>
                <a:latin typeface="Arial Rounded MT Bold" pitchFamily="34" charset="0"/>
              </a:rPr>
              <a:t>Chiang &amp; Murray-Clay 2007 </a:t>
            </a:r>
            <a:endParaRPr lang="en-US" sz="1200" dirty="0">
              <a:solidFill>
                <a:schemeClr val="tx2">
                  <a:lumMod val="75000"/>
                </a:schemeClr>
              </a:solidFill>
              <a:latin typeface="Arial Rounded MT Bold" pitchFamily="34" charset="0"/>
            </a:endParaRPr>
          </a:p>
        </p:txBody>
      </p:sp>
      <p:sp>
        <p:nvSpPr>
          <p:cNvPr id="13" name="Text Box 8"/>
          <p:cNvSpPr txBox="1">
            <a:spLocks noChangeArrowheads="1"/>
          </p:cNvSpPr>
          <p:nvPr/>
        </p:nvSpPr>
        <p:spPr bwMode="auto">
          <a:xfrm>
            <a:off x="5815373" y="5213553"/>
            <a:ext cx="2209800" cy="82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200" dirty="0" smtClean="0">
                <a:solidFill>
                  <a:schemeClr val="tx2">
                    <a:lumMod val="75000"/>
                  </a:schemeClr>
                </a:solidFill>
                <a:latin typeface="Arial Rounded MT Bold" pitchFamily="34" charset="0"/>
              </a:rPr>
              <a:t>Alexander et al. 2006</a:t>
            </a:r>
          </a:p>
          <a:p>
            <a:pPr eaLnBrk="1" hangingPunct="1"/>
            <a:r>
              <a:rPr lang="en-US" sz="1200" dirty="0" smtClean="0">
                <a:solidFill>
                  <a:schemeClr val="tx2">
                    <a:lumMod val="75000"/>
                  </a:schemeClr>
                </a:solidFill>
                <a:latin typeface="Arial Rounded MT Bold" pitchFamily="34" charset="0"/>
              </a:rPr>
              <a:t>Alexander &amp; </a:t>
            </a:r>
            <a:r>
              <a:rPr lang="en-US" sz="1200" dirty="0" err="1" smtClean="0">
                <a:solidFill>
                  <a:schemeClr val="tx2">
                    <a:lumMod val="75000"/>
                  </a:schemeClr>
                </a:solidFill>
                <a:latin typeface="Arial Rounded MT Bold" pitchFamily="34" charset="0"/>
              </a:rPr>
              <a:t>Armitage</a:t>
            </a:r>
            <a:r>
              <a:rPr lang="en-US" sz="1200" dirty="0" smtClean="0">
                <a:solidFill>
                  <a:schemeClr val="tx2">
                    <a:lumMod val="75000"/>
                  </a:schemeClr>
                </a:solidFill>
                <a:latin typeface="Arial Rounded MT Bold" pitchFamily="34" charset="0"/>
              </a:rPr>
              <a:t> 2007</a:t>
            </a:r>
          </a:p>
          <a:p>
            <a:pPr eaLnBrk="1" hangingPunct="1"/>
            <a:r>
              <a:rPr lang="en-US" sz="1200" dirty="0" err="1" smtClean="0">
                <a:solidFill>
                  <a:schemeClr val="tx2">
                    <a:lumMod val="75000"/>
                  </a:schemeClr>
                </a:solidFill>
                <a:latin typeface="Arial Rounded MT Bold" pitchFamily="34" charset="0"/>
              </a:rPr>
              <a:t>Gorti</a:t>
            </a:r>
            <a:r>
              <a:rPr lang="en-US" sz="1200" dirty="0" smtClean="0">
                <a:solidFill>
                  <a:schemeClr val="tx2">
                    <a:lumMod val="75000"/>
                  </a:schemeClr>
                </a:solidFill>
                <a:latin typeface="Arial Rounded MT Bold" pitchFamily="34" charset="0"/>
              </a:rPr>
              <a:t> &amp; </a:t>
            </a:r>
            <a:r>
              <a:rPr lang="en-US" sz="1200" dirty="0" err="1" smtClean="0">
                <a:solidFill>
                  <a:schemeClr val="tx2">
                    <a:lumMod val="75000"/>
                  </a:schemeClr>
                </a:solidFill>
                <a:latin typeface="Arial Rounded MT Bold" pitchFamily="34" charset="0"/>
              </a:rPr>
              <a:t>Hollenbach</a:t>
            </a:r>
            <a:r>
              <a:rPr lang="en-US" sz="1200" dirty="0" smtClean="0">
                <a:solidFill>
                  <a:schemeClr val="tx2">
                    <a:lumMod val="75000"/>
                  </a:schemeClr>
                </a:solidFill>
                <a:latin typeface="Arial Rounded MT Bold" pitchFamily="34" charset="0"/>
              </a:rPr>
              <a:t> 2009</a:t>
            </a:r>
          </a:p>
          <a:p>
            <a:pPr eaLnBrk="1" hangingPunct="1"/>
            <a:r>
              <a:rPr lang="en-US" sz="1200" dirty="0" smtClean="0">
                <a:solidFill>
                  <a:schemeClr val="tx2">
                    <a:lumMod val="75000"/>
                  </a:schemeClr>
                </a:solidFill>
                <a:latin typeface="Arial Rounded MT Bold" pitchFamily="34" charset="0"/>
              </a:rPr>
              <a:t>Alexander et al. PPVI 2014</a:t>
            </a:r>
            <a:endParaRPr lang="en-US" sz="1200" dirty="0">
              <a:solidFill>
                <a:schemeClr val="tx2">
                  <a:lumMod val="75000"/>
                </a:schemeClr>
              </a:solidFill>
              <a:latin typeface="Arial Rounded MT Bold" pitchFamily="34" charset="0"/>
            </a:endParaRPr>
          </a:p>
        </p:txBody>
      </p:sp>
    </p:spTree>
    <p:extLst>
      <p:ext uri="{BB962C8B-B14F-4D97-AF65-F5344CB8AC3E}">
        <p14:creationId xmlns:p14="http://schemas.microsoft.com/office/powerpoint/2010/main" val="457237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9"/>
          <p:cNvSpPr txBox="1">
            <a:spLocks/>
          </p:cNvSpPr>
          <p:nvPr/>
        </p:nvSpPr>
        <p:spPr>
          <a:xfrm>
            <a:off x="443843" y="-304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Summary: The</a:t>
            </a:r>
            <a:r>
              <a:rPr kumimoji="0" lang="en-US" sz="4400" b="0" i="0" u="none" strike="noStrike" kern="1200" cap="none" spc="0" normalizeH="0" noProof="0" dirty="0" smtClean="0">
                <a:ln>
                  <a:noFill/>
                </a:ln>
                <a:solidFill>
                  <a:prstClr val="black"/>
                </a:solidFill>
                <a:effectLst/>
                <a:uLnTx/>
                <a:uFillTx/>
                <a:latin typeface="Calibri"/>
                <a:ea typeface="+mj-ea"/>
                <a:cs typeface="+mj-cs"/>
              </a:rPr>
              <a:t> future</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
        <p:nvSpPr>
          <p:cNvPr id="3" name="TextBox 2"/>
          <p:cNvSpPr txBox="1"/>
          <p:nvPr/>
        </p:nvSpPr>
        <p:spPr>
          <a:xfrm>
            <a:off x="177143" y="1002030"/>
            <a:ext cx="8763000" cy="5324535"/>
          </a:xfrm>
          <a:prstGeom prst="rect">
            <a:avLst/>
          </a:prstGeom>
          <a:solidFill>
            <a:srgbClr val="EEECE1">
              <a:alpha val="78039"/>
            </a:srgbClr>
          </a:solidFill>
        </p:spPr>
        <p:style>
          <a:lnRef idx="1">
            <a:schemeClr val="dk1"/>
          </a:lnRef>
          <a:fillRef idx="2">
            <a:schemeClr val="dk1"/>
          </a:fillRef>
          <a:effectRef idx="1">
            <a:schemeClr val="dk1"/>
          </a:effectRef>
          <a:fontRef idx="minor">
            <a:schemeClr val="dk1"/>
          </a:fontRef>
        </p:style>
        <p:txBody>
          <a:bodyPr wrap="square" rtlCol="0">
            <a:spAutoFit/>
          </a:bodyPr>
          <a:lstStyle/>
          <a:p>
            <a:pPr marL="514350" indent="-514350">
              <a:buFont typeface="+mj-lt"/>
              <a:buAutoNum type="arabicParenR" startAt="4"/>
            </a:pPr>
            <a:r>
              <a:rPr lang="en-US" sz="3200" u="sng" dirty="0" smtClean="0">
                <a:solidFill>
                  <a:schemeClr val="tx1"/>
                </a:solidFill>
              </a:rPr>
              <a:t>High-res</a:t>
            </a:r>
            <a:r>
              <a:rPr lang="en-US" sz="3200" dirty="0" smtClean="0">
                <a:solidFill>
                  <a:schemeClr val="tx1"/>
                </a:solidFill>
              </a:rPr>
              <a:t> FUV spectroscopy: gas phase abundances at rocky planet radii.  </a:t>
            </a:r>
            <a:r>
              <a:rPr lang="en-US" sz="3200" u="sng" dirty="0" smtClean="0">
                <a:solidFill>
                  <a:schemeClr val="tx1"/>
                </a:solidFill>
              </a:rPr>
              <a:t>Multi-object</a:t>
            </a:r>
            <a:r>
              <a:rPr lang="en-US" sz="3200" dirty="0" smtClean="0">
                <a:solidFill>
                  <a:schemeClr val="tx1"/>
                </a:solidFill>
              </a:rPr>
              <a:t>: statistical analysis of 0.1 – 10 AU gas structure and evolution </a:t>
            </a:r>
            <a:r>
              <a:rPr lang="en-US" sz="3200" dirty="0">
                <a:solidFill>
                  <a:schemeClr val="tx1"/>
                </a:solidFill>
              </a:rPr>
              <a:t>from 0.5 – 20 </a:t>
            </a:r>
            <a:r>
              <a:rPr lang="en-US" sz="3200" dirty="0" err="1">
                <a:solidFill>
                  <a:schemeClr val="tx1"/>
                </a:solidFill>
              </a:rPr>
              <a:t>Myr</a:t>
            </a:r>
            <a:r>
              <a:rPr lang="en-US" sz="3200" dirty="0" smtClean="0">
                <a:solidFill>
                  <a:schemeClr val="tx1"/>
                </a:solidFill>
              </a:rPr>
              <a:t>.</a:t>
            </a:r>
          </a:p>
          <a:p>
            <a:pPr marL="514350" indent="-514350">
              <a:buFont typeface="+mj-lt"/>
              <a:buAutoNum type="arabicParenR" startAt="4"/>
            </a:pPr>
            <a:endParaRPr lang="en-US" sz="1000" dirty="0">
              <a:solidFill>
                <a:schemeClr val="tx1"/>
              </a:solidFill>
            </a:endParaRPr>
          </a:p>
          <a:p>
            <a:pPr marL="514350" indent="-514350">
              <a:buFont typeface="+mj-lt"/>
              <a:buAutoNum type="arabicParenR" startAt="4"/>
            </a:pPr>
            <a:r>
              <a:rPr lang="en-US" sz="3200" dirty="0" smtClean="0">
                <a:solidFill>
                  <a:schemeClr val="tx1"/>
                </a:solidFill>
              </a:rPr>
              <a:t>CHISL: high-resolution </a:t>
            </a:r>
            <a:r>
              <a:rPr lang="en-US" sz="3200" dirty="0">
                <a:solidFill>
                  <a:schemeClr val="tx1"/>
                </a:solidFill>
              </a:rPr>
              <a:t>(echelle) point source spectrograph, </a:t>
            </a:r>
            <a:r>
              <a:rPr lang="en-US" sz="3200" dirty="0" smtClean="0">
                <a:solidFill>
                  <a:schemeClr val="tx1"/>
                </a:solidFill>
              </a:rPr>
              <a:t>[</a:t>
            </a:r>
            <a:r>
              <a:rPr lang="en-US" sz="3200" i="1" dirty="0">
                <a:solidFill>
                  <a:schemeClr val="tx1"/>
                </a:solidFill>
              </a:rPr>
              <a:t>R</a:t>
            </a:r>
            <a:r>
              <a:rPr lang="en-US" sz="3200" dirty="0">
                <a:solidFill>
                  <a:schemeClr val="tx1"/>
                </a:solidFill>
              </a:rPr>
              <a:t> ≥ 10</a:t>
            </a:r>
            <a:r>
              <a:rPr lang="en-US" sz="3200" baseline="30000" dirty="0">
                <a:solidFill>
                  <a:schemeClr val="tx1"/>
                </a:solidFill>
              </a:rPr>
              <a:t>5</a:t>
            </a:r>
            <a:r>
              <a:rPr lang="en-US" sz="3200" dirty="0">
                <a:solidFill>
                  <a:schemeClr val="tx1"/>
                </a:solidFill>
              </a:rPr>
              <a:t>] </a:t>
            </a:r>
          </a:p>
          <a:p>
            <a:pPr marL="457200" indent="-457200">
              <a:buAutoNum type="arabicParenR" startAt="4"/>
            </a:pPr>
            <a:endParaRPr lang="en-US" sz="1000" dirty="0">
              <a:solidFill>
                <a:schemeClr val="tx1"/>
              </a:solidFill>
            </a:endParaRPr>
          </a:p>
          <a:p>
            <a:pPr marL="457200" indent="-457200">
              <a:buAutoNum type="arabicParenR" startAt="4"/>
            </a:pPr>
            <a:r>
              <a:rPr lang="en-US" sz="3200" dirty="0" smtClean="0">
                <a:solidFill>
                  <a:schemeClr val="tx1"/>
                </a:solidFill>
              </a:rPr>
              <a:t>CHISL: Imaging </a:t>
            </a:r>
            <a:r>
              <a:rPr lang="en-US" sz="3200" dirty="0">
                <a:solidFill>
                  <a:schemeClr val="tx1"/>
                </a:solidFill>
              </a:rPr>
              <a:t>/ multi-object spectrograph, medium- and low-resolution spectral modes. multi-object over 1’ x 2.4’ FOV at  medium res [R = 16,000 - 40,000</a:t>
            </a:r>
            <a:r>
              <a:rPr lang="en-US" sz="3200" dirty="0" smtClean="0">
                <a:solidFill>
                  <a:schemeClr val="tx1"/>
                </a:solidFill>
              </a:rPr>
              <a:t>]</a:t>
            </a:r>
            <a:endParaRPr lang="en-US" sz="3200" dirty="0">
              <a:solidFill>
                <a:schemeClr val="tx1"/>
              </a:solidFill>
            </a:endParaRPr>
          </a:p>
        </p:txBody>
      </p:sp>
    </p:spTree>
    <p:extLst>
      <p:ext uri="{BB962C8B-B14F-4D97-AF65-F5344CB8AC3E}">
        <p14:creationId xmlns:p14="http://schemas.microsoft.com/office/powerpoint/2010/main" val="2222745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j-ea"/>
                <a:cs typeface="+mj-cs"/>
              </a:rPr>
              <a:t>Questions?  </a:t>
            </a:r>
            <a:endParaRPr kumimoji="0" lang="en-US" sz="44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3772496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59000"/>
            <a:ext cx="7772400" cy="1022350"/>
          </a:xfrm>
        </p:spPr>
        <p:txBody>
          <a:bodyPr/>
          <a:lstStyle/>
          <a:p>
            <a:r>
              <a:rPr lang="en-US" sz="4400" dirty="0" smtClean="0">
                <a:effectLst/>
                <a:latin typeface="Arial Rounded MT Bold" pitchFamily="34" charset="0"/>
              </a:rPr>
              <a:t>BREAK</a:t>
            </a:r>
            <a:endParaRPr lang="en-US" sz="4400" dirty="0">
              <a:effectLst/>
              <a:latin typeface="Arial Rounded MT Bold" pitchFamily="34" charset="0"/>
            </a:endParaRPr>
          </a:p>
        </p:txBody>
      </p:sp>
      <p:cxnSp>
        <p:nvCxnSpPr>
          <p:cNvPr id="4" name="Straight Connector 3"/>
          <p:cNvCxnSpPr/>
          <p:nvPr/>
        </p:nvCxnSpPr>
        <p:spPr>
          <a:xfrm>
            <a:off x="304800" y="3200400"/>
            <a:ext cx="85344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9041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4</a:t>
            </a:r>
            <a:r>
              <a:rPr lang="en-US" sz="3600" dirty="0" smtClean="0"/>
              <a:t>. CHISL Technology – Current Laboratory and Flight Testing</a:t>
            </a:r>
            <a:endParaRPr lang="en-US" sz="3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657600"/>
            <a:ext cx="3429000" cy="305299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8643" y="196516"/>
            <a:ext cx="4419600" cy="6629400"/>
          </a:xfrm>
          <a:prstGeom prst="rect">
            <a:avLst/>
          </a:prstGeom>
        </p:spPr>
      </p:pic>
      <p:sp>
        <p:nvSpPr>
          <p:cNvPr id="4" name="Rectangle 3"/>
          <p:cNvSpPr/>
          <p:nvPr/>
        </p:nvSpPr>
        <p:spPr>
          <a:xfrm>
            <a:off x="304800" y="1295400"/>
            <a:ext cx="5715000" cy="2677656"/>
          </a:xfrm>
          <a:prstGeom prst="rect">
            <a:avLst/>
          </a:prstGeom>
        </p:spPr>
        <p:txBody>
          <a:bodyPr wrap="square">
            <a:spAutoFit/>
          </a:bodyPr>
          <a:lstStyle/>
          <a:p>
            <a:r>
              <a:rPr lang="en-US" sz="2400" dirty="0" smtClean="0"/>
              <a:t>CHISL Technology Development </a:t>
            </a:r>
            <a:endParaRPr lang="en-US" sz="2400" dirty="0"/>
          </a:p>
          <a:p>
            <a:endParaRPr lang="en-US" sz="2400" dirty="0"/>
          </a:p>
          <a:p>
            <a:pPr marL="457200" indent="-457200">
              <a:buAutoNum type="arabicParenR"/>
            </a:pPr>
            <a:r>
              <a:rPr lang="en-US" sz="2400" dirty="0" smtClean="0"/>
              <a:t>CHESS: (see Keri </a:t>
            </a:r>
            <a:r>
              <a:rPr lang="en-US" sz="2400" dirty="0" err="1" smtClean="0"/>
              <a:t>Hoadley’s</a:t>
            </a:r>
            <a:r>
              <a:rPr lang="en-US" sz="2400" dirty="0" smtClean="0"/>
              <a:t> </a:t>
            </a:r>
          </a:p>
          <a:p>
            <a:r>
              <a:rPr lang="en-US" sz="2400" dirty="0" smtClean="0"/>
              <a:t>poster today/tomorrow, 9905-138) high-resolution (R ≈ 10</a:t>
            </a:r>
            <a:r>
              <a:rPr lang="en-US" sz="2400" baseline="30000" dirty="0" smtClean="0"/>
              <a:t>5</a:t>
            </a:r>
            <a:r>
              <a:rPr lang="en-US" sz="2400" dirty="0" smtClean="0"/>
              <a:t>) echelle spectrograph</a:t>
            </a:r>
          </a:p>
          <a:p>
            <a:pPr marL="457200" indent="-457200">
              <a:buAutoNum type="arabicParenR"/>
            </a:pPr>
            <a:endParaRPr lang="en-US" sz="2400" dirty="0" smtClean="0"/>
          </a:p>
        </p:txBody>
      </p:sp>
    </p:spTree>
    <p:extLst>
      <p:ext uri="{BB962C8B-B14F-4D97-AF65-F5344CB8AC3E}">
        <p14:creationId xmlns:p14="http://schemas.microsoft.com/office/powerpoint/2010/main" val="2923536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21918C2-F160-4077-B9C6-4743CC01BCB8}" type="slidenum">
              <a:rPr lang="en-US" smtClean="0"/>
              <a:pPr/>
              <a:t>84</a:t>
            </a:fld>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44483" b="15483"/>
          <a:stretch/>
        </p:blipFill>
        <p:spPr>
          <a:xfrm>
            <a:off x="8592" y="1295400"/>
            <a:ext cx="9087045" cy="2728441"/>
          </a:xfrm>
          <a:prstGeom prst="rect">
            <a:avLst/>
          </a:prstGeom>
          <a:ln>
            <a:solidFill>
              <a:schemeClr val="tx1"/>
            </a:solidFill>
          </a:ln>
        </p:spPr>
      </p:pic>
      <p:sp>
        <p:nvSpPr>
          <p:cNvPr id="3" name="TextBox 2"/>
          <p:cNvSpPr txBox="1"/>
          <p:nvPr/>
        </p:nvSpPr>
        <p:spPr>
          <a:xfrm>
            <a:off x="2286000" y="228600"/>
            <a:ext cx="5181528" cy="769441"/>
          </a:xfrm>
          <a:prstGeom prst="rect">
            <a:avLst/>
          </a:prstGeom>
          <a:noFill/>
        </p:spPr>
        <p:txBody>
          <a:bodyPr wrap="square" rtlCol="0">
            <a:spAutoFit/>
          </a:bodyPr>
          <a:lstStyle/>
          <a:p>
            <a:r>
              <a:rPr lang="en-US" sz="4400" b="1" dirty="0" smtClean="0">
                <a:latin typeface="+mj-lt"/>
              </a:rPr>
              <a:t>CHESS Payload</a:t>
            </a:r>
            <a:endParaRPr lang="en-US" sz="4400" b="1" dirty="0">
              <a:latin typeface="+mj-lt"/>
            </a:endParaRPr>
          </a:p>
        </p:txBody>
      </p:sp>
      <p:sp>
        <p:nvSpPr>
          <p:cNvPr id="2" name="TextBox 1"/>
          <p:cNvSpPr txBox="1"/>
          <p:nvPr/>
        </p:nvSpPr>
        <p:spPr>
          <a:xfrm>
            <a:off x="4495800" y="1643957"/>
            <a:ext cx="1066505" cy="2031325"/>
          </a:xfrm>
          <a:prstGeom prst="rect">
            <a:avLst/>
          </a:prstGeom>
          <a:noFill/>
          <a:ln w="76200">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6989" t="15347" r="46048" b="42054"/>
          <a:stretch/>
        </p:blipFill>
        <p:spPr>
          <a:xfrm>
            <a:off x="51839" y="3675282"/>
            <a:ext cx="4226011" cy="3011170"/>
          </a:xfrm>
          <a:prstGeom prst="rect">
            <a:avLst/>
          </a:prstGeom>
          <a:ln w="57150">
            <a:solidFill>
              <a:schemeClr val="bg1"/>
            </a:solidFill>
          </a:ln>
        </p:spPr>
      </p:pic>
      <p:cxnSp>
        <p:nvCxnSpPr>
          <p:cNvPr id="7" name="Straight Arrow Connector 6"/>
          <p:cNvCxnSpPr/>
          <p:nvPr/>
        </p:nvCxnSpPr>
        <p:spPr>
          <a:xfrm flipH="1">
            <a:off x="3124200" y="3675282"/>
            <a:ext cx="1904852" cy="1201518"/>
          </a:xfrm>
          <a:prstGeom prst="straightConnector1">
            <a:avLst/>
          </a:prstGeom>
          <a:ln w="762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19600" y="4439683"/>
            <a:ext cx="4676037" cy="193899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r="100000" b="100000"/>
            </a:path>
            <a:tileRect l="-100000" t="-100000"/>
          </a:gra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b="1" dirty="0" smtClean="0">
                <a:latin typeface="Times New Roman" panose="02020603050405020304" pitchFamily="18" charset="0"/>
                <a:cs typeface="Times New Roman" panose="02020603050405020304" pitchFamily="18" charset="0"/>
              </a:rPr>
              <a:t>Cross Disperser (HORIBA </a:t>
            </a:r>
            <a:r>
              <a:rPr lang="en-US" sz="2000" b="1" dirty="0" err="1" smtClean="0">
                <a:latin typeface="Times New Roman" panose="02020603050405020304" pitchFamily="18" charset="0"/>
                <a:cs typeface="Times New Roman" panose="02020603050405020304" pitchFamily="18" charset="0"/>
              </a:rPr>
              <a:t>Jobin-Yvon</a:t>
            </a:r>
            <a:r>
              <a:rPr lang="en-US" sz="2000" b="1" dirty="0" smtClean="0">
                <a:latin typeface="Times New Roman" panose="02020603050405020304" pitchFamily="18" charset="0"/>
                <a:cs typeface="Times New Roman" panose="02020603050405020304" pitchFamily="18" charset="0"/>
              </a:rPr>
              <a:t>):</a:t>
            </a:r>
          </a:p>
          <a:p>
            <a:endParaRPr lang="en-US" sz="2000" b="1"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100 x 100 x 30 mm fused silica substrate</a:t>
            </a: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Holographically</a:t>
            </a:r>
            <a:r>
              <a:rPr lang="en-US" sz="2000" b="1" dirty="0">
                <a:latin typeface="Times New Roman" panose="02020603050405020304" pitchFamily="18" charset="0"/>
                <a:cs typeface="Times New Roman" panose="02020603050405020304" pitchFamily="18" charset="0"/>
              </a:rPr>
              <a:t>-ruled, 351 grooves/mm</a:t>
            </a:r>
          </a:p>
          <a:p>
            <a:endParaRPr lang="en-US" sz="2000" b="1" dirty="0" smtClean="0">
              <a:latin typeface="Times New Roman" panose="02020603050405020304" pitchFamily="18" charset="0"/>
              <a:cs typeface="Times New Roman" panose="02020603050405020304" pitchFamily="18" charset="0"/>
            </a:endParaRPr>
          </a:p>
          <a:p>
            <a:endParaRPr lang="en-US" sz="20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25482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p:cNvSpPr txBox="1">
            <a:spLocks/>
          </p:cNvSpPr>
          <p:nvPr/>
        </p:nvSpPr>
        <p:spPr>
          <a:xfrm>
            <a:off x="443843" y="3678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4</a:t>
            </a:r>
            <a:r>
              <a:rPr lang="en-US" sz="3600" dirty="0" smtClean="0"/>
              <a:t>. CHISL Technology – Current Laboratory and Flight Testing</a:t>
            </a:r>
            <a:endParaRPr lang="en-US" sz="3600" dirty="0"/>
          </a:p>
        </p:txBody>
      </p:sp>
      <p:sp>
        <p:nvSpPr>
          <p:cNvPr id="4" name="Rectangle 3"/>
          <p:cNvSpPr/>
          <p:nvPr/>
        </p:nvSpPr>
        <p:spPr>
          <a:xfrm>
            <a:off x="304800" y="1295400"/>
            <a:ext cx="8153400" cy="3046988"/>
          </a:xfrm>
          <a:prstGeom prst="rect">
            <a:avLst/>
          </a:prstGeom>
        </p:spPr>
        <p:txBody>
          <a:bodyPr wrap="square">
            <a:spAutoFit/>
          </a:bodyPr>
          <a:lstStyle/>
          <a:p>
            <a:r>
              <a:rPr lang="en-US" sz="2400" dirty="0" smtClean="0"/>
              <a:t>CHISL Technology Development </a:t>
            </a:r>
            <a:endParaRPr lang="en-US" sz="2400" dirty="0"/>
          </a:p>
          <a:p>
            <a:endParaRPr lang="en-US" sz="2400" dirty="0"/>
          </a:p>
          <a:p>
            <a:pPr marL="457200" indent="-457200">
              <a:buAutoNum type="arabicParenR"/>
            </a:pPr>
            <a:r>
              <a:rPr lang="en-US" sz="2400" dirty="0" smtClean="0"/>
              <a:t>CHESS: (see Keri </a:t>
            </a:r>
            <a:r>
              <a:rPr lang="en-US" sz="2400" dirty="0" err="1" smtClean="0"/>
              <a:t>Hoadley’s</a:t>
            </a:r>
            <a:r>
              <a:rPr lang="en-US" sz="2400" dirty="0" smtClean="0"/>
              <a:t> poster today/tomorrow, 9905-138)</a:t>
            </a:r>
          </a:p>
          <a:p>
            <a:pPr marL="457200" indent="-457200">
              <a:buAutoNum type="arabicParenR"/>
            </a:pPr>
            <a:endParaRPr lang="en-US" sz="2400" dirty="0" smtClean="0"/>
          </a:p>
          <a:p>
            <a:pPr marL="457200" indent="-457200">
              <a:buAutoNum type="arabicParenR"/>
            </a:pPr>
            <a:r>
              <a:rPr lang="en-US" sz="2400" dirty="0" smtClean="0"/>
              <a:t>SISTINE: (see Brian Fleming’s Talk this afternoon, 9905-9).  </a:t>
            </a:r>
            <a:r>
              <a:rPr lang="en-US" sz="2400" i="1" dirty="0" smtClean="0"/>
              <a:t>R ≈ </a:t>
            </a:r>
            <a:r>
              <a:rPr lang="en-US" sz="2400" dirty="0" smtClean="0"/>
              <a:t>10,000, sub-</a:t>
            </a:r>
            <a:r>
              <a:rPr lang="en-US" sz="2400" dirty="0" err="1" smtClean="0"/>
              <a:t>arcsecond</a:t>
            </a:r>
            <a:r>
              <a:rPr lang="en-US" sz="2400" dirty="0" smtClean="0"/>
              <a:t> imaging spectrograph, 1000 – 1600 Å</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4421907"/>
            <a:ext cx="5143500" cy="2075607"/>
          </a:xfrm>
          <a:prstGeom prst="rect">
            <a:avLst/>
          </a:prstGeom>
        </p:spPr>
      </p:pic>
    </p:spTree>
    <p:extLst>
      <p:ext uri="{BB962C8B-B14F-4D97-AF65-F5344CB8AC3E}">
        <p14:creationId xmlns:p14="http://schemas.microsoft.com/office/powerpoint/2010/main" val="2944716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Summary – Part 1</a:t>
            </a:r>
            <a:endParaRPr lang="en-US" dirty="0"/>
          </a:p>
        </p:txBody>
      </p:sp>
      <p:sp>
        <p:nvSpPr>
          <p:cNvPr id="3" name="TextBox 2"/>
          <p:cNvSpPr txBox="1"/>
          <p:nvPr/>
        </p:nvSpPr>
        <p:spPr>
          <a:xfrm>
            <a:off x="223652" y="1106507"/>
            <a:ext cx="8763000" cy="4739759"/>
          </a:xfrm>
          <a:prstGeom prst="rect">
            <a:avLst/>
          </a:prstGeom>
          <a:solidFill>
            <a:srgbClr val="EEECE1">
              <a:alpha val="78039"/>
            </a:srgb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sz="3000" i="1" dirty="0">
                <a:solidFill>
                  <a:srgbClr val="FFFF00"/>
                </a:solidFill>
              </a:rPr>
              <a:t>	</a:t>
            </a:r>
            <a:r>
              <a:rPr lang="en-US" sz="2200" dirty="0" smtClean="0">
                <a:solidFill>
                  <a:schemeClr val="tx1"/>
                </a:solidFill>
              </a:rPr>
              <a:t>1) HST-COS observations have enabled statistical studies of </a:t>
            </a:r>
            <a:r>
              <a:rPr lang="en-US" sz="2200" b="1" dirty="0" smtClean="0">
                <a:solidFill>
                  <a:schemeClr val="tx1"/>
                </a:solidFill>
              </a:rPr>
              <a:t>both H</a:t>
            </a:r>
            <a:r>
              <a:rPr lang="en-US" sz="2200" b="1" baseline="-25000" dirty="0" smtClean="0">
                <a:solidFill>
                  <a:schemeClr val="tx1"/>
                </a:solidFill>
              </a:rPr>
              <a:t>2</a:t>
            </a:r>
            <a:r>
              <a:rPr lang="en-US" sz="2200" b="1" dirty="0" smtClean="0">
                <a:solidFill>
                  <a:schemeClr val="tx1"/>
                </a:solidFill>
              </a:rPr>
              <a:t> 	and CO</a:t>
            </a:r>
            <a:r>
              <a:rPr lang="en-US" sz="2200" dirty="0" smtClean="0">
                <a:solidFill>
                  <a:schemeClr val="tx1"/>
                </a:solidFill>
              </a:rPr>
              <a:t> in the warm molecular atmospheres of protoplanetary 	disks for the first time.</a:t>
            </a:r>
          </a:p>
          <a:p>
            <a:endParaRPr lang="en-US" sz="2200" i="1" dirty="0">
              <a:solidFill>
                <a:schemeClr val="tx1"/>
              </a:solidFill>
            </a:endParaRPr>
          </a:p>
          <a:p>
            <a:r>
              <a:rPr lang="en-US" sz="2200" i="1" dirty="0" smtClean="0">
                <a:solidFill>
                  <a:schemeClr val="tx1"/>
                </a:solidFill>
              </a:rPr>
              <a:t>	</a:t>
            </a:r>
            <a:r>
              <a:rPr lang="en-US" sz="2200" dirty="0" smtClean="0">
                <a:solidFill>
                  <a:schemeClr val="tx1"/>
                </a:solidFill>
              </a:rPr>
              <a:t>2) H</a:t>
            </a:r>
            <a:r>
              <a:rPr lang="en-US" sz="2200" baseline="-25000" dirty="0" smtClean="0">
                <a:solidFill>
                  <a:schemeClr val="tx1"/>
                </a:solidFill>
              </a:rPr>
              <a:t>2</a:t>
            </a:r>
            <a:r>
              <a:rPr lang="en-US" sz="2200" dirty="0" smtClean="0">
                <a:solidFill>
                  <a:schemeClr val="tx1"/>
                </a:solidFill>
              </a:rPr>
              <a:t> fluorescence traces 0.1 – 3 AU (to 10 AU in some transitional	 disks) while CO fluorescence traces 2 – 10 AU.  </a:t>
            </a:r>
            <a:r>
              <a:rPr lang="en-US" sz="2200" b="1" dirty="0" smtClean="0">
                <a:solidFill>
                  <a:schemeClr val="tx1"/>
                </a:solidFill>
              </a:rPr>
              <a:t>H</a:t>
            </a:r>
            <a:r>
              <a:rPr lang="en-US" sz="2200" b="1" baseline="-25000" dirty="0" smtClean="0">
                <a:solidFill>
                  <a:schemeClr val="tx1"/>
                </a:solidFill>
              </a:rPr>
              <a:t>2</a:t>
            </a:r>
            <a:r>
              <a:rPr lang="en-US" sz="2200" b="1" dirty="0" smtClean="0">
                <a:solidFill>
                  <a:schemeClr val="tx1"/>
                </a:solidFill>
              </a:rPr>
              <a:t> disk inner radii 	increase with dust dissipation</a:t>
            </a:r>
            <a:r>
              <a:rPr lang="en-US" sz="2200" dirty="0" smtClean="0">
                <a:solidFill>
                  <a:schemeClr val="tx1"/>
                </a:solidFill>
              </a:rPr>
              <a:t> and declining mass accretion rate.</a:t>
            </a:r>
            <a:endParaRPr lang="en-US" sz="3000" i="1" dirty="0" smtClean="0">
              <a:solidFill>
                <a:srgbClr val="FFFF00"/>
              </a:solidFill>
            </a:endParaRPr>
          </a:p>
          <a:p>
            <a:endParaRPr lang="en-US" sz="2200" i="1" dirty="0" smtClean="0">
              <a:solidFill>
                <a:srgbClr val="FFFF00"/>
              </a:solidFill>
            </a:endParaRPr>
          </a:p>
          <a:p>
            <a:r>
              <a:rPr lang="en-US" sz="3000" i="1" dirty="0">
                <a:solidFill>
                  <a:srgbClr val="FFFF00"/>
                </a:solidFill>
              </a:rPr>
              <a:t>	</a:t>
            </a:r>
            <a:r>
              <a:rPr lang="en-US" sz="2200" dirty="0">
                <a:solidFill>
                  <a:schemeClr val="tx1"/>
                </a:solidFill>
              </a:rPr>
              <a:t>3</a:t>
            </a:r>
            <a:r>
              <a:rPr lang="en-US" sz="2200" dirty="0" smtClean="0">
                <a:solidFill>
                  <a:schemeClr val="tx1"/>
                </a:solidFill>
              </a:rPr>
              <a:t>) CO and H</a:t>
            </a:r>
            <a:r>
              <a:rPr lang="en-US" sz="2200" baseline="-25000" dirty="0" smtClean="0">
                <a:solidFill>
                  <a:schemeClr val="tx1"/>
                </a:solidFill>
              </a:rPr>
              <a:t>2</a:t>
            </a:r>
            <a:r>
              <a:rPr lang="en-US" sz="2200" dirty="0" smtClean="0">
                <a:solidFill>
                  <a:schemeClr val="tx1"/>
                </a:solidFill>
              </a:rPr>
              <a:t> absorption line spectroscopy through inclined disks 	has revealed </a:t>
            </a:r>
            <a:r>
              <a:rPr lang="en-US" sz="2200" b="1" dirty="0" smtClean="0">
                <a:solidFill>
                  <a:schemeClr val="tx1"/>
                </a:solidFill>
              </a:rPr>
              <a:t>CO/H</a:t>
            </a:r>
            <a:r>
              <a:rPr lang="en-US" sz="2200" b="1" baseline="-25000" dirty="0" smtClean="0">
                <a:solidFill>
                  <a:schemeClr val="tx1"/>
                </a:solidFill>
              </a:rPr>
              <a:t>2</a:t>
            </a:r>
            <a:r>
              <a:rPr lang="en-US" sz="2200" b="1" dirty="0" smtClean="0">
                <a:solidFill>
                  <a:schemeClr val="tx1"/>
                </a:solidFill>
              </a:rPr>
              <a:t> ratios ~10</a:t>
            </a:r>
            <a:r>
              <a:rPr lang="en-US" sz="2200" b="1" baseline="30000" dirty="0" smtClean="0">
                <a:solidFill>
                  <a:schemeClr val="tx1"/>
                </a:solidFill>
              </a:rPr>
              <a:t>-4</a:t>
            </a:r>
            <a:r>
              <a:rPr lang="en-US" sz="2200" dirty="0" smtClean="0">
                <a:solidFill>
                  <a:schemeClr val="tx1"/>
                </a:solidFill>
              </a:rPr>
              <a:t>, suggesting that little CO chemical 	processing occurs in the first 2 </a:t>
            </a:r>
            <a:r>
              <a:rPr lang="en-US" sz="2200" dirty="0" err="1" smtClean="0">
                <a:solidFill>
                  <a:schemeClr val="tx1"/>
                </a:solidFill>
              </a:rPr>
              <a:t>Myr</a:t>
            </a:r>
            <a:r>
              <a:rPr lang="en-US" sz="2200" dirty="0" smtClean="0">
                <a:solidFill>
                  <a:schemeClr val="tx1"/>
                </a:solidFill>
              </a:rPr>
              <a:t>.  </a:t>
            </a:r>
            <a:r>
              <a:rPr lang="en-US" sz="2200" b="1" dirty="0" smtClean="0">
                <a:solidFill>
                  <a:schemeClr val="tx1"/>
                </a:solidFill>
              </a:rPr>
              <a:t>H</a:t>
            </a:r>
            <a:r>
              <a:rPr lang="en-US" sz="2200" b="1" baseline="-25000" dirty="0" smtClean="0">
                <a:solidFill>
                  <a:schemeClr val="tx1"/>
                </a:solidFill>
              </a:rPr>
              <a:t>2</a:t>
            </a:r>
            <a:r>
              <a:rPr lang="en-US" sz="2200" b="1" dirty="0" smtClean="0">
                <a:solidFill>
                  <a:schemeClr val="tx1"/>
                </a:solidFill>
              </a:rPr>
              <a:t>O dissociation at ~1 AU </a:t>
            </a:r>
            <a:r>
              <a:rPr lang="en-US" sz="2200" dirty="0" smtClean="0">
                <a:solidFill>
                  <a:schemeClr val="tx1"/>
                </a:solidFill>
              </a:rPr>
              <a:t>is 	the most likely explanation for the UV molecular continuum in PPD 	spectra. </a:t>
            </a:r>
            <a:r>
              <a:rPr lang="en-US" sz="2200" dirty="0" smtClean="0">
                <a:solidFill>
                  <a:schemeClr val="tx2">
                    <a:lumMod val="50000"/>
                  </a:schemeClr>
                </a:solidFill>
              </a:rPr>
              <a:t>	</a:t>
            </a:r>
          </a:p>
        </p:txBody>
      </p:sp>
    </p:spTree>
    <p:extLst>
      <p:ext uri="{BB962C8B-B14F-4D97-AF65-F5344CB8AC3E}">
        <p14:creationId xmlns:p14="http://schemas.microsoft.com/office/powerpoint/2010/main" val="2190708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Text Box 8"/>
          <p:cNvSpPr txBox="1">
            <a:spLocks noChangeArrowheads="1"/>
          </p:cNvSpPr>
          <p:nvPr/>
        </p:nvSpPr>
        <p:spPr bwMode="auto">
          <a:xfrm>
            <a:off x="4502150" y="3913188"/>
            <a:ext cx="191452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700" b="0">
                <a:solidFill>
                  <a:srgbClr val="FFFF00"/>
                </a:solidFill>
                <a:latin typeface="Arial Rounded MT Bold" pitchFamily="34" charset="0"/>
              </a:rPr>
              <a:t>Fomalhaut</a:t>
            </a:r>
          </a:p>
        </p:txBody>
      </p:sp>
      <p:sp>
        <p:nvSpPr>
          <p:cNvPr id="38922" name="Text Box 10"/>
          <p:cNvSpPr txBox="1">
            <a:spLocks noChangeArrowheads="1"/>
          </p:cNvSpPr>
          <p:nvPr/>
        </p:nvSpPr>
        <p:spPr bwMode="auto">
          <a:xfrm>
            <a:off x="5562600" y="4876800"/>
            <a:ext cx="15192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0" dirty="0" err="1">
                <a:solidFill>
                  <a:srgbClr val="FFFF00"/>
                </a:solidFill>
                <a:latin typeface="Arial Rounded MT Bold" pitchFamily="34" charset="0"/>
              </a:rPr>
              <a:t>Kalas</a:t>
            </a:r>
            <a:r>
              <a:rPr lang="en-US" sz="1500" b="0" dirty="0">
                <a:solidFill>
                  <a:srgbClr val="FFFF00"/>
                </a:solidFill>
                <a:latin typeface="Arial Rounded MT Bold" pitchFamily="34" charset="0"/>
              </a:rPr>
              <a:t> et al. 05</a:t>
            </a:r>
          </a:p>
        </p:txBody>
      </p:sp>
      <p:sp>
        <p:nvSpPr>
          <p:cNvPr id="38923" name="Text Box 11"/>
          <p:cNvSpPr txBox="1">
            <a:spLocks noChangeArrowheads="1"/>
          </p:cNvSpPr>
          <p:nvPr/>
        </p:nvSpPr>
        <p:spPr bwMode="auto">
          <a:xfrm>
            <a:off x="838200" y="6253294"/>
            <a:ext cx="4876800"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b="0" dirty="0" smtClean="0">
                <a:solidFill>
                  <a:srgbClr val="002060"/>
                </a:solidFill>
                <a:latin typeface="Arial Rounded MT Bold" pitchFamily="34" charset="0"/>
              </a:rPr>
              <a:t>A. </a:t>
            </a:r>
            <a:r>
              <a:rPr lang="en-US" sz="1500" b="0" dirty="0" err="1" smtClean="0">
                <a:solidFill>
                  <a:srgbClr val="002060"/>
                </a:solidFill>
                <a:latin typeface="Arial Rounded MT Bold" pitchFamily="34" charset="0"/>
              </a:rPr>
              <a:t>Roberge</a:t>
            </a:r>
            <a:r>
              <a:rPr lang="en-US" sz="1500" b="0" dirty="0" smtClean="0">
                <a:solidFill>
                  <a:srgbClr val="002060"/>
                </a:solidFill>
                <a:latin typeface="Arial Rounded MT Bold" pitchFamily="34" charset="0"/>
              </a:rPr>
              <a:t> </a:t>
            </a:r>
            <a:r>
              <a:rPr lang="en-US" sz="1500" b="0" dirty="0">
                <a:solidFill>
                  <a:srgbClr val="002060"/>
                </a:solidFill>
                <a:latin typeface="Arial Rounded MT Bold" pitchFamily="34" charset="0"/>
              </a:rPr>
              <a:t>et al. </a:t>
            </a:r>
            <a:r>
              <a:rPr lang="en-US" sz="1500" dirty="0" smtClean="0">
                <a:solidFill>
                  <a:srgbClr val="002060"/>
                </a:solidFill>
                <a:latin typeface="Arial Rounded MT Bold" pitchFamily="34" charset="0"/>
              </a:rPr>
              <a:t>2009 – Astro2010 White Paper</a:t>
            </a:r>
            <a:endParaRPr lang="en-US" sz="1500" b="0" dirty="0">
              <a:solidFill>
                <a:srgbClr val="002060"/>
              </a:solidFill>
              <a:latin typeface="Arial Rounded MT Bold" pitchFamily="34" charset="0"/>
            </a:endParaRPr>
          </a:p>
        </p:txBody>
      </p:sp>
      <p:sp>
        <p:nvSpPr>
          <p:cNvPr id="38925" name="Text Box 13"/>
          <p:cNvSpPr txBox="1">
            <a:spLocks noChangeArrowheads="1"/>
          </p:cNvSpPr>
          <p:nvPr/>
        </p:nvSpPr>
        <p:spPr bwMode="auto">
          <a:xfrm>
            <a:off x="7337425" y="1562100"/>
            <a:ext cx="135096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2700" b="0">
                <a:solidFill>
                  <a:schemeClr val="bg2"/>
                </a:solidFill>
                <a:latin typeface="Arial Rounded MT Bold" pitchFamily="34" charset="0"/>
              </a:rPr>
              <a:t>AU Mic</a:t>
            </a:r>
          </a:p>
        </p:txBody>
      </p:sp>
      <p:sp>
        <p:nvSpPr>
          <p:cNvPr id="2" name="Content Placeholder 1"/>
          <p:cNvSpPr>
            <a:spLocks noGrp="1"/>
          </p:cNvSpPr>
          <p:nvPr>
            <p:ph sz="half" idx="2"/>
          </p:nvPr>
        </p:nvSpPr>
        <p:spPr/>
        <p:txBody>
          <a:bodyPr/>
          <a:lstStyle/>
          <a:p>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16828" y="990600"/>
            <a:ext cx="8539171" cy="5202936"/>
          </a:xfrm>
        </p:spPr>
      </p:pic>
      <p:sp>
        <p:nvSpPr>
          <p:cNvPr id="11" name="Rectangle 2"/>
          <p:cNvSpPr txBox="1">
            <a:spLocks noChangeArrowheads="1"/>
          </p:cNvSpPr>
          <p:nvPr/>
        </p:nvSpPr>
        <p:spPr>
          <a:xfrm>
            <a:off x="425450" y="0"/>
            <a:ext cx="848995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anchor="ctr" anchorCtr="0">
            <a:normAutofit/>
            <a:scene3d>
              <a:camera prst="orthographicFront"/>
              <a:lightRig rig="soft" dir="t">
                <a:rot lat="0" lon="0" rev="16800000"/>
              </a:lightRig>
            </a:scene3d>
            <a:sp3d prstMaterial="softEdge">
              <a:bevelT w="38100" h="38100"/>
            </a:sp3d>
          </a:bodyPr>
          <a:lstStyle/>
          <a:p>
            <a:pPr marL="0" marR="0" lvl="0" indent="0" algn="ctr" defTabSz="1008063" rtl="0" eaLnBrk="1" fontAlgn="auto" latinLnBrk="0" hangingPunct="1">
              <a:lnSpc>
                <a:spcPct val="100000"/>
              </a:lnSpc>
              <a:spcBef>
                <a:spcPct val="0"/>
              </a:spcBef>
              <a:spcAft>
                <a:spcPts val="0"/>
              </a:spcAft>
              <a:buClrTx/>
              <a:buSzTx/>
              <a:buFontTx/>
              <a:buNone/>
              <a:tabLst>
                <a:tab pos="723900" algn="l"/>
                <a:tab pos="1447800" algn="l"/>
                <a:tab pos="2171700" algn="l"/>
                <a:tab pos="2895600" algn="l"/>
                <a:tab pos="3619500" algn="l"/>
                <a:tab pos="4343400" algn="l"/>
                <a:tab pos="5065713" algn="l"/>
                <a:tab pos="5791200" algn="l"/>
                <a:tab pos="6515100" algn="l"/>
                <a:tab pos="7237413" algn="l"/>
                <a:tab pos="7961313" algn="l"/>
              </a:tabLst>
              <a:defRPr/>
            </a:pPr>
            <a:endParaRPr kumimoji="0" lang="en-GB" sz="3200" b="1" i="0" u="none" strike="noStrike" kern="1200" cap="none" spc="0" normalizeH="0" baseline="0" noProof="0" dirty="0">
              <a:ln w="6350">
                <a:noFill/>
              </a:ln>
              <a:effectLst/>
              <a:uLnTx/>
              <a:uFillTx/>
              <a:latin typeface="Arial Rounded MT Bold" pitchFamily="34" charset="0"/>
              <a:ea typeface="+mj-ea"/>
              <a:cs typeface="+mj-cs"/>
            </a:endParaRPr>
          </a:p>
        </p:txBody>
      </p:sp>
      <p:sp>
        <p:nvSpPr>
          <p:cNvPr id="12" name="Oval 11"/>
          <p:cNvSpPr/>
          <p:nvPr/>
        </p:nvSpPr>
        <p:spPr>
          <a:xfrm>
            <a:off x="1447800" y="1447800"/>
            <a:ext cx="4267200" cy="4191000"/>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Oval 12"/>
          <p:cNvSpPr/>
          <p:nvPr/>
        </p:nvSpPr>
        <p:spPr>
          <a:xfrm>
            <a:off x="5562599" y="1388042"/>
            <a:ext cx="3391013" cy="41910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47209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76200"/>
            <a:ext cx="7772400" cy="1022350"/>
          </a:xfrm>
        </p:spPr>
        <p:txBody>
          <a:bodyPr/>
          <a:lstStyle/>
          <a:p>
            <a:r>
              <a:rPr lang="en-US" sz="4400" dirty="0" smtClean="0">
                <a:effectLst/>
                <a:latin typeface="Arial Rounded MT Bold" pitchFamily="34" charset="0"/>
              </a:rPr>
              <a:t>Outline</a:t>
            </a:r>
            <a:endParaRPr lang="en-US" sz="4400" dirty="0">
              <a:effectLst/>
              <a:latin typeface="Arial Rounded MT Bold" pitchFamily="34" charset="0"/>
            </a:endParaRPr>
          </a:p>
        </p:txBody>
      </p:sp>
      <p:sp>
        <p:nvSpPr>
          <p:cNvPr id="4099" name="Rectangle 3"/>
          <p:cNvSpPr>
            <a:spLocks noGrp="1" noChangeAspect="1" noChangeArrowheads="1"/>
          </p:cNvSpPr>
          <p:nvPr>
            <p:ph type="subTitle" idx="1"/>
          </p:nvPr>
        </p:nvSpPr>
        <p:spPr>
          <a:xfrm>
            <a:off x="152400" y="914400"/>
            <a:ext cx="8839200" cy="5638800"/>
          </a:xfrm>
        </p:spPr>
        <p:txBody>
          <a:bodyPr>
            <a:noAutofit/>
          </a:bodyPr>
          <a:lstStyle/>
          <a:p>
            <a:pPr marL="514350" indent="-514350">
              <a:buFont typeface="+mj-lt"/>
              <a:buAutoNum type="arabicPeriod"/>
            </a:pPr>
            <a:r>
              <a:rPr lang="en-US" sz="2400" dirty="0" smtClean="0">
                <a:solidFill>
                  <a:schemeClr val="tx1"/>
                </a:solidFill>
              </a:rPr>
              <a:t>Circumstellar gas and dust are the building blocks of planetary systems.   New molecular disk diagnostics probed using HST-COS</a:t>
            </a:r>
          </a:p>
          <a:p>
            <a:pPr marL="514350" indent="-514350">
              <a:buFont typeface="+mj-lt"/>
              <a:buAutoNum type="arabicPeriod"/>
            </a:pPr>
            <a:endParaRPr lang="en-US" sz="2400" dirty="0" smtClean="0">
              <a:solidFill>
                <a:schemeClr val="tx1"/>
              </a:solidFill>
            </a:endParaRPr>
          </a:p>
          <a:p>
            <a:pPr marL="514350" indent="-514350">
              <a:buFont typeface="+mj-lt"/>
              <a:buAutoNum type="arabicPeriod"/>
            </a:pPr>
            <a:r>
              <a:rPr lang="en-US" sz="2400" dirty="0" smtClean="0">
                <a:solidFill>
                  <a:schemeClr val="tx1"/>
                </a:solidFill>
              </a:rPr>
              <a:t>Structure, evolution, and composition of molecular gas at planet-forming radii (r &lt; 10 AU) in protoplanetary environments</a:t>
            </a:r>
          </a:p>
          <a:p>
            <a:pPr marL="514350" indent="-514350">
              <a:buFont typeface="+mj-lt"/>
              <a:buAutoNum type="arabicPeriod"/>
            </a:pPr>
            <a:endParaRPr lang="en-US" sz="2400" dirty="0">
              <a:solidFill>
                <a:schemeClr val="tx1"/>
              </a:solidFill>
            </a:endParaRPr>
          </a:p>
          <a:p>
            <a:pPr marL="514350" indent="-514350">
              <a:buFont typeface="+mj-lt"/>
              <a:buAutoNum type="arabicPeriod"/>
            </a:pPr>
            <a:r>
              <a:rPr lang="en-US" sz="2400" dirty="0" smtClean="0">
                <a:solidFill>
                  <a:schemeClr val="tx1"/>
                </a:solidFill>
              </a:rPr>
              <a:t>High-energy (X-ray through UV) stellar irradiance regulates chemistry and evolution of potentially habitable planets – first panchromatic survey of M and K dwarf host stars (MUSCLES)</a:t>
            </a:r>
          </a:p>
          <a:p>
            <a:pPr marL="514350" indent="-514350">
              <a:buFont typeface="+mj-lt"/>
              <a:buAutoNum type="arabicPeriod"/>
            </a:pPr>
            <a:endParaRPr lang="en-US" sz="2400" dirty="0" smtClean="0">
              <a:solidFill>
                <a:schemeClr val="tx1"/>
              </a:solidFill>
            </a:endParaRPr>
          </a:p>
          <a:p>
            <a:pPr marL="514350" indent="-514350">
              <a:buFont typeface="+mj-lt"/>
              <a:buAutoNum type="arabicPeriod"/>
            </a:pPr>
            <a:r>
              <a:rPr lang="en-US" sz="2400" dirty="0" smtClean="0">
                <a:solidFill>
                  <a:schemeClr val="tx1"/>
                </a:solidFill>
              </a:rPr>
              <a:t>Quantifying the high-energy radiation environment, formation of “biosignature” species in Earth-like atmospheres, large UV/X-ray flares on optically inactive stars</a:t>
            </a:r>
          </a:p>
          <a:p>
            <a:pPr marL="514350" indent="-514350">
              <a:buFont typeface="+mj-lt"/>
              <a:buAutoNum type="arabicPeriod"/>
            </a:pPr>
            <a:endParaRPr lang="en-US" sz="2800" dirty="0" smtClean="0">
              <a:solidFill>
                <a:schemeClr val="tx1"/>
              </a:solidFill>
            </a:endParaRPr>
          </a:p>
          <a:p>
            <a:pPr marL="914400" lvl="1" indent="-457200">
              <a:buAutoNum type="arabicPeriod" startAt="3"/>
            </a:pPr>
            <a:endParaRPr lang="en-US" sz="2000" dirty="0" smtClean="0">
              <a:solidFill>
                <a:schemeClr val="tx1"/>
              </a:solidFill>
            </a:endParaRPr>
          </a:p>
          <a:p>
            <a:pPr marL="514350" indent="-514350">
              <a:buFont typeface="+mj-lt"/>
              <a:buAutoNum type="arabicPeriod"/>
            </a:pPr>
            <a:endParaRPr lang="en-US" sz="2800" dirty="0" smtClean="0">
              <a:solidFill>
                <a:schemeClr val="tx1"/>
              </a:solidFill>
            </a:endParaRPr>
          </a:p>
          <a:p>
            <a:pPr marL="514350" indent="-514350">
              <a:buFont typeface="+mj-lt"/>
              <a:buAutoNum type="arabicPeriod"/>
            </a:pPr>
            <a:endParaRPr lang="en-US" sz="2800" dirty="0" smtClean="0">
              <a:solidFill>
                <a:schemeClr val="tx1"/>
              </a:solidFill>
            </a:endParaRPr>
          </a:p>
        </p:txBody>
      </p:sp>
      <p:cxnSp>
        <p:nvCxnSpPr>
          <p:cNvPr id="4" name="Straight Connector 3"/>
          <p:cNvCxnSpPr/>
          <p:nvPr/>
        </p:nvCxnSpPr>
        <p:spPr>
          <a:xfrm>
            <a:off x="304800" y="3200400"/>
            <a:ext cx="85344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538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09800"/>
            <a:ext cx="8860468" cy="1754326"/>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Arial Rounded MT Bold"/>
              </a:rPr>
              <a:t>The Energetic Radiation Environment in the Habitable Zones Around Low-Mass Exoplanet Host Stars</a:t>
            </a:r>
            <a:endParaRPr lang="en-US" sz="3600" dirty="0" smtClean="0">
              <a:effectLst>
                <a:outerShdw blurRad="38100" dist="38100" dir="2700000" algn="tl">
                  <a:srgbClr val="000000">
                    <a:alpha val="43137"/>
                  </a:srgbClr>
                </a:outerShdw>
              </a:effectLst>
              <a:latin typeface="Arial Rounded MT Bold"/>
            </a:endParaRPr>
          </a:p>
        </p:txBody>
      </p:sp>
      <p:sp>
        <p:nvSpPr>
          <p:cNvPr id="13" name="TextBox 7"/>
          <p:cNvSpPr txBox="1"/>
          <p:nvPr/>
        </p:nvSpPr>
        <p:spPr>
          <a:xfrm>
            <a:off x="228600" y="4495800"/>
            <a:ext cx="7757711"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dirty="0" smtClean="0"/>
              <a:t>also starring: </a:t>
            </a:r>
          </a:p>
          <a:p>
            <a:r>
              <a:rPr lang="en-US" dirty="0" smtClean="0"/>
              <a:t>Tom Ayres – CU, Alex Brown – CU, Juan Fontenla - NWRA</a:t>
            </a:r>
          </a:p>
          <a:p>
            <a:r>
              <a:rPr lang="en-US" dirty="0" smtClean="0"/>
              <a:t>Cynthia Froning – Texas, Suzanne Hawley – UW, Lisa </a:t>
            </a:r>
            <a:r>
              <a:rPr lang="en-US" dirty="0" err="1" smtClean="0"/>
              <a:t>Kaltenegger</a:t>
            </a:r>
            <a:r>
              <a:rPr lang="en-US" dirty="0" smtClean="0"/>
              <a:t> – Harvard/Cornell, Jim </a:t>
            </a:r>
            <a:r>
              <a:rPr lang="en-US" dirty="0"/>
              <a:t>Kasting – Penn </a:t>
            </a:r>
            <a:r>
              <a:rPr lang="en-US" dirty="0" smtClean="0"/>
              <a:t>State</a:t>
            </a:r>
          </a:p>
          <a:p>
            <a:r>
              <a:rPr lang="en-US" dirty="0" smtClean="0"/>
              <a:t>Jeff Linsky- CU, Pablo </a:t>
            </a:r>
            <a:r>
              <a:rPr lang="en-US" dirty="0" err="1" smtClean="0"/>
              <a:t>Mauas</a:t>
            </a:r>
            <a:r>
              <a:rPr lang="en-US" dirty="0" smtClean="0"/>
              <a:t> – </a:t>
            </a:r>
            <a:r>
              <a:rPr lang="en-US" dirty="0" err="1" smtClean="0"/>
              <a:t>Arg</a:t>
            </a:r>
            <a:r>
              <a:rPr lang="en-US" dirty="0" smtClean="0"/>
              <a:t>, Yamila Miguel - MPIA</a:t>
            </a:r>
          </a:p>
          <a:p>
            <a:r>
              <a:rPr lang="en-US" dirty="0" smtClean="0"/>
              <a:t>Aki Roberge – NASA/GSFC, Sarah Rugheimer – Harvard/St. Andrews</a:t>
            </a:r>
          </a:p>
          <a:p>
            <a:r>
              <a:rPr lang="en-US" dirty="0" smtClean="0"/>
              <a:t>John Stocke – CU, Feng Tian – LASP/Tsinghua, Mariela Vieytes - </a:t>
            </a:r>
            <a:r>
              <a:rPr lang="en-US" dirty="0" err="1" smtClean="0"/>
              <a:t>Arg</a:t>
            </a:r>
            <a:endParaRPr lang="en-US" dirty="0" smtClean="0"/>
          </a:p>
          <a:p>
            <a:r>
              <a:rPr lang="en-US" dirty="0" smtClean="0"/>
              <a:t>Lucianne Walkowicz – Princeton/Adler</a:t>
            </a:r>
            <a:endParaRPr lang="en-US" dirty="0"/>
          </a:p>
        </p:txBody>
      </p:sp>
    </p:spTree>
    <p:extLst>
      <p:ext uri="{BB962C8B-B14F-4D97-AF65-F5344CB8AC3E}">
        <p14:creationId xmlns:p14="http://schemas.microsoft.com/office/powerpoint/2010/main" val="2892867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Text Box 17"/>
          <p:cNvSpPr txBox="1">
            <a:spLocks noChangeArrowheads="1"/>
          </p:cNvSpPr>
          <p:nvPr/>
        </p:nvSpPr>
        <p:spPr bwMode="auto">
          <a:xfrm>
            <a:off x="762000" y="1447800"/>
            <a:ext cx="7315200" cy="254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3200" dirty="0" smtClean="0">
                <a:latin typeface="+mn-lt"/>
              </a:rPr>
              <a:t>Our definition of inner disk evolution is </a:t>
            </a:r>
            <a:r>
              <a:rPr lang="en-US" sz="3200" i="1" dirty="0" smtClean="0">
                <a:latin typeface="+mn-lt"/>
              </a:rPr>
              <a:t>mostly</a:t>
            </a:r>
            <a:r>
              <a:rPr lang="en-US" sz="3200" dirty="0" smtClean="0">
                <a:latin typeface="+mn-lt"/>
              </a:rPr>
              <a:t> driven by dust characteristics</a:t>
            </a:r>
          </a:p>
          <a:p>
            <a:pPr algn="ctr" eaLnBrk="1" hangingPunct="1"/>
            <a:endParaRPr lang="en-US" sz="3200" dirty="0">
              <a:latin typeface="+mn-lt"/>
            </a:endParaRPr>
          </a:p>
          <a:p>
            <a:pPr algn="ctr" eaLnBrk="1" hangingPunct="1"/>
            <a:r>
              <a:rPr lang="en-US" sz="3200" dirty="0" smtClean="0">
                <a:latin typeface="+mn-lt"/>
              </a:rPr>
              <a:t>Does dust content = gas content? </a:t>
            </a:r>
          </a:p>
          <a:p>
            <a:pPr algn="ctr" eaLnBrk="1" hangingPunct="1"/>
            <a:endParaRPr lang="en-US" sz="3200" dirty="0">
              <a:latin typeface="+mn-lt"/>
            </a:endParaRPr>
          </a:p>
        </p:txBody>
      </p:sp>
      <p:sp>
        <p:nvSpPr>
          <p:cNvPr id="14" name="Title 9"/>
          <p:cNvSpPr txBox="1">
            <a:spLocks/>
          </p:cNvSpPr>
          <p:nvPr/>
        </p:nvSpPr>
        <p:spPr>
          <a:xfrm>
            <a:off x="443843" y="3678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Gas at </a:t>
            </a:r>
            <a:r>
              <a:rPr lang="en-US" i="1" dirty="0"/>
              <a:t>r</a:t>
            </a:r>
            <a:r>
              <a:rPr lang="en-US" dirty="0" smtClean="0"/>
              <a:t> &lt; 10 AU</a:t>
            </a:r>
            <a:endParaRPr lang="en-US" dirty="0"/>
          </a:p>
        </p:txBody>
      </p:sp>
    </p:spTree>
    <p:extLst>
      <p:ext uri="{BB962C8B-B14F-4D97-AF65-F5344CB8AC3E}">
        <p14:creationId xmlns:p14="http://schemas.microsoft.com/office/powerpoint/2010/main" val="1444359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805223"/>
            <a:ext cx="7305117" cy="3657600"/>
          </a:xfrm>
          <a:prstGeom prst="rect">
            <a:avLst/>
          </a:prstGeom>
        </p:spPr>
      </p:pic>
      <p:sp>
        <p:nvSpPr>
          <p:cNvPr id="3" name="Title 2"/>
          <p:cNvSpPr>
            <a:spLocks noGrp="1"/>
          </p:cNvSpPr>
          <p:nvPr>
            <p:ph type="title"/>
          </p:nvPr>
        </p:nvSpPr>
        <p:spPr/>
        <p:txBody>
          <a:bodyPr/>
          <a:lstStyle/>
          <a:p>
            <a:endParaRPr lang="en-US"/>
          </a:p>
        </p:txBody>
      </p:sp>
      <p:sp>
        <p:nvSpPr>
          <p:cNvPr id="6" name="Rectangle 2"/>
          <p:cNvSpPr txBox="1">
            <a:spLocks noChangeArrowheads="1"/>
          </p:cNvSpPr>
          <p:nvPr/>
        </p:nvSpPr>
        <p:spPr>
          <a:xfrm>
            <a:off x="425450" y="0"/>
            <a:ext cx="822960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chorCtr="0">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900" smtClean="0">
                <a:latin typeface="Arial Rounded MT Bold" pitchFamily="34" charset="0"/>
              </a:rPr>
              <a:t>Heating and Chemistry of </a:t>
            </a:r>
            <a:br>
              <a:rPr lang="en-GB" sz="3900" smtClean="0">
                <a:latin typeface="Arial Rounded MT Bold" pitchFamily="34" charset="0"/>
              </a:rPr>
            </a:br>
            <a:r>
              <a:rPr lang="en-GB" sz="3900" smtClean="0">
                <a:latin typeface="Arial Rounded MT Bold" pitchFamily="34" charset="0"/>
              </a:rPr>
              <a:t>Planetary Atmospheres</a:t>
            </a:r>
            <a:endParaRPr lang="en-GB" sz="3900" dirty="0">
              <a:latin typeface="Arial Rounded MT Bold" pitchFamily="34" charset="0"/>
            </a:endParaRPr>
          </a:p>
        </p:txBody>
      </p:sp>
    </p:spTree>
    <p:extLst>
      <p:ext uri="{BB962C8B-B14F-4D97-AF65-F5344CB8AC3E}">
        <p14:creationId xmlns:p14="http://schemas.microsoft.com/office/powerpoint/2010/main" val="2563776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805223"/>
            <a:ext cx="7305117" cy="36576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4780"/>
          <a:stretch/>
        </p:blipFill>
        <p:spPr>
          <a:xfrm>
            <a:off x="990600" y="1371600"/>
            <a:ext cx="2743200" cy="2612065"/>
          </a:xfrm>
          <a:prstGeom prst="rect">
            <a:avLst/>
          </a:prstGeom>
        </p:spPr>
      </p:pic>
      <p:sp>
        <p:nvSpPr>
          <p:cNvPr id="3" name="Title 2"/>
          <p:cNvSpPr>
            <a:spLocks noGrp="1"/>
          </p:cNvSpPr>
          <p:nvPr>
            <p:ph type="title"/>
          </p:nvPr>
        </p:nvSpPr>
        <p:spPr/>
        <p:txBody>
          <a:bodyPr/>
          <a:lstStyle/>
          <a:p>
            <a:endParaRPr lang="en-US"/>
          </a:p>
        </p:txBody>
      </p:sp>
      <p:sp>
        <p:nvSpPr>
          <p:cNvPr id="6" name="Rectangle 2"/>
          <p:cNvSpPr txBox="1">
            <a:spLocks noChangeArrowheads="1"/>
          </p:cNvSpPr>
          <p:nvPr/>
        </p:nvSpPr>
        <p:spPr>
          <a:xfrm>
            <a:off x="425450" y="0"/>
            <a:ext cx="822960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chorCtr="0">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900" smtClean="0">
                <a:latin typeface="Arial Rounded MT Bold" pitchFamily="34" charset="0"/>
              </a:rPr>
              <a:t>Heating and Chemistry of </a:t>
            </a:r>
            <a:br>
              <a:rPr lang="en-GB" sz="3900" smtClean="0">
                <a:latin typeface="Arial Rounded MT Bold" pitchFamily="34" charset="0"/>
              </a:rPr>
            </a:br>
            <a:r>
              <a:rPr lang="en-GB" sz="3900" smtClean="0">
                <a:latin typeface="Arial Rounded MT Bold" pitchFamily="34" charset="0"/>
              </a:rPr>
              <a:t>Planetary Atmospheres</a:t>
            </a:r>
            <a:endParaRPr lang="en-GB" sz="3900" dirty="0">
              <a:latin typeface="Arial Rounded MT Bold" pitchFamily="34" charset="0"/>
            </a:endParaRPr>
          </a:p>
        </p:txBody>
      </p:sp>
    </p:spTree>
    <p:extLst>
      <p:ext uri="{BB962C8B-B14F-4D97-AF65-F5344CB8AC3E}">
        <p14:creationId xmlns:p14="http://schemas.microsoft.com/office/powerpoint/2010/main" val="1350514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780"/>
          <a:stretch/>
        </p:blipFill>
        <p:spPr>
          <a:xfrm>
            <a:off x="990600" y="1371600"/>
            <a:ext cx="2743200" cy="26120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978888"/>
            <a:ext cx="5009192" cy="3657600"/>
          </a:xfrm>
          <a:prstGeom prst="rect">
            <a:avLst/>
          </a:prstGeom>
        </p:spPr>
      </p:pic>
      <p:sp>
        <p:nvSpPr>
          <p:cNvPr id="6" name="Text Box 8"/>
          <p:cNvSpPr txBox="1">
            <a:spLocks noChangeArrowheads="1"/>
          </p:cNvSpPr>
          <p:nvPr/>
        </p:nvSpPr>
        <p:spPr bwMode="auto">
          <a:xfrm>
            <a:off x="838200" y="6321900"/>
            <a:ext cx="2035586"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dirty="0" smtClean="0">
                <a:solidFill>
                  <a:schemeClr val="hlink"/>
                </a:solidFill>
                <a:latin typeface="Arial Rounded MT Bold" pitchFamily="34" charset="0"/>
              </a:rPr>
              <a:t>Segura+, </a:t>
            </a:r>
            <a:r>
              <a:rPr lang="en-US" sz="1500" dirty="0" err="1" smtClean="0">
                <a:solidFill>
                  <a:schemeClr val="hlink"/>
                </a:solidFill>
                <a:latin typeface="Arial Rounded MT Bold" pitchFamily="34" charset="0"/>
              </a:rPr>
              <a:t>AsBio</a:t>
            </a:r>
            <a:r>
              <a:rPr lang="en-US" sz="1500" dirty="0" smtClean="0">
                <a:solidFill>
                  <a:schemeClr val="hlink"/>
                </a:solidFill>
                <a:latin typeface="Arial Rounded MT Bold" pitchFamily="34" charset="0"/>
              </a:rPr>
              <a:t>, 2010</a:t>
            </a:r>
            <a:endParaRPr lang="en-US" sz="1500" dirty="0">
              <a:solidFill>
                <a:schemeClr val="hlink"/>
              </a:solidFill>
              <a:latin typeface="Arial Rounded MT Bold" pitchFamily="34" charset="0"/>
            </a:endParaRPr>
          </a:p>
        </p:txBody>
      </p:sp>
      <p:sp>
        <p:nvSpPr>
          <p:cNvPr id="7" name="Text Box 10"/>
          <p:cNvSpPr txBox="1">
            <a:spLocks noChangeArrowheads="1"/>
          </p:cNvSpPr>
          <p:nvPr/>
        </p:nvSpPr>
        <p:spPr bwMode="auto">
          <a:xfrm>
            <a:off x="6324600" y="3886200"/>
            <a:ext cx="1425868" cy="76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algn="ctr" eaLnBrk="1" hangingPunct="1"/>
            <a:r>
              <a:rPr lang="en-US" sz="2200" b="1" dirty="0" smtClean="0">
                <a:solidFill>
                  <a:srgbClr val="FF3300"/>
                </a:solidFill>
                <a:latin typeface="Arial Rounded MT Bold" pitchFamily="34" charset="0"/>
              </a:rPr>
              <a:t>94% O</a:t>
            </a:r>
            <a:r>
              <a:rPr lang="en-US" sz="2200" b="1" baseline="-25000" dirty="0" smtClean="0">
                <a:solidFill>
                  <a:srgbClr val="FF3300"/>
                </a:solidFill>
                <a:latin typeface="Arial Rounded MT Bold" pitchFamily="34" charset="0"/>
              </a:rPr>
              <a:t>3</a:t>
            </a:r>
            <a:endParaRPr lang="en-US" sz="2200" b="1" dirty="0" smtClean="0">
              <a:solidFill>
                <a:srgbClr val="FF3300"/>
              </a:solidFill>
              <a:latin typeface="Arial Rounded MT Bold" pitchFamily="34" charset="0"/>
            </a:endParaRPr>
          </a:p>
          <a:p>
            <a:pPr algn="ctr" eaLnBrk="1" hangingPunct="1"/>
            <a:r>
              <a:rPr lang="en-US" sz="2200" b="1" dirty="0" smtClean="0">
                <a:solidFill>
                  <a:srgbClr val="FF3300"/>
                </a:solidFill>
                <a:latin typeface="Arial Rounded MT Bold" pitchFamily="34" charset="0"/>
              </a:rPr>
              <a:t>depletion</a:t>
            </a:r>
          </a:p>
        </p:txBody>
      </p:sp>
      <p:cxnSp>
        <p:nvCxnSpPr>
          <p:cNvPr id="8" name="Straight Arrow Connector 7"/>
          <p:cNvCxnSpPr/>
          <p:nvPr/>
        </p:nvCxnSpPr>
        <p:spPr>
          <a:xfrm flipH="1">
            <a:off x="6096000" y="4647064"/>
            <a:ext cx="838200" cy="9917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a:xfrm>
            <a:off x="425450" y="0"/>
            <a:ext cx="8229600" cy="1139825"/>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chorCtr="0">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08063">
              <a:tabLst>
                <a:tab pos="723900" algn="l"/>
                <a:tab pos="1447800" algn="l"/>
                <a:tab pos="2171700" algn="l"/>
                <a:tab pos="2895600" algn="l"/>
                <a:tab pos="3619500" algn="l"/>
                <a:tab pos="4343400" algn="l"/>
                <a:tab pos="5065713" algn="l"/>
                <a:tab pos="5791200" algn="l"/>
                <a:tab pos="6515100" algn="l"/>
                <a:tab pos="7237413" algn="l"/>
                <a:tab pos="7961313" algn="l"/>
              </a:tabLst>
            </a:pPr>
            <a:r>
              <a:rPr lang="en-GB" sz="3900" dirty="0" smtClean="0">
                <a:latin typeface="Arial Rounded MT Bold" pitchFamily="34" charset="0"/>
              </a:rPr>
              <a:t>Heating and Chemistry of </a:t>
            </a:r>
            <a:br>
              <a:rPr lang="en-GB" sz="3900" dirty="0" smtClean="0">
                <a:latin typeface="Arial Rounded MT Bold" pitchFamily="34" charset="0"/>
              </a:rPr>
            </a:br>
            <a:r>
              <a:rPr lang="en-GB" sz="3900" dirty="0" smtClean="0">
                <a:latin typeface="Arial Rounded MT Bold" pitchFamily="34" charset="0"/>
              </a:rPr>
              <a:t>Planetary Atmospheres</a:t>
            </a:r>
            <a:endParaRPr lang="en-GB" sz="3900" dirty="0">
              <a:latin typeface="Arial Rounded MT Bold" pitchFamily="34" charset="0"/>
            </a:endParaRPr>
          </a:p>
        </p:txBody>
      </p:sp>
    </p:spTree>
    <p:extLst>
      <p:ext uri="{BB962C8B-B14F-4D97-AF65-F5344CB8AC3E}">
        <p14:creationId xmlns:p14="http://schemas.microsoft.com/office/powerpoint/2010/main" val="1157907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302899" y="1800163"/>
            <a:ext cx="5825403"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400" dirty="0" smtClean="0">
                <a:solidFill>
                  <a:schemeClr val="tx2">
                    <a:lumMod val="75000"/>
                  </a:schemeClr>
                </a:solidFill>
              </a:rPr>
              <a:t>The EUV+FUV+NUV radiation fields of their host stars control the atmospheric heating/ stability and photochemical structure of their atmospheres – including formation of biomarkers   (e.g., O</a:t>
            </a:r>
            <a:r>
              <a:rPr lang="en-US" sz="2400" baseline="-25000" dirty="0" smtClean="0">
                <a:solidFill>
                  <a:schemeClr val="tx2">
                    <a:lumMod val="75000"/>
                  </a:schemeClr>
                </a:solidFill>
              </a:rPr>
              <a:t>2</a:t>
            </a:r>
            <a:r>
              <a:rPr lang="en-US" sz="2400" dirty="0" smtClean="0">
                <a:solidFill>
                  <a:schemeClr val="tx2">
                    <a:lumMod val="75000"/>
                  </a:schemeClr>
                </a:solidFill>
              </a:rPr>
              <a:t>, O</a:t>
            </a:r>
            <a:r>
              <a:rPr lang="en-US" sz="2400" baseline="-25000" dirty="0" smtClean="0">
                <a:solidFill>
                  <a:schemeClr val="tx2">
                    <a:lumMod val="75000"/>
                  </a:schemeClr>
                </a:solidFill>
              </a:rPr>
              <a:t>3</a:t>
            </a:r>
            <a:r>
              <a:rPr lang="en-US" sz="2400" dirty="0" smtClean="0">
                <a:solidFill>
                  <a:schemeClr val="tx2">
                    <a:lumMod val="75000"/>
                  </a:schemeClr>
                </a:solidFill>
              </a:rPr>
              <a:t>, CO</a:t>
            </a:r>
            <a:r>
              <a:rPr lang="en-US" sz="2400" baseline="-25000" dirty="0" smtClean="0">
                <a:solidFill>
                  <a:schemeClr val="tx2">
                    <a:lumMod val="75000"/>
                  </a:schemeClr>
                </a:solidFill>
              </a:rPr>
              <a:t>2</a:t>
            </a:r>
            <a:r>
              <a:rPr lang="en-US" sz="2400" dirty="0" smtClean="0">
                <a:solidFill>
                  <a:schemeClr val="tx2">
                    <a:lumMod val="75000"/>
                  </a:schemeClr>
                </a:solidFill>
              </a:rPr>
              <a:t>, CH</a:t>
            </a:r>
            <a:r>
              <a:rPr lang="en-US" sz="2400" baseline="-25000" dirty="0" smtClean="0">
                <a:solidFill>
                  <a:schemeClr val="tx2">
                    <a:lumMod val="75000"/>
                  </a:schemeClr>
                </a:solidFill>
              </a:rPr>
              <a:t>4</a:t>
            </a:r>
            <a:r>
              <a:rPr lang="en-US" sz="2400" dirty="0" smtClean="0">
                <a:solidFill>
                  <a:schemeClr val="tx2">
                    <a:lumMod val="75000"/>
                  </a:schemeClr>
                </a:solidFill>
              </a:rPr>
              <a:t>)</a:t>
            </a:r>
          </a:p>
          <a:p>
            <a:pPr>
              <a:buFontTx/>
              <a:buChar char="•"/>
            </a:pPr>
            <a:endParaRPr lang="en-US" sz="400" dirty="0" smtClean="0">
              <a:solidFill>
                <a:schemeClr val="tx2">
                  <a:lumMod val="75000"/>
                </a:schemeClr>
              </a:solidFill>
            </a:endParaRPr>
          </a:p>
          <a:p>
            <a:endParaRPr lang="en-US" sz="1400" dirty="0" smtClean="0">
              <a:solidFill>
                <a:schemeClr val="tx2">
                  <a:lumMod val="75000"/>
                </a:schemeClr>
              </a:solidFill>
            </a:endParaRPr>
          </a:p>
          <a:p>
            <a:pPr marL="342900" indent="-342900">
              <a:buFont typeface="Arial" pitchFamily="34" charset="0"/>
              <a:buChar char="•"/>
            </a:pPr>
            <a:r>
              <a:rPr lang="en-US" sz="2400" dirty="0" smtClean="0">
                <a:solidFill>
                  <a:schemeClr val="tx2">
                    <a:lumMod val="75000"/>
                  </a:schemeClr>
                </a:solidFill>
              </a:rPr>
              <a:t>However, we have few constraints on the </a:t>
            </a:r>
          </a:p>
        </p:txBody>
      </p:sp>
      <p:sp>
        <p:nvSpPr>
          <p:cNvPr id="51202" name="Rectangle 2"/>
          <p:cNvSpPr>
            <a:spLocks noGrp="1" noChangeArrowheads="1"/>
          </p:cNvSpPr>
          <p:nvPr>
            <p:ph type="title"/>
          </p:nvPr>
        </p:nvSpPr>
        <p:spPr>
          <a:xfrm>
            <a:off x="473074" y="174625"/>
            <a:ext cx="8366125" cy="1143000"/>
          </a:xfrm>
        </p:spPr>
        <p:txBody>
          <a:bodyPr>
            <a:normAutofit fontScale="90000"/>
          </a:bodyPr>
          <a:lstStyle/>
          <a:p>
            <a:r>
              <a:rPr lang="en-US" sz="4000" dirty="0">
                <a:effectLst/>
                <a:latin typeface="Arial Rounded MT Bold" pitchFamily="34" charset="0"/>
              </a:rPr>
              <a:t>Exoplanet Atmospheres: </a:t>
            </a:r>
            <a:r>
              <a:rPr lang="en-US" sz="4000" dirty="0" err="1" smtClean="0">
                <a:effectLst/>
                <a:latin typeface="Arial Rounded MT Bold" pitchFamily="34" charset="0"/>
              </a:rPr>
              <a:t>Exo</a:t>
            </a:r>
            <a:r>
              <a:rPr lang="en-US" sz="4000" dirty="0" smtClean="0">
                <a:effectLst/>
                <a:latin typeface="Arial Rounded MT Bold" pitchFamily="34" charset="0"/>
              </a:rPr>
              <a:t>-</a:t>
            </a:r>
            <a:r>
              <a:rPr lang="en-US" sz="4000" dirty="0" smtClean="0">
                <a:latin typeface="Arial Rounded MT Bold" pitchFamily="34" charset="0"/>
              </a:rPr>
              <a:t>Earths</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 name="Text Box 4"/>
          <p:cNvSpPr txBox="1">
            <a:spLocks noChangeArrowheads="1"/>
          </p:cNvSpPr>
          <p:nvPr/>
        </p:nvSpPr>
        <p:spPr bwMode="auto">
          <a:xfrm>
            <a:off x="288924" y="1150427"/>
            <a:ext cx="62484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2800" b="1" u="sng" dirty="0" smtClean="0">
                <a:solidFill>
                  <a:schemeClr val="tx2">
                    <a:lumMod val="75000"/>
                  </a:schemeClr>
                </a:solidFill>
              </a:rPr>
              <a:t>Habitable planet candidates exist today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9896" y="1800163"/>
            <a:ext cx="3044439" cy="2286000"/>
          </a:xfrm>
          <a:prstGeom prst="rect">
            <a:avLst/>
          </a:prstGeom>
        </p:spPr>
      </p:pic>
      <p:sp>
        <p:nvSpPr>
          <p:cNvPr id="10" name="Text Box 8"/>
          <p:cNvSpPr txBox="1">
            <a:spLocks noChangeArrowheads="1"/>
          </p:cNvSpPr>
          <p:nvPr/>
        </p:nvSpPr>
        <p:spPr bwMode="auto">
          <a:xfrm>
            <a:off x="6756583" y="1391163"/>
            <a:ext cx="2162993" cy="3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eaLnBrk="1" hangingPunct="1"/>
            <a:r>
              <a:rPr lang="en-US" sz="1500" dirty="0" smtClean="0">
                <a:solidFill>
                  <a:schemeClr val="hlink"/>
                </a:solidFill>
                <a:latin typeface="Arial Rounded MT Bold" pitchFamily="34" charset="0"/>
              </a:rPr>
              <a:t>Segura+, </a:t>
            </a:r>
            <a:r>
              <a:rPr lang="en-US" sz="1500" dirty="0" err="1" smtClean="0">
                <a:solidFill>
                  <a:schemeClr val="hlink"/>
                </a:solidFill>
                <a:latin typeface="Arial Rounded MT Bold" pitchFamily="34" charset="0"/>
              </a:rPr>
              <a:t>AsBio</a:t>
            </a:r>
            <a:r>
              <a:rPr lang="en-US" sz="1500" dirty="0" smtClean="0">
                <a:solidFill>
                  <a:schemeClr val="hlink"/>
                </a:solidFill>
                <a:latin typeface="Arial Rounded MT Bold" pitchFamily="34" charset="0"/>
              </a:rPr>
              <a:t>, 2005</a:t>
            </a:r>
            <a:endParaRPr lang="en-US" sz="1500" dirty="0">
              <a:solidFill>
                <a:schemeClr val="hlink"/>
              </a:solidFill>
              <a:latin typeface="Arial Rounded MT Bold" pitchFamily="34" charset="0"/>
            </a:endParaRPr>
          </a:p>
        </p:txBody>
      </p:sp>
      <p:sp>
        <p:nvSpPr>
          <p:cNvPr id="15" name="Text Box 4"/>
          <p:cNvSpPr txBox="1">
            <a:spLocks noChangeArrowheads="1"/>
          </p:cNvSpPr>
          <p:nvPr/>
        </p:nvSpPr>
        <p:spPr bwMode="auto">
          <a:xfrm>
            <a:off x="3319595" y="4235983"/>
            <a:ext cx="5520602"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solidFill>
                  <a:schemeClr val="tx2">
                    <a:lumMod val="75000"/>
                  </a:schemeClr>
                </a:solidFill>
              </a:rPr>
              <a:t>h</a:t>
            </a:r>
            <a:r>
              <a:rPr lang="en-US" sz="2400" dirty="0" smtClean="0">
                <a:solidFill>
                  <a:schemeClr val="tx2">
                    <a:lumMod val="75000"/>
                  </a:schemeClr>
                </a:solidFill>
              </a:rPr>
              <a:t>igh-energy irradiance from “typical” (optically inactive) M and K dwarf planet hosts, neither observational nor theoretical</a:t>
            </a:r>
          </a:p>
          <a:p>
            <a:endParaRPr lang="en-US" sz="1000" dirty="0">
              <a:solidFill>
                <a:schemeClr val="tx2">
                  <a:lumMod val="75000"/>
                </a:schemeClr>
              </a:solidFill>
            </a:endParaRPr>
          </a:p>
          <a:p>
            <a:pPr marL="342900" indent="-342900">
              <a:buFont typeface="Arial" panose="020B0604020202020204" pitchFamily="34" charset="0"/>
              <a:buChar char="•"/>
            </a:pPr>
            <a:r>
              <a:rPr lang="en-US" sz="2400" b="1" dirty="0" smtClean="0">
                <a:solidFill>
                  <a:schemeClr val="tx2">
                    <a:lumMod val="75000"/>
                  </a:schemeClr>
                </a:solidFill>
                <a:effectLst>
                  <a:outerShdw blurRad="38100" dist="38100" dir="2700000" algn="tl">
                    <a:srgbClr val="000000">
                      <a:alpha val="43137"/>
                    </a:srgbClr>
                  </a:outerShdw>
                </a:effectLst>
              </a:rPr>
              <a:t>Modeling and interpretation of biomarkers require realistic inputs</a:t>
            </a:r>
            <a:r>
              <a:rPr lang="en-US" sz="2400" dirty="0" smtClean="0">
                <a:solidFill>
                  <a:schemeClr val="tx2">
                    <a:lumMod val="75000"/>
                  </a:schemeClr>
                </a:solidFill>
              </a:rPr>
              <a:t> </a:t>
            </a:r>
          </a:p>
          <a:p>
            <a:r>
              <a:rPr lang="en-US" sz="2400" dirty="0" smtClean="0">
                <a:solidFill>
                  <a:schemeClr val="tx2">
                    <a:lumMod val="75000"/>
                  </a:schemeClr>
                </a:solidFill>
              </a:rPr>
              <a:t>  </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7430"/>
          <a:stretch/>
        </p:blipFill>
        <p:spPr>
          <a:xfrm>
            <a:off x="152400" y="4380767"/>
            <a:ext cx="2971800" cy="2303480"/>
          </a:xfrm>
          <a:prstGeom prst="rect">
            <a:avLst/>
          </a:prstGeom>
        </p:spPr>
      </p:pic>
      <p:sp>
        <p:nvSpPr>
          <p:cNvPr id="18" name="Text Box 3"/>
          <p:cNvSpPr txBox="1">
            <a:spLocks noChangeArrowheads="1"/>
          </p:cNvSpPr>
          <p:nvPr/>
        </p:nvSpPr>
        <p:spPr bwMode="auto">
          <a:xfrm>
            <a:off x="152400" y="6099041"/>
            <a:ext cx="2228436"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smtClean="0">
                <a:solidFill>
                  <a:schemeClr val="bg1"/>
                </a:solidFill>
                <a:latin typeface="Antique Olive Roman" pitchFamily="34" charset="0"/>
              </a:rPr>
              <a:t>GJ 832 c - </a:t>
            </a:r>
          </a:p>
          <a:p>
            <a:r>
              <a:rPr lang="en-US" sz="1400" dirty="0" smtClean="0">
                <a:solidFill>
                  <a:schemeClr val="bg1"/>
                </a:solidFill>
                <a:latin typeface="Antique Olive Roman" pitchFamily="34" charset="0"/>
              </a:rPr>
              <a:t>(</a:t>
            </a:r>
            <a:r>
              <a:rPr lang="en-US" sz="1400" dirty="0" err="1" smtClean="0">
                <a:solidFill>
                  <a:schemeClr val="bg1"/>
                </a:solidFill>
                <a:latin typeface="Antique Olive Roman" pitchFamily="34" charset="0"/>
              </a:rPr>
              <a:t>Wittenmyer</a:t>
            </a:r>
            <a:r>
              <a:rPr lang="en-US" sz="1400" dirty="0" smtClean="0">
                <a:solidFill>
                  <a:schemeClr val="bg1"/>
                </a:solidFill>
                <a:latin typeface="Trebuchet MS"/>
              </a:rPr>
              <a:t> et al. 2014)</a:t>
            </a:r>
            <a:endParaRPr lang="en-US" sz="1400" dirty="0">
              <a:solidFill>
                <a:schemeClr val="bg1"/>
              </a:solidFill>
              <a:latin typeface="Antique Olive Roman" pitchFamily="34" charset="0"/>
            </a:endParaRPr>
          </a:p>
        </p:txBody>
      </p:sp>
      <p:cxnSp>
        <p:nvCxnSpPr>
          <p:cNvPr id="3" name="Straight Arrow Connector 2"/>
          <p:cNvCxnSpPr/>
          <p:nvPr/>
        </p:nvCxnSpPr>
        <p:spPr>
          <a:xfrm flipV="1">
            <a:off x="4800600" y="3391922"/>
            <a:ext cx="2362200" cy="189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392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3074" y="174625"/>
            <a:ext cx="8366125" cy="1143000"/>
          </a:xfrm>
        </p:spPr>
        <p:txBody>
          <a:bodyPr>
            <a:normAutofit/>
          </a:bodyPr>
          <a:lstStyle/>
          <a:p>
            <a:r>
              <a:rPr lang="en-US" sz="4000" dirty="0" smtClean="0">
                <a:effectLst/>
                <a:latin typeface="Arial Rounded MT Bold" pitchFamily="34" charset="0"/>
              </a:rPr>
              <a:t>Observational Program</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 name="Text Box 4"/>
          <p:cNvSpPr txBox="1">
            <a:spLocks noChangeArrowheads="1"/>
          </p:cNvSpPr>
          <p:nvPr/>
        </p:nvSpPr>
        <p:spPr bwMode="auto">
          <a:xfrm>
            <a:off x="685800" y="1148783"/>
            <a:ext cx="5825403"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u="sng" dirty="0" smtClean="0">
                <a:solidFill>
                  <a:schemeClr val="tx2">
                    <a:lumMod val="75000"/>
                  </a:schemeClr>
                </a:solidFill>
              </a:rPr>
              <a:t>M</a:t>
            </a:r>
            <a:r>
              <a:rPr lang="en-US" sz="3600" dirty="0" smtClean="0">
                <a:solidFill>
                  <a:schemeClr val="tx2">
                    <a:lumMod val="75000"/>
                  </a:schemeClr>
                </a:solidFill>
              </a:rPr>
              <a:t>easurements of the </a:t>
            </a:r>
          </a:p>
          <a:p>
            <a:r>
              <a:rPr lang="en-US" sz="3600" b="1" u="sng" dirty="0" smtClean="0">
                <a:solidFill>
                  <a:schemeClr val="tx2">
                    <a:lumMod val="75000"/>
                  </a:schemeClr>
                </a:solidFill>
              </a:rPr>
              <a:t>U</a:t>
            </a:r>
            <a:r>
              <a:rPr lang="en-US" sz="3600" dirty="0" smtClean="0">
                <a:solidFill>
                  <a:schemeClr val="tx2">
                    <a:lumMod val="75000"/>
                  </a:schemeClr>
                </a:solidFill>
              </a:rPr>
              <a:t>ltraviolet </a:t>
            </a:r>
          </a:p>
          <a:p>
            <a:r>
              <a:rPr lang="en-US" sz="3600" b="1" u="sng" dirty="0" smtClean="0">
                <a:solidFill>
                  <a:schemeClr val="tx2">
                    <a:lumMod val="75000"/>
                  </a:schemeClr>
                </a:solidFill>
              </a:rPr>
              <a:t>S</a:t>
            </a:r>
            <a:r>
              <a:rPr lang="en-US" sz="3600" dirty="0" smtClean="0">
                <a:solidFill>
                  <a:schemeClr val="tx2">
                    <a:lumMod val="75000"/>
                  </a:schemeClr>
                </a:solidFill>
              </a:rPr>
              <a:t>pectral </a:t>
            </a:r>
          </a:p>
          <a:p>
            <a:r>
              <a:rPr lang="en-US" sz="3600" b="1" u="sng" dirty="0" smtClean="0">
                <a:solidFill>
                  <a:schemeClr val="tx2">
                    <a:lumMod val="75000"/>
                  </a:schemeClr>
                </a:solidFill>
              </a:rPr>
              <a:t>C</a:t>
            </a:r>
            <a:r>
              <a:rPr lang="en-US" sz="3600" dirty="0" smtClean="0">
                <a:solidFill>
                  <a:schemeClr val="tx2">
                    <a:lumMod val="75000"/>
                  </a:schemeClr>
                </a:solidFill>
              </a:rPr>
              <a:t>haracteristics of </a:t>
            </a:r>
          </a:p>
          <a:p>
            <a:r>
              <a:rPr lang="en-US" sz="3600" b="1" u="sng" dirty="0" smtClean="0">
                <a:solidFill>
                  <a:schemeClr val="tx2">
                    <a:lumMod val="75000"/>
                  </a:schemeClr>
                </a:solidFill>
              </a:rPr>
              <a:t>L</a:t>
            </a:r>
            <a:r>
              <a:rPr lang="en-US" sz="3600" dirty="0" smtClean="0">
                <a:solidFill>
                  <a:schemeClr val="tx2">
                    <a:lumMod val="75000"/>
                  </a:schemeClr>
                </a:solidFill>
              </a:rPr>
              <a:t>ow-mass </a:t>
            </a:r>
          </a:p>
          <a:p>
            <a:r>
              <a:rPr lang="en-US" sz="3600" b="1" u="sng" dirty="0" smtClean="0">
                <a:solidFill>
                  <a:schemeClr val="tx2">
                    <a:lumMod val="75000"/>
                  </a:schemeClr>
                </a:solidFill>
              </a:rPr>
              <a:t>E</a:t>
            </a:r>
            <a:r>
              <a:rPr lang="en-US" sz="3600" dirty="0" smtClean="0">
                <a:solidFill>
                  <a:schemeClr val="tx2">
                    <a:lumMod val="75000"/>
                  </a:schemeClr>
                </a:solidFill>
              </a:rPr>
              <a:t>xoplanetary </a:t>
            </a:r>
          </a:p>
          <a:p>
            <a:r>
              <a:rPr lang="en-US" sz="3600" b="1" u="sng" dirty="0" smtClean="0">
                <a:solidFill>
                  <a:schemeClr val="tx2">
                    <a:lumMod val="75000"/>
                  </a:schemeClr>
                </a:solidFill>
              </a:rPr>
              <a:t>S</a:t>
            </a:r>
            <a:r>
              <a:rPr lang="en-US" sz="3600" dirty="0" smtClean="0">
                <a:solidFill>
                  <a:schemeClr val="tx2">
                    <a:lumMod val="75000"/>
                  </a:schemeClr>
                </a:solidFill>
              </a:rPr>
              <a:t>ystems</a:t>
            </a:r>
          </a:p>
          <a:p>
            <a:endParaRPr lang="en-US" sz="2400" dirty="0" smtClean="0">
              <a:solidFill>
                <a:schemeClr val="tx2">
                  <a:lumMod val="75000"/>
                </a:schemeClr>
              </a:solidFill>
            </a:endParaRPr>
          </a:p>
          <a:p>
            <a:pPr marL="342900" indent="-342900">
              <a:buFont typeface="Arial" pitchFamily="34" charset="0"/>
              <a:buChar char="•"/>
            </a:pPr>
            <a:endParaRPr lang="en-US" sz="2400" dirty="0" smtClean="0">
              <a:solidFill>
                <a:schemeClr val="tx2">
                  <a:lumMod val="75000"/>
                </a:schemeClr>
              </a:solidFill>
            </a:endParaRPr>
          </a:p>
        </p:txBody>
      </p:sp>
      <p:sp>
        <p:nvSpPr>
          <p:cNvPr id="7" name="Text Box 3"/>
          <p:cNvSpPr txBox="1">
            <a:spLocks noChangeArrowheads="1"/>
          </p:cNvSpPr>
          <p:nvPr/>
        </p:nvSpPr>
        <p:spPr bwMode="auto">
          <a:xfrm>
            <a:off x="168279" y="6461076"/>
            <a:ext cx="65061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PI – France.  </a:t>
            </a:r>
            <a:r>
              <a:rPr lang="en-US" sz="1600" b="1" dirty="0" smtClean="0">
                <a:solidFill>
                  <a:srgbClr val="002060"/>
                </a:solidFill>
              </a:rPr>
              <a:t>CU graduate students Allison Youngblood and Parke Loyd</a:t>
            </a:r>
            <a:endParaRPr lang="en-US" sz="1200" b="1" dirty="0">
              <a:solidFill>
                <a:srgbClr val="00206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1317625"/>
            <a:ext cx="3020712" cy="3657600"/>
          </a:xfrm>
          <a:prstGeom prst="rect">
            <a:avLst/>
          </a:prstGeom>
        </p:spPr>
      </p:pic>
      <p:sp>
        <p:nvSpPr>
          <p:cNvPr id="8" name="Text Box 3"/>
          <p:cNvSpPr txBox="1">
            <a:spLocks noChangeArrowheads="1"/>
          </p:cNvSpPr>
          <p:nvPr/>
        </p:nvSpPr>
        <p:spPr bwMode="auto">
          <a:xfrm>
            <a:off x="6156868" y="5001665"/>
            <a:ext cx="25677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(CU student Sarah LeVine)</a:t>
            </a:r>
            <a:endParaRPr lang="en-US" sz="1200" dirty="0">
              <a:solidFill>
                <a:srgbClr val="002060"/>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6463" y="5001665"/>
            <a:ext cx="1463040" cy="146304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851" y="5001665"/>
            <a:ext cx="1461017" cy="1463040"/>
          </a:xfrm>
          <a:prstGeom prst="rect">
            <a:avLst/>
          </a:prstGeom>
        </p:spPr>
      </p:pic>
    </p:spTree>
    <p:extLst>
      <p:ext uri="{BB962C8B-B14F-4D97-AF65-F5344CB8AC3E}">
        <p14:creationId xmlns:p14="http://schemas.microsoft.com/office/powerpoint/2010/main" val="939242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3075" y="0"/>
            <a:ext cx="8366125" cy="1143000"/>
          </a:xfrm>
        </p:spPr>
        <p:txBody>
          <a:bodyPr>
            <a:normAutofit fontScale="90000"/>
          </a:bodyPr>
          <a:lstStyle/>
          <a:p>
            <a:r>
              <a:rPr lang="en-US" sz="4000" dirty="0" smtClean="0">
                <a:effectLst/>
                <a:latin typeface="Arial Rounded MT Bold" pitchFamily="34" charset="0"/>
              </a:rPr>
              <a:t>Observational &amp; Modeling  Program</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 name="Text Box 4"/>
          <p:cNvSpPr txBox="1">
            <a:spLocks noChangeArrowheads="1"/>
          </p:cNvSpPr>
          <p:nvPr/>
        </p:nvSpPr>
        <p:spPr bwMode="auto">
          <a:xfrm>
            <a:off x="395514" y="959535"/>
            <a:ext cx="80010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3200" b="1" dirty="0" smtClean="0">
                <a:solidFill>
                  <a:schemeClr val="tx2">
                    <a:lumMod val="75000"/>
                  </a:schemeClr>
                </a:solidFill>
              </a:rPr>
              <a:t>Optical &amp; NIR </a:t>
            </a:r>
            <a:r>
              <a:rPr lang="en-US" sz="3200" dirty="0" smtClean="0">
                <a:solidFill>
                  <a:schemeClr val="tx2">
                    <a:lumMod val="75000"/>
                  </a:schemeClr>
                </a:solidFill>
              </a:rPr>
              <a:t> -  </a:t>
            </a:r>
          </a:p>
          <a:p>
            <a:pPr lvl="1">
              <a:buFontTx/>
              <a:buChar char="•"/>
            </a:pPr>
            <a:r>
              <a:rPr lang="en-US" sz="2800" u="sng" dirty="0" smtClean="0">
                <a:solidFill>
                  <a:schemeClr val="tx2">
                    <a:lumMod val="75000"/>
                  </a:schemeClr>
                </a:solidFill>
              </a:rPr>
              <a:t>North</a:t>
            </a:r>
            <a:r>
              <a:rPr lang="en-US" sz="2800" dirty="0" smtClean="0">
                <a:solidFill>
                  <a:schemeClr val="tx2">
                    <a:lumMod val="75000"/>
                  </a:schemeClr>
                </a:solidFill>
              </a:rPr>
              <a:t>: APO, LCOGT, </a:t>
            </a:r>
            <a:r>
              <a:rPr lang="en-US" sz="2800" u="sng" dirty="0" smtClean="0">
                <a:solidFill>
                  <a:schemeClr val="tx2">
                    <a:lumMod val="75000"/>
                  </a:schemeClr>
                </a:solidFill>
              </a:rPr>
              <a:t>South</a:t>
            </a:r>
            <a:r>
              <a:rPr lang="en-US" sz="2800" dirty="0" smtClean="0">
                <a:solidFill>
                  <a:schemeClr val="tx2">
                    <a:lumMod val="75000"/>
                  </a:schemeClr>
                </a:solidFill>
              </a:rPr>
              <a:t>: El </a:t>
            </a:r>
            <a:r>
              <a:rPr lang="en-US" sz="2800" dirty="0" err="1" smtClean="0">
                <a:solidFill>
                  <a:schemeClr val="tx2">
                    <a:lumMod val="75000"/>
                  </a:schemeClr>
                </a:solidFill>
              </a:rPr>
              <a:t>Leoncito</a:t>
            </a:r>
            <a:r>
              <a:rPr lang="en-US" sz="2800" dirty="0" smtClean="0">
                <a:solidFill>
                  <a:schemeClr val="tx2">
                    <a:lumMod val="75000"/>
                  </a:schemeClr>
                </a:solidFill>
              </a:rPr>
              <a:t>, VLT</a:t>
            </a:r>
            <a:endParaRPr lang="en-US" sz="2800" b="1" dirty="0" smtClean="0">
              <a:solidFill>
                <a:schemeClr val="tx2">
                  <a:lumMod val="75000"/>
                </a:schemeClr>
              </a:solidFill>
            </a:endParaRPr>
          </a:p>
          <a:p>
            <a:pPr>
              <a:buFontTx/>
              <a:buChar char="•"/>
            </a:pPr>
            <a:r>
              <a:rPr lang="en-US" sz="3200" b="1" dirty="0" smtClean="0">
                <a:solidFill>
                  <a:schemeClr val="tx2">
                    <a:lumMod val="75000"/>
                  </a:schemeClr>
                </a:solidFill>
              </a:rPr>
              <a:t>FUV (w/ Ly</a:t>
            </a:r>
            <a:r>
              <a:rPr lang="el-GR" sz="3200" b="1" dirty="0" smtClean="0">
                <a:solidFill>
                  <a:schemeClr val="tx2">
                    <a:lumMod val="75000"/>
                  </a:schemeClr>
                </a:solidFill>
                <a:latin typeface="Times New Roman"/>
                <a:cs typeface="Times New Roman"/>
              </a:rPr>
              <a:t>α</a:t>
            </a:r>
            <a:r>
              <a:rPr lang="en-US" sz="3200" b="1" dirty="0" smtClean="0">
                <a:solidFill>
                  <a:schemeClr val="tx2">
                    <a:lumMod val="75000"/>
                  </a:schemeClr>
                </a:solidFill>
                <a:latin typeface="Times New Roman"/>
                <a:cs typeface="Times New Roman"/>
              </a:rPr>
              <a:t>) </a:t>
            </a:r>
            <a:r>
              <a:rPr lang="en-US" sz="3200" b="1" dirty="0" smtClean="0">
                <a:solidFill>
                  <a:schemeClr val="tx2">
                    <a:lumMod val="75000"/>
                  </a:schemeClr>
                </a:solidFill>
                <a:cs typeface="Times New Roman"/>
              </a:rPr>
              <a:t>&amp; </a:t>
            </a:r>
            <a:r>
              <a:rPr lang="en-US" sz="3200" b="1" dirty="0" smtClean="0">
                <a:solidFill>
                  <a:schemeClr val="tx2">
                    <a:lumMod val="75000"/>
                  </a:schemeClr>
                </a:solidFill>
              </a:rPr>
              <a:t>NUV</a:t>
            </a:r>
          </a:p>
          <a:p>
            <a:pPr lvl="1">
              <a:buFontTx/>
              <a:buChar char="•"/>
            </a:pPr>
            <a:r>
              <a:rPr lang="en-US" sz="2800" i="1" dirty="0" smtClean="0">
                <a:solidFill>
                  <a:schemeClr val="tx2">
                    <a:lumMod val="75000"/>
                  </a:schemeClr>
                </a:solidFill>
              </a:rPr>
              <a:t>Hubble Space Telescope</a:t>
            </a:r>
            <a:r>
              <a:rPr lang="en-US" sz="3200" b="1" dirty="0" smtClean="0">
                <a:solidFill>
                  <a:schemeClr val="tx2">
                    <a:lumMod val="75000"/>
                  </a:schemeClr>
                </a:solidFill>
              </a:rPr>
              <a:t>, Cycle 22 Treasury</a:t>
            </a:r>
          </a:p>
          <a:p>
            <a:pPr>
              <a:buFontTx/>
              <a:buChar char="•"/>
            </a:pPr>
            <a:r>
              <a:rPr lang="en-US" sz="3200" b="1" dirty="0" smtClean="0">
                <a:solidFill>
                  <a:schemeClr val="tx2">
                    <a:lumMod val="75000"/>
                  </a:schemeClr>
                </a:solidFill>
              </a:rPr>
              <a:t>LUV </a:t>
            </a:r>
          </a:p>
          <a:p>
            <a:pPr lvl="1">
              <a:buFontTx/>
              <a:buChar char="•"/>
            </a:pPr>
            <a:r>
              <a:rPr lang="en-US" sz="2800" i="1" dirty="0" smtClean="0">
                <a:solidFill>
                  <a:schemeClr val="tx2">
                    <a:lumMod val="75000"/>
                  </a:schemeClr>
                </a:solidFill>
              </a:rPr>
              <a:t>Far-Ultraviolet Spectroscopic Explorer</a:t>
            </a:r>
            <a:r>
              <a:rPr lang="en-US" sz="2800" dirty="0" smtClean="0">
                <a:solidFill>
                  <a:schemeClr val="tx2">
                    <a:lumMod val="75000"/>
                  </a:schemeClr>
                </a:solidFill>
              </a:rPr>
              <a:t> + models</a:t>
            </a:r>
          </a:p>
          <a:p>
            <a:pPr>
              <a:buFontTx/>
              <a:buChar char="•"/>
            </a:pPr>
            <a:r>
              <a:rPr lang="en-US" sz="3200" b="1" dirty="0" smtClean="0">
                <a:solidFill>
                  <a:schemeClr val="tx2">
                    <a:lumMod val="75000"/>
                  </a:schemeClr>
                </a:solidFill>
              </a:rPr>
              <a:t>EUV</a:t>
            </a:r>
          </a:p>
          <a:p>
            <a:pPr lvl="1">
              <a:buFontTx/>
              <a:buChar char="•"/>
            </a:pPr>
            <a:r>
              <a:rPr lang="en-US" sz="2800" dirty="0" smtClean="0">
                <a:solidFill>
                  <a:schemeClr val="tx2">
                    <a:lumMod val="75000"/>
                  </a:schemeClr>
                </a:solidFill>
              </a:rPr>
              <a:t>Calculation based on new solar/stellar models and observed FUV line emission + </a:t>
            </a:r>
            <a:r>
              <a:rPr lang="en-US" sz="2800" i="1" dirty="0" smtClean="0">
                <a:solidFill>
                  <a:schemeClr val="tx2">
                    <a:lumMod val="75000"/>
                  </a:schemeClr>
                </a:solidFill>
              </a:rPr>
              <a:t>EUVE</a:t>
            </a:r>
            <a:endParaRPr lang="en-US" sz="2800" dirty="0" smtClean="0">
              <a:solidFill>
                <a:schemeClr val="tx2">
                  <a:lumMod val="75000"/>
                </a:schemeClr>
              </a:solidFill>
            </a:endParaRPr>
          </a:p>
          <a:p>
            <a:pPr>
              <a:buFontTx/>
              <a:buChar char="•"/>
            </a:pPr>
            <a:r>
              <a:rPr lang="en-US" sz="3200" b="1" dirty="0" smtClean="0">
                <a:solidFill>
                  <a:schemeClr val="tx2">
                    <a:lumMod val="75000"/>
                  </a:schemeClr>
                </a:solidFill>
              </a:rPr>
              <a:t>X-ray</a:t>
            </a:r>
            <a:endParaRPr lang="en-US" sz="3200" b="1" dirty="0">
              <a:solidFill>
                <a:schemeClr val="tx2">
                  <a:lumMod val="75000"/>
                </a:schemeClr>
              </a:solidFill>
            </a:endParaRPr>
          </a:p>
          <a:p>
            <a:pPr lvl="1">
              <a:buFontTx/>
              <a:buChar char="•"/>
            </a:pPr>
            <a:r>
              <a:rPr lang="en-US" sz="2800" i="1" dirty="0" smtClean="0">
                <a:solidFill>
                  <a:schemeClr val="tx2">
                    <a:lumMod val="75000"/>
                  </a:schemeClr>
                </a:solidFill>
              </a:rPr>
              <a:t>Chandra, XMM-Newton, Swift </a:t>
            </a:r>
            <a:endParaRPr lang="en-US" sz="2800" i="1" dirty="0">
              <a:solidFill>
                <a:schemeClr val="tx2">
                  <a:lumMod val="75000"/>
                </a:schemeClr>
              </a:solidFill>
            </a:endParaRPr>
          </a:p>
          <a:p>
            <a:pPr marL="342900" indent="-342900">
              <a:buFont typeface="Arial" pitchFamily="34" charset="0"/>
              <a:buChar char="•"/>
            </a:pPr>
            <a:endParaRPr lang="en-US" sz="2400" dirty="0" smtClean="0">
              <a:solidFill>
                <a:schemeClr val="tx2">
                  <a:lumMod val="75000"/>
                </a:schemeClr>
              </a:solidFill>
            </a:endParaRPr>
          </a:p>
        </p:txBody>
      </p:sp>
      <p:sp>
        <p:nvSpPr>
          <p:cNvPr id="7" name="Text Box 3"/>
          <p:cNvSpPr txBox="1">
            <a:spLocks noChangeArrowheads="1"/>
          </p:cNvSpPr>
          <p:nvPr/>
        </p:nvSpPr>
        <p:spPr bwMode="auto">
          <a:xfrm>
            <a:off x="351890" y="6172200"/>
            <a:ext cx="28485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PI – France</a:t>
            </a:r>
            <a:endParaRPr lang="en-US" sz="1200" dirty="0">
              <a:solidFill>
                <a:srgbClr val="002060"/>
              </a:solidFill>
            </a:endParaRPr>
          </a:p>
        </p:txBody>
      </p:sp>
      <p:sp>
        <p:nvSpPr>
          <p:cNvPr id="6" name="Text Box 3"/>
          <p:cNvSpPr txBox="1">
            <a:spLocks noChangeArrowheads="1"/>
          </p:cNvSpPr>
          <p:nvPr/>
        </p:nvSpPr>
        <p:spPr bwMode="auto">
          <a:xfrm>
            <a:off x="6324600" y="5105400"/>
            <a:ext cx="2667000" cy="1631216"/>
          </a:xfrm>
          <a:prstGeom prst="rect">
            <a:avLst/>
          </a:prstGeom>
          <a:ln>
            <a:solidFill>
              <a:schemeClr val="tx1"/>
            </a:solidFill>
          </a:ln>
          <a:extLst/>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dirty="0" smtClean="0">
                <a:solidFill>
                  <a:schemeClr val="tx1"/>
                </a:solidFill>
                <a:latin typeface="Antique Olive Roman" pitchFamily="34" charset="0"/>
              </a:rPr>
              <a:t>X-ray = 0.5 - 10 nm </a:t>
            </a:r>
          </a:p>
          <a:p>
            <a:r>
              <a:rPr lang="en-US" sz="2000" dirty="0" smtClean="0">
                <a:solidFill>
                  <a:schemeClr val="tx1"/>
                </a:solidFill>
                <a:latin typeface="Antique Olive Roman" pitchFamily="34" charset="0"/>
              </a:rPr>
              <a:t>EUV = 10 – 90 nm </a:t>
            </a:r>
          </a:p>
          <a:p>
            <a:r>
              <a:rPr lang="en-US" sz="2000" dirty="0" smtClean="0">
                <a:solidFill>
                  <a:schemeClr val="tx1"/>
                </a:solidFill>
                <a:latin typeface="Antique Olive Roman" pitchFamily="34" charset="0"/>
              </a:rPr>
              <a:t>LUV = 91 – 116 nm</a:t>
            </a:r>
          </a:p>
          <a:p>
            <a:r>
              <a:rPr lang="en-US" sz="2000" dirty="0" smtClean="0">
                <a:solidFill>
                  <a:schemeClr val="tx1"/>
                </a:solidFill>
                <a:latin typeface="Antique Olive Roman" pitchFamily="34" charset="0"/>
              </a:rPr>
              <a:t>FUV = 117 – 170 nm</a:t>
            </a:r>
          </a:p>
          <a:p>
            <a:r>
              <a:rPr lang="en-US" sz="2000" dirty="0" smtClean="0">
                <a:solidFill>
                  <a:schemeClr val="tx1"/>
                </a:solidFill>
                <a:latin typeface="Antique Olive Roman" pitchFamily="34" charset="0"/>
              </a:rPr>
              <a:t>NUV = 171 – 310 nm</a:t>
            </a:r>
            <a:endParaRPr lang="en-US" sz="1200" dirty="0">
              <a:solidFill>
                <a:schemeClr val="tx1"/>
              </a:solidFill>
              <a:latin typeface="Antique Olive Roman" pitchFamily="34" charset="0"/>
            </a:endParaRPr>
          </a:p>
        </p:txBody>
      </p:sp>
    </p:spTree>
    <p:extLst>
      <p:ext uri="{BB962C8B-B14F-4D97-AF65-F5344CB8AC3E}">
        <p14:creationId xmlns:p14="http://schemas.microsoft.com/office/powerpoint/2010/main" val="7757364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3075" y="-19719"/>
            <a:ext cx="8366125" cy="1143000"/>
          </a:xfrm>
        </p:spPr>
        <p:txBody>
          <a:bodyPr>
            <a:normAutofit/>
          </a:bodyPr>
          <a:lstStyle/>
          <a:p>
            <a:r>
              <a:rPr lang="en-US" sz="4000" dirty="0" smtClean="0">
                <a:effectLst/>
                <a:latin typeface="Arial Rounded MT Bold" pitchFamily="34" charset="0"/>
              </a:rPr>
              <a:t>MUSCLES</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 name="Text Box 4"/>
          <p:cNvSpPr txBox="1">
            <a:spLocks noChangeArrowheads="1"/>
          </p:cNvSpPr>
          <p:nvPr/>
        </p:nvSpPr>
        <p:spPr bwMode="auto">
          <a:xfrm>
            <a:off x="381000" y="867810"/>
            <a:ext cx="8229600" cy="541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i="1" dirty="0" smtClean="0">
                <a:solidFill>
                  <a:schemeClr val="tx2">
                    <a:lumMod val="75000"/>
                  </a:schemeClr>
                </a:solidFill>
              </a:rPr>
              <a:t>MUSCLES Treasury Survey:  60% of K and M dwarf exoplanet hosts at d &lt; 15 pc.  </a:t>
            </a:r>
          </a:p>
          <a:p>
            <a:pPr>
              <a:buFontTx/>
              <a:buChar char="•"/>
            </a:pPr>
            <a:endParaRPr lang="en-US" sz="1600" dirty="0" smtClean="0">
              <a:solidFill>
                <a:schemeClr val="tx2">
                  <a:lumMod val="75000"/>
                </a:schemeClr>
              </a:solidFill>
            </a:endParaRPr>
          </a:p>
          <a:p>
            <a:pPr>
              <a:buFontTx/>
              <a:buChar char="•"/>
            </a:pPr>
            <a:r>
              <a:rPr lang="en-US" sz="3000" dirty="0" smtClean="0">
                <a:solidFill>
                  <a:schemeClr val="tx2">
                    <a:lumMod val="75000"/>
                  </a:schemeClr>
                </a:solidFill>
              </a:rPr>
              <a:t>What is the energetic radiation environment in the habitable zones of low-mass exoplanetary systems?</a:t>
            </a:r>
          </a:p>
          <a:p>
            <a:pPr>
              <a:buFontTx/>
              <a:buChar char="•"/>
            </a:pPr>
            <a:r>
              <a:rPr lang="en-US" sz="3000" dirty="0" smtClean="0">
                <a:solidFill>
                  <a:schemeClr val="tx2">
                    <a:lumMod val="75000"/>
                  </a:schemeClr>
                </a:solidFill>
              </a:rPr>
              <a:t>Flares and activity on typical (`inactive’) K &amp; M dwarfs host stars</a:t>
            </a:r>
          </a:p>
          <a:p>
            <a:pPr>
              <a:buFontTx/>
              <a:buChar char="•"/>
            </a:pPr>
            <a:r>
              <a:rPr lang="en-US" sz="3000" dirty="0" smtClean="0">
                <a:solidFill>
                  <a:schemeClr val="tx2">
                    <a:lumMod val="75000"/>
                  </a:schemeClr>
                </a:solidFill>
              </a:rPr>
              <a:t>Impact on </a:t>
            </a:r>
          </a:p>
          <a:p>
            <a:r>
              <a:rPr lang="en-US" sz="3000" dirty="0" smtClean="0">
                <a:solidFill>
                  <a:schemeClr val="tx2">
                    <a:lumMod val="75000"/>
                  </a:schemeClr>
                </a:solidFill>
              </a:rPr>
              <a:t>atmospheric photo-</a:t>
            </a:r>
          </a:p>
          <a:p>
            <a:r>
              <a:rPr lang="en-US" sz="3000" dirty="0" smtClean="0">
                <a:solidFill>
                  <a:schemeClr val="tx2">
                    <a:lumMod val="75000"/>
                  </a:schemeClr>
                </a:solidFill>
              </a:rPr>
              <a:t>chemistry and the </a:t>
            </a:r>
          </a:p>
          <a:p>
            <a:r>
              <a:rPr lang="en-US" sz="3000" dirty="0" smtClean="0">
                <a:solidFill>
                  <a:schemeClr val="tx2">
                    <a:lumMod val="75000"/>
                  </a:schemeClr>
                </a:solidFill>
              </a:rPr>
              <a:t>production of</a:t>
            </a:r>
          </a:p>
          <a:p>
            <a:r>
              <a:rPr lang="en-US" sz="3000" dirty="0" smtClean="0">
                <a:solidFill>
                  <a:schemeClr val="tx2">
                    <a:lumMod val="75000"/>
                  </a:schemeClr>
                </a:solidFill>
              </a:rPr>
              <a:t>molecular tracers</a:t>
            </a:r>
            <a:endParaRPr lang="en-US" sz="3000" dirty="0">
              <a:solidFill>
                <a:schemeClr val="tx2">
                  <a:lumMod val="75000"/>
                </a:schemeClr>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86" y="46409"/>
            <a:ext cx="755178" cy="914400"/>
          </a:xfrm>
          <a:prstGeom prst="rect">
            <a:avLst/>
          </a:prstGeom>
        </p:spPr>
      </p:pic>
      <p:pic>
        <p:nvPicPr>
          <p:cNvPr id="8" name="musc22_targ3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91000" y="3561730"/>
            <a:ext cx="4251959" cy="3188970"/>
          </a:xfrm>
          <a:prstGeom prst="rect">
            <a:avLst/>
          </a:prstGeom>
        </p:spPr>
      </p:pic>
    </p:spTree>
    <p:extLst>
      <p:ext uri="{BB962C8B-B14F-4D97-AF65-F5344CB8AC3E}">
        <p14:creationId xmlns:p14="http://schemas.microsoft.com/office/powerpoint/2010/main" val="3741955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33857" y="174625"/>
            <a:ext cx="8366125" cy="1143000"/>
          </a:xfrm>
        </p:spPr>
        <p:txBody>
          <a:bodyPr>
            <a:normAutofit/>
          </a:bodyPr>
          <a:lstStyle/>
          <a:p>
            <a:r>
              <a:rPr lang="en-US" sz="4000" dirty="0" smtClean="0">
                <a:effectLst/>
                <a:latin typeface="Arial Rounded MT Bold" pitchFamily="34" charset="0"/>
              </a:rPr>
              <a:t>MUSCLES: “typical” M dwarfs</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6" y="46409"/>
            <a:ext cx="755178" cy="914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232" y="1535063"/>
            <a:ext cx="6323809" cy="4561905"/>
          </a:xfrm>
          <a:prstGeom prst="rect">
            <a:avLst/>
          </a:prstGeom>
        </p:spPr>
      </p:pic>
      <p:sp>
        <p:nvSpPr>
          <p:cNvPr id="2" name="Rectangle 1"/>
          <p:cNvSpPr/>
          <p:nvPr/>
        </p:nvSpPr>
        <p:spPr>
          <a:xfrm>
            <a:off x="272359" y="6340285"/>
            <a:ext cx="2443746" cy="369332"/>
          </a:xfrm>
          <a:prstGeom prst="rect">
            <a:avLst/>
          </a:prstGeom>
        </p:spPr>
        <p:txBody>
          <a:bodyPr wrap="none">
            <a:spAutoFit/>
          </a:bodyPr>
          <a:lstStyle/>
          <a:p>
            <a:r>
              <a:rPr lang="en-US" dirty="0">
                <a:solidFill>
                  <a:srgbClr val="002060"/>
                </a:solidFill>
              </a:rPr>
              <a:t>France et al. (ApJ-2016 )</a:t>
            </a:r>
          </a:p>
        </p:txBody>
      </p:sp>
    </p:spTree>
    <p:extLst>
      <p:ext uri="{BB962C8B-B14F-4D97-AF65-F5344CB8AC3E}">
        <p14:creationId xmlns:p14="http://schemas.microsoft.com/office/powerpoint/2010/main" val="1827517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81000" y="2438400"/>
            <a:ext cx="8366125" cy="1143000"/>
          </a:xfrm>
        </p:spPr>
        <p:txBody>
          <a:bodyPr>
            <a:normAutofit fontScale="90000"/>
          </a:bodyPr>
          <a:lstStyle/>
          <a:p>
            <a:r>
              <a:rPr lang="en-US" sz="4000" dirty="0" smtClean="0">
                <a:latin typeface="Arial Rounded MT Bold" pitchFamily="34" charset="0"/>
              </a:rPr>
              <a:t>Compiling X-ray </a:t>
            </a:r>
            <a:r>
              <a:rPr lang="en-US" sz="4000" dirty="0" smtClean="0">
                <a:latin typeface="Arial Rounded MT Bold" pitchFamily="34" charset="0"/>
                <a:sym typeface="Symbol"/>
              </a:rPr>
              <a:t> NIR </a:t>
            </a:r>
            <a:br>
              <a:rPr lang="en-US" sz="4000" dirty="0" smtClean="0">
                <a:latin typeface="Arial Rounded MT Bold" pitchFamily="34" charset="0"/>
                <a:sym typeface="Symbol"/>
              </a:rPr>
            </a:br>
            <a:r>
              <a:rPr lang="en-US" sz="4000" dirty="0" smtClean="0">
                <a:latin typeface="Arial Rounded MT Bold" pitchFamily="34" charset="0"/>
                <a:sym typeface="Symbol"/>
              </a:rPr>
              <a:t>Stellar Irradiances</a:t>
            </a:r>
            <a:r>
              <a:rPr lang="en-US" sz="4000" dirty="0" smtClean="0">
                <a:latin typeface="Arial Rounded MT Bold" pitchFamily="34" charset="0"/>
              </a:rPr>
              <a:t> </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Tree>
    <p:extLst>
      <p:ext uri="{BB962C8B-B14F-4D97-AF65-F5344CB8AC3E}">
        <p14:creationId xmlns:p14="http://schemas.microsoft.com/office/powerpoint/2010/main" val="1787964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73074" y="174625"/>
            <a:ext cx="8366125" cy="1143000"/>
          </a:xfrm>
        </p:spPr>
        <p:txBody>
          <a:bodyPr>
            <a:normAutofit/>
          </a:bodyPr>
          <a:lstStyle/>
          <a:p>
            <a:r>
              <a:rPr lang="en-US" sz="4000" dirty="0" smtClean="0">
                <a:effectLst/>
                <a:latin typeface="Arial Rounded MT Bold" pitchFamily="34" charset="0"/>
              </a:rPr>
              <a:t>M dwarf Ly</a:t>
            </a:r>
            <a:r>
              <a:rPr lang="en-US" sz="4000" dirty="0" smtClean="0">
                <a:effectLst/>
                <a:latin typeface="Arial Rounded MT Bold" pitchFamily="34" charset="0"/>
                <a:sym typeface="Symbol"/>
              </a:rPr>
              <a:t></a:t>
            </a:r>
            <a:endParaRPr lang="en-US" sz="4000" dirty="0">
              <a:effectLst/>
              <a:latin typeface="Arial Rounded MT Bold" pitchFamily="34" charset="0"/>
            </a:endParaRPr>
          </a:p>
        </p:txBody>
      </p:sp>
      <p:sp>
        <p:nvSpPr>
          <p:cNvPr id="51203" name="Text Box 3"/>
          <p:cNvSpPr txBox="1">
            <a:spLocks noChangeArrowheads="1"/>
          </p:cNvSpPr>
          <p:nvPr/>
        </p:nvSpPr>
        <p:spPr bwMode="auto">
          <a:xfrm>
            <a:off x="288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 name="Text Box 4"/>
          <p:cNvSpPr txBox="1">
            <a:spLocks noChangeArrowheads="1"/>
          </p:cNvSpPr>
          <p:nvPr/>
        </p:nvSpPr>
        <p:spPr bwMode="auto">
          <a:xfrm>
            <a:off x="381000" y="1134269"/>
            <a:ext cx="822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sz="3200" dirty="0" smtClean="0">
                <a:solidFill>
                  <a:schemeClr val="tx2">
                    <a:lumMod val="75000"/>
                  </a:schemeClr>
                </a:solidFill>
              </a:rPr>
              <a:t>Project MUSCLES:  Ly</a:t>
            </a:r>
            <a:r>
              <a:rPr lang="en-US" sz="3200" dirty="0" smtClean="0">
                <a:solidFill>
                  <a:schemeClr val="tx2">
                    <a:lumMod val="75000"/>
                  </a:schemeClr>
                </a:solidFill>
                <a:sym typeface="Symbol"/>
              </a:rPr>
              <a:t> Reconstruction</a:t>
            </a:r>
            <a:endParaRPr lang="en-US" sz="3200" dirty="0" smtClean="0">
              <a:solidFill>
                <a:schemeClr val="tx2">
                  <a:lumMod val="75000"/>
                </a:schemeClr>
              </a:solidFill>
            </a:endParaRPr>
          </a:p>
          <a:p>
            <a:pPr>
              <a:buFontTx/>
              <a:buChar char="•"/>
            </a:pPr>
            <a:endParaRPr lang="en-US" sz="3200" dirty="0">
              <a:solidFill>
                <a:schemeClr val="tx2">
                  <a:lumMod val="75000"/>
                </a:schemeClr>
              </a:solidFill>
            </a:endParaRPr>
          </a:p>
        </p:txBody>
      </p:sp>
      <p:sp>
        <p:nvSpPr>
          <p:cNvPr id="6" name="Text Box 3"/>
          <p:cNvSpPr txBox="1">
            <a:spLocks noChangeArrowheads="1"/>
          </p:cNvSpPr>
          <p:nvPr/>
        </p:nvSpPr>
        <p:spPr bwMode="auto">
          <a:xfrm>
            <a:off x="351890" y="6172200"/>
            <a:ext cx="32295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France et al. 2012c – </a:t>
            </a:r>
            <a:r>
              <a:rPr lang="en-US" sz="1600" dirty="0" err="1" smtClean="0">
                <a:solidFill>
                  <a:srgbClr val="002060"/>
                </a:solidFill>
              </a:rPr>
              <a:t>ApJL</a:t>
            </a:r>
            <a:r>
              <a:rPr lang="en-US" sz="1600" dirty="0" smtClean="0">
                <a:solidFill>
                  <a:srgbClr val="002060"/>
                </a:solidFill>
              </a:rPr>
              <a:t> – in press </a:t>
            </a:r>
            <a:endParaRPr lang="en-US" sz="1200" dirty="0">
              <a:solidFill>
                <a:srgbClr val="00206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3581400"/>
            <a:ext cx="5990339" cy="3200400"/>
          </a:xfrm>
          <a:prstGeom prst="rect">
            <a:avLst/>
          </a:prstGeom>
        </p:spPr>
      </p:pic>
      <p:pic>
        <p:nvPicPr>
          <p:cNvPr id="4" name="GJ832_reconmovie_031212kf.mpg">
            <a:hlinkClick r:id="" action="ppaction://media"/>
          </p:cNvPr>
          <p:cNvPicPr>
            <a:picLocks noChangeAspect="1"/>
          </p:cNvPicPr>
          <p:nvPr>
            <a:videoFile r:link="rId1"/>
            <p:extLst>
              <p:ext uri="{DAA4B4D4-6D71-4841-9C94-3DE7FCFB9230}">
                <p14:media xmlns:p14="http://schemas.microsoft.com/office/powerpoint/2010/main" r:embed="rId2">
                  <p14:trim end="20661"/>
                </p14:media>
              </p:ext>
            </p:extLst>
          </p:nvPr>
        </p:nvPicPr>
        <p:blipFill>
          <a:blip r:embed="rId5"/>
          <a:stretch>
            <a:fillRect/>
          </a:stretch>
        </p:blipFill>
        <p:spPr>
          <a:xfrm>
            <a:off x="4953000" y="1672878"/>
            <a:ext cx="4064000" cy="2286000"/>
          </a:xfrm>
          <a:prstGeom prst="rect">
            <a:avLst/>
          </a:prstGeom>
        </p:spPr>
      </p:pic>
      <p:sp>
        <p:nvSpPr>
          <p:cNvPr id="8" name="Text Box 3"/>
          <p:cNvSpPr txBox="1">
            <a:spLocks noChangeArrowheads="1"/>
          </p:cNvSpPr>
          <p:nvPr/>
        </p:nvSpPr>
        <p:spPr bwMode="auto">
          <a:xfrm>
            <a:off x="6342229" y="5341203"/>
            <a:ext cx="2438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solidFill>
                  <a:srgbClr val="002060"/>
                </a:solidFill>
              </a:rPr>
              <a:t>Youngblood et al. 2016</a:t>
            </a:r>
          </a:p>
          <a:p>
            <a:r>
              <a:rPr lang="en-US" sz="1600" dirty="0" smtClean="0">
                <a:solidFill>
                  <a:srgbClr val="002060"/>
                </a:solidFill>
              </a:rPr>
              <a:t>  see also </a:t>
            </a:r>
            <a:endParaRPr lang="en-US" sz="1600" dirty="0">
              <a:solidFill>
                <a:srgbClr val="002060"/>
              </a:solidFill>
            </a:endParaRPr>
          </a:p>
          <a:p>
            <a:r>
              <a:rPr lang="en-US" sz="1600" dirty="0" smtClean="0">
                <a:solidFill>
                  <a:srgbClr val="002060"/>
                </a:solidFill>
              </a:rPr>
              <a:t>France et al. (ApJ-2013)</a:t>
            </a:r>
          </a:p>
          <a:p>
            <a:r>
              <a:rPr lang="en-US" sz="1600" dirty="0" smtClean="0">
                <a:solidFill>
                  <a:srgbClr val="002060"/>
                </a:solidFill>
              </a:rPr>
              <a:t>Wood et al. (</a:t>
            </a:r>
            <a:r>
              <a:rPr lang="en-US" sz="1600" dirty="0" err="1" smtClean="0">
                <a:solidFill>
                  <a:srgbClr val="002060"/>
                </a:solidFill>
              </a:rPr>
              <a:t>ApJ</a:t>
            </a:r>
            <a:r>
              <a:rPr lang="en-US" sz="1600" dirty="0" smtClean="0">
                <a:solidFill>
                  <a:srgbClr val="002060"/>
                </a:solidFill>
              </a:rPr>
              <a:t> – 2005)  </a:t>
            </a:r>
            <a:endParaRPr lang="en-US" sz="1600" dirty="0">
              <a:solidFill>
                <a:srgbClr val="002060"/>
              </a:solidFill>
            </a:endParaRPr>
          </a:p>
        </p:txBody>
      </p:sp>
    </p:spTree>
    <p:extLst>
      <p:ext uri="{BB962C8B-B14F-4D97-AF65-F5344CB8AC3E}">
        <p14:creationId xmlns:p14="http://schemas.microsoft.com/office/powerpoint/2010/main" val="38121326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171165</TotalTime>
  <Words>8544</Words>
  <Application>Microsoft Office PowerPoint</Application>
  <PresentationFormat>On-screen Show (4:3)</PresentationFormat>
  <Paragraphs>1246</Paragraphs>
  <Slides>145</Slides>
  <Notes>119</Notes>
  <HiddenSlides>0</HiddenSlides>
  <MMClips>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145</vt:i4>
      </vt:variant>
    </vt:vector>
  </HeadingPairs>
  <TitlesOfParts>
    <vt:vector size="165" baseType="lpstr">
      <vt:lpstr>Adobe Fan Heiti Std B</vt:lpstr>
      <vt:lpstr>Aharoni</vt:lpstr>
      <vt:lpstr>Albertus MT Lt</vt:lpstr>
      <vt:lpstr>Antique Olive Roman</vt:lpstr>
      <vt:lpstr>Arial</vt:lpstr>
      <vt:lpstr>Arial Rounded MT Bold</vt:lpstr>
      <vt:lpstr>Baskerville Old Face</vt:lpstr>
      <vt:lpstr>Calibri</vt:lpstr>
      <vt:lpstr>Calibri Light</vt:lpstr>
      <vt:lpstr>Georgia</vt:lpstr>
      <vt:lpstr>Source Sans Pro Semibold</vt:lpstr>
      <vt:lpstr>Symbol</vt:lpstr>
      <vt:lpstr>SymbolProp BT</vt:lpstr>
      <vt:lpstr>Tahoma</vt:lpstr>
      <vt:lpstr>Times New Roman</vt:lpstr>
      <vt:lpstr>Trebuchet MS</vt:lpstr>
      <vt:lpstr>Office Theme</vt:lpstr>
      <vt:lpstr>1_Office Theme</vt:lpstr>
      <vt:lpstr>2_Office Theme</vt:lpstr>
      <vt:lpstr>3_Office Theme</vt:lpstr>
      <vt:lpstr>PowerPoint Presentation</vt:lpstr>
      <vt:lpstr>Outline</vt:lpstr>
      <vt:lpstr>PowerPoint Presentation</vt:lpstr>
      <vt:lpstr>PowerPoint Presentation</vt:lpstr>
      <vt:lpstr>PowerPoint Presentation</vt:lpstr>
      <vt:lpstr>Gas &amp; Dust Disk   Structure and Evolution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Molecules at r &lt; 10 AU</vt:lpstr>
      <vt:lpstr>PowerPoint Presentation</vt:lpstr>
      <vt:lpstr>PowerPoint Presentation</vt:lpstr>
      <vt:lpstr>PowerPoint Presentation</vt:lpstr>
      <vt:lpstr>PowerPoint Presentation</vt:lpstr>
      <vt:lpstr>Cosmic Origins Spectrograph:  10 – 50 times sensitivity increase for  medium-res (R ≈ 20,000) spectroscopy </vt:lpstr>
      <vt:lpstr>PowerPoint Presentation</vt:lpstr>
      <vt:lpstr>PowerPoint Presentation</vt:lpstr>
      <vt:lpstr>PowerPoint Presentation</vt:lpstr>
      <vt:lpstr>PowerPoint Presentation</vt:lpstr>
      <vt:lpstr>PowerPoint Presentation</vt:lpstr>
      <vt:lpstr>   Molecules in Protoplanetary Disks: Ultraviolet Emission from the Inner Disk</vt:lpstr>
      <vt:lpstr>   Molecules in Protoplanetary Disks: Ultraviolet Emission from the Inner Disk</vt:lpstr>
      <vt:lpstr>PowerPoint Presentation</vt:lpstr>
      <vt:lpstr>   Molecules in Protoplanetary Disks: Ultraviolet Emission from the Inner Disk</vt:lpstr>
      <vt:lpstr>   Molecular Structure in Protoplanetary Disks: Ultraviolet Emission from the Inner Disk</vt:lpstr>
      <vt:lpstr>   Molecular Structure in Protoplanetary Disks: Ultraviolet Emission from the Inner Disk</vt:lpstr>
      <vt:lpstr>   Molecular Structure in Protoplanetary Disks: Ultraviolet Emission from the Inner Disk</vt:lpstr>
      <vt:lpstr>   Molecular Structure in Protoplanetary Disks: Ultraviolet Emission from the Inner Disk</vt:lpstr>
      <vt:lpstr>   Molecular Structure in Protoplanetary Disks: Ultraviolet Emission from the Inner Disk</vt:lpstr>
      <vt:lpstr>   Molecular Structure in Protoplanetary Disks: Ultraviolet Emission from the Inner Disk</vt:lpstr>
      <vt:lpstr>   Molecular Structure in Protoplanetary Disks: Ultraviolet Emission from the Inner Disk</vt:lpstr>
      <vt:lpstr>PowerPoint Presentation</vt:lpstr>
      <vt:lpstr>PowerPoint Presentation</vt:lpstr>
      <vt:lpstr>PowerPoint Presentation</vt:lpstr>
      <vt:lpstr>Composition of Protoplanetary Disks:    H2 and CO Absorption Spectroscopy</vt:lpstr>
      <vt:lpstr>   H2 and CO Absorption Spectroscopy</vt:lpstr>
      <vt:lpstr>   H2 and CO Absorption Spectroscopy</vt:lpstr>
      <vt:lpstr>   H2 and CO Absorption Spectroscopy</vt:lpstr>
      <vt:lpstr>Composition of Protoplanetary Disks:    Indirect Observations of H2O at ~1 AU?</vt:lpstr>
      <vt:lpstr>Composition of Protoplanetary Disks:    Indirect Observations of H2O at ~1 AU?</vt:lpstr>
      <vt:lpstr>Composition of Protoplanetary Disks:    Indirect Observations of H2O at ~1 AU?</vt:lpstr>
      <vt:lpstr>Composition of Protoplanetary Disks:    Indirect Observations of H2O at ~1 AU?</vt:lpstr>
      <vt:lpstr>PowerPoint Presentation</vt:lpstr>
      <vt:lpstr>PowerPoint Presentation</vt:lpstr>
      <vt:lpstr>Large UV/Optical/IR Surveyor:  Aperture and Instruments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Multi-object  observations</vt:lpstr>
      <vt:lpstr>LUVOIR Example Science Theme: The Lifecycle of Baryons Across Cosmic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Exoplanet Atmospheres: Exo-Earths</vt:lpstr>
      <vt:lpstr>Observational Program</vt:lpstr>
      <vt:lpstr>Observational &amp; Modeling  Program</vt:lpstr>
      <vt:lpstr>MUSCLES</vt:lpstr>
      <vt:lpstr>MUSCLES: “typical” M dwarfs</vt:lpstr>
      <vt:lpstr>Compiling X-ray  NIR  Stellar Irradiances </vt:lpstr>
      <vt:lpstr>M dwarf Ly</vt:lpstr>
      <vt:lpstr>EUV Estimates: F(EUV) / F(Ly)</vt:lpstr>
      <vt:lpstr>5 Å – 5 µm Spectral Irradiance Database</vt:lpstr>
      <vt:lpstr>https://archive.stsci.edu/prepds/muscles/</vt:lpstr>
      <vt:lpstr>M dwarf FUV and NUV vs. Solar</vt:lpstr>
      <vt:lpstr>FUV/NUV ratio</vt:lpstr>
      <vt:lpstr>PowerPoint Presentation</vt:lpstr>
      <vt:lpstr>Potential Biomarkers on Exo-Earths</vt:lpstr>
      <vt:lpstr>PowerPoint Presentation</vt:lpstr>
      <vt:lpstr>PowerPoint Presentation</vt:lpstr>
      <vt:lpstr>Atmospheric Impacts and Potential Biomarkers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MUSCLES</vt:lpstr>
      <vt:lpstr>M dwarf radiation fields: IUE is insufficient</vt:lpstr>
      <vt:lpstr>PowerPoint Presentation</vt:lpstr>
      <vt:lpstr>EUVE M dwarfs: F(EUV) / F(Ly)</vt:lpstr>
      <vt:lpstr>PowerPoint Presentation</vt:lpstr>
      <vt:lpstr>PowerPoint Presentation</vt:lpstr>
      <vt:lpstr>PowerPoint Presentation</vt:lpstr>
      <vt:lpstr>PowerPoint Presentation</vt:lpstr>
      <vt:lpstr>PowerPoint Presentation</vt:lpstr>
      <vt:lpstr>Composition of Protoplanetary Disks:    Indirect Observations of H2O at ~1 AU?</vt:lpstr>
      <vt:lpstr>Composition of Protoplanetary Disks:    Indirect Observations of H2O at ~1 AU?</vt:lpstr>
      <vt:lpstr>Composition of Protoplanetary Disks:    Indirect Observations of H2O at ~1 AU?</vt:lpstr>
      <vt:lpstr>Composition of Protoplanetary Disks:    Indirect Observations of H2O at ~1 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Molecules in the Inner Disk:  Ultraviolet-Infrared Relationship</vt:lpstr>
      <vt:lpstr>PowerPoint Presentation</vt:lpstr>
      <vt:lpstr>   Molecules in Protoplanetary Disks: Ultraviolet Emission from the Inner Disk</vt:lpstr>
      <vt:lpstr>UV-H2 and UV-CO</vt:lpstr>
      <vt:lpstr>UV-H2 and UV-CO</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kevinf</dc:creator>
  <cp:lastModifiedBy>Kevin France</cp:lastModifiedBy>
  <cp:revision>1272</cp:revision>
  <cp:lastPrinted>2011-05-24T15:53:50Z</cp:lastPrinted>
  <dcterms:created xsi:type="dcterms:W3CDTF">2011-04-06T15:16:30Z</dcterms:created>
  <dcterms:modified xsi:type="dcterms:W3CDTF">2016-08-10T13:19:23Z</dcterms:modified>
</cp:coreProperties>
</file>