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unknown"/>
  <Default Extension="rels" ContentType="application/vnd.openxmlformats-package.relationships+xml"/>
  <Default Extension="tif" ContentType="image/tif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70" r:id="rId1"/>
    <p:sldMasterId id="2147484414" r:id="rId2"/>
    <p:sldMasterId id="2147484428" r:id="rId3"/>
    <p:sldMasterId id="2147484467" r:id="rId4"/>
    <p:sldMasterId id="2147484493" r:id="rId5"/>
    <p:sldMasterId id="2147484567" r:id="rId6"/>
    <p:sldMasterId id="2147484606" r:id="rId7"/>
    <p:sldMasterId id="2147484631" r:id="rId8"/>
    <p:sldMasterId id="2147484643" r:id="rId9"/>
    <p:sldMasterId id="2147484655" r:id="rId10"/>
    <p:sldMasterId id="2147484667" r:id="rId11"/>
    <p:sldMasterId id="2147484679" r:id="rId12"/>
    <p:sldMasterId id="2147484691" r:id="rId13"/>
  </p:sldMasterIdLst>
  <p:notesMasterIdLst>
    <p:notesMasterId r:id="rId62"/>
  </p:notesMasterIdLst>
  <p:sldIdLst>
    <p:sldId id="264" r:id="rId14"/>
    <p:sldId id="421" r:id="rId15"/>
    <p:sldId id="366" r:id="rId16"/>
    <p:sldId id="422" r:id="rId17"/>
    <p:sldId id="390" r:id="rId18"/>
    <p:sldId id="417" r:id="rId19"/>
    <p:sldId id="428" r:id="rId20"/>
    <p:sldId id="427" r:id="rId21"/>
    <p:sldId id="411" r:id="rId22"/>
    <p:sldId id="380" r:id="rId23"/>
    <p:sldId id="377" r:id="rId24"/>
    <p:sldId id="430" r:id="rId25"/>
    <p:sldId id="431" r:id="rId26"/>
    <p:sldId id="365" r:id="rId27"/>
    <p:sldId id="310" r:id="rId28"/>
    <p:sldId id="381" r:id="rId29"/>
    <p:sldId id="399" r:id="rId30"/>
    <p:sldId id="354" r:id="rId31"/>
    <p:sldId id="371" r:id="rId32"/>
    <p:sldId id="432" r:id="rId33"/>
    <p:sldId id="433" r:id="rId34"/>
    <p:sldId id="386" r:id="rId35"/>
    <p:sldId id="329" r:id="rId36"/>
    <p:sldId id="413" r:id="rId37"/>
    <p:sldId id="370" r:id="rId38"/>
    <p:sldId id="440" r:id="rId39"/>
    <p:sldId id="406" r:id="rId40"/>
    <p:sldId id="393" r:id="rId41"/>
    <p:sldId id="382" r:id="rId42"/>
    <p:sldId id="407" r:id="rId43"/>
    <p:sldId id="349" r:id="rId44"/>
    <p:sldId id="416" r:id="rId45"/>
    <p:sldId id="439" r:id="rId46"/>
    <p:sldId id="419" r:id="rId47"/>
    <p:sldId id="420" r:id="rId48"/>
    <p:sldId id="443" r:id="rId49"/>
    <p:sldId id="438" r:id="rId50"/>
    <p:sldId id="444" r:id="rId51"/>
    <p:sldId id="442" r:id="rId52"/>
    <p:sldId id="434" r:id="rId53"/>
    <p:sldId id="436" r:id="rId54"/>
    <p:sldId id="435" r:id="rId55"/>
    <p:sldId id="437" r:id="rId56"/>
    <p:sldId id="425" r:id="rId57"/>
    <p:sldId id="415" r:id="rId58"/>
    <p:sldId id="426" r:id="rId59"/>
    <p:sldId id="423" r:id="rId60"/>
    <p:sldId id="441"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00FF00"/>
    <a:srgbClr val="66CCFF"/>
    <a:srgbClr val="66FFFF"/>
    <a:srgbClr val="800080"/>
    <a:srgbClr val="00FF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91" d="100"/>
          <a:sy n="91" d="100"/>
        </p:scale>
        <p:origin x="-66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79" d="100"/>
          <a:sy n="79" d="100"/>
        </p:scale>
        <p:origin x="-2352"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 Target="slides/slide1.xml"/><Relationship Id="rId15" Type="http://schemas.openxmlformats.org/officeDocument/2006/relationships/slide" Target="slides/slide2.xml"/><Relationship Id="rId16" Type="http://schemas.openxmlformats.org/officeDocument/2006/relationships/slide" Target="slides/slide3.xml"/><Relationship Id="rId17" Type="http://schemas.openxmlformats.org/officeDocument/2006/relationships/slide" Target="slides/slide4.xml"/><Relationship Id="rId18" Type="http://schemas.openxmlformats.org/officeDocument/2006/relationships/slide" Target="slides/slide5.xml"/><Relationship Id="rId19" Type="http://schemas.openxmlformats.org/officeDocument/2006/relationships/slide" Target="slides/slide6.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37.xml"/><Relationship Id="rId51" Type="http://schemas.openxmlformats.org/officeDocument/2006/relationships/slide" Target="slides/slide38.xml"/><Relationship Id="rId52" Type="http://schemas.openxmlformats.org/officeDocument/2006/relationships/slide" Target="slides/slide39.xml"/><Relationship Id="rId53" Type="http://schemas.openxmlformats.org/officeDocument/2006/relationships/slide" Target="slides/slide40.xml"/><Relationship Id="rId54" Type="http://schemas.openxmlformats.org/officeDocument/2006/relationships/slide" Target="slides/slide41.xml"/><Relationship Id="rId55" Type="http://schemas.openxmlformats.org/officeDocument/2006/relationships/slide" Target="slides/slide42.xml"/><Relationship Id="rId56" Type="http://schemas.openxmlformats.org/officeDocument/2006/relationships/slide" Target="slides/slide43.xml"/><Relationship Id="rId57" Type="http://schemas.openxmlformats.org/officeDocument/2006/relationships/slide" Target="slides/slide44.xml"/><Relationship Id="rId58" Type="http://schemas.openxmlformats.org/officeDocument/2006/relationships/slide" Target="slides/slide45.xml"/><Relationship Id="rId59" Type="http://schemas.openxmlformats.org/officeDocument/2006/relationships/slide" Target="slides/slide46.xml"/><Relationship Id="rId40" Type="http://schemas.openxmlformats.org/officeDocument/2006/relationships/slide" Target="slides/slide27.xml"/><Relationship Id="rId41" Type="http://schemas.openxmlformats.org/officeDocument/2006/relationships/slide" Target="slides/slide28.xml"/><Relationship Id="rId42" Type="http://schemas.openxmlformats.org/officeDocument/2006/relationships/slide" Target="slides/slide29.xml"/><Relationship Id="rId43" Type="http://schemas.openxmlformats.org/officeDocument/2006/relationships/slide" Target="slides/slide30.xml"/><Relationship Id="rId44" Type="http://schemas.openxmlformats.org/officeDocument/2006/relationships/slide" Target="slides/slide31.xml"/><Relationship Id="rId45" Type="http://schemas.openxmlformats.org/officeDocument/2006/relationships/slide" Target="slides/slide32.xml"/><Relationship Id="rId46" Type="http://schemas.openxmlformats.org/officeDocument/2006/relationships/slide" Target="slides/slide33.xml"/><Relationship Id="rId47" Type="http://schemas.openxmlformats.org/officeDocument/2006/relationships/slide" Target="slides/slide34.xml"/><Relationship Id="rId48" Type="http://schemas.openxmlformats.org/officeDocument/2006/relationships/slide" Target="slides/slide35.xml"/><Relationship Id="rId49" Type="http://schemas.openxmlformats.org/officeDocument/2006/relationships/slide" Target="slides/slide3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7.xml"/><Relationship Id="rId31" Type="http://schemas.openxmlformats.org/officeDocument/2006/relationships/slide" Target="slides/slide18.xml"/><Relationship Id="rId32" Type="http://schemas.openxmlformats.org/officeDocument/2006/relationships/slide" Target="slides/slide19.xml"/><Relationship Id="rId33" Type="http://schemas.openxmlformats.org/officeDocument/2006/relationships/slide" Target="slides/slide20.xml"/><Relationship Id="rId34" Type="http://schemas.openxmlformats.org/officeDocument/2006/relationships/slide" Target="slides/slide21.xml"/><Relationship Id="rId35" Type="http://schemas.openxmlformats.org/officeDocument/2006/relationships/slide" Target="slides/slide22.xml"/><Relationship Id="rId36" Type="http://schemas.openxmlformats.org/officeDocument/2006/relationships/slide" Target="slides/slide23.xml"/><Relationship Id="rId37" Type="http://schemas.openxmlformats.org/officeDocument/2006/relationships/slide" Target="slides/slide24.xml"/><Relationship Id="rId38" Type="http://schemas.openxmlformats.org/officeDocument/2006/relationships/slide" Target="slides/slide25.xml"/><Relationship Id="rId39" Type="http://schemas.openxmlformats.org/officeDocument/2006/relationships/slide" Target="slides/slide26.xml"/><Relationship Id="rId20" Type="http://schemas.openxmlformats.org/officeDocument/2006/relationships/slide" Target="slides/slide7.xml"/><Relationship Id="rId21" Type="http://schemas.openxmlformats.org/officeDocument/2006/relationships/slide" Target="slides/slide8.xml"/><Relationship Id="rId22" Type="http://schemas.openxmlformats.org/officeDocument/2006/relationships/slide" Target="slides/slide9.xml"/><Relationship Id="rId23" Type="http://schemas.openxmlformats.org/officeDocument/2006/relationships/slide" Target="slides/slide10.xml"/><Relationship Id="rId24" Type="http://schemas.openxmlformats.org/officeDocument/2006/relationships/slide" Target="slides/slide11.xml"/><Relationship Id="rId25" Type="http://schemas.openxmlformats.org/officeDocument/2006/relationships/slide" Target="slides/slide12.xml"/><Relationship Id="rId26" Type="http://schemas.openxmlformats.org/officeDocument/2006/relationships/slide" Target="slides/slide13.xml"/><Relationship Id="rId27" Type="http://schemas.openxmlformats.org/officeDocument/2006/relationships/slide" Target="slides/slide14.xml"/><Relationship Id="rId28" Type="http://schemas.openxmlformats.org/officeDocument/2006/relationships/slide" Target="slides/slide15.xml"/><Relationship Id="rId29" Type="http://schemas.openxmlformats.org/officeDocument/2006/relationships/slide" Target="slides/slide16.xml"/><Relationship Id="rId60" Type="http://schemas.openxmlformats.org/officeDocument/2006/relationships/slide" Target="slides/slide47.xml"/><Relationship Id="rId61" Type="http://schemas.openxmlformats.org/officeDocument/2006/relationships/slide" Target="slides/slide48.xml"/><Relationship Id="rId62" Type="http://schemas.openxmlformats.org/officeDocument/2006/relationships/notesMaster" Target="notesMasters/notesMaster1.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37E5DDD-C973-944A-9608-83D5DF0BB72E}" type="datetimeFigureOut">
              <a:rPr lang="en-US" smtClean="0"/>
              <a:t>10/20/15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ECFB20-4292-2C46-AE00-8D865EB32C91}" type="slidenum">
              <a:rPr lang="en-US" smtClean="0"/>
              <a:t>‹#›</a:t>
            </a:fld>
            <a:endParaRPr lang="en-US"/>
          </a:p>
        </p:txBody>
      </p:sp>
    </p:spTree>
    <p:extLst>
      <p:ext uri="{BB962C8B-B14F-4D97-AF65-F5344CB8AC3E}">
        <p14:creationId xmlns:p14="http://schemas.microsoft.com/office/powerpoint/2010/main" val="297299329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F5B44D-C0EF-CA46-8FB9-10100CD0C0A2}" type="slidenum">
              <a:rPr lang="en-US"/>
              <a:pPr/>
              <a:t>1</a:t>
            </a:fld>
            <a:endParaRPr lang="en-US"/>
          </a:p>
        </p:txBody>
      </p:sp>
      <p:sp>
        <p:nvSpPr>
          <p:cNvPr id="6973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6973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5283A6F-5151-AF48-BCE9-8A65D2CB1393}" type="slidenum">
              <a:rPr lang="en-US" sz="1200"/>
              <a:pPr/>
              <a:t>12</a:t>
            </a:fld>
            <a:endParaRPr lang="en-US" sz="1200"/>
          </a:p>
        </p:txBody>
      </p:sp>
      <p:sp>
        <p:nvSpPr>
          <p:cNvPr id="28674" name="Rectangle 2"/>
          <p:cNvSpPr>
            <a:spLocks noGrp="1" noRot="1" noChangeAspect="1" noChangeArrowheads="1"/>
          </p:cNvSpPr>
          <p:nvPr>
            <p:ph type="sldImg"/>
          </p:nvPr>
        </p:nvSpPr>
        <p:spPr>
          <a:solidFill>
            <a:srgbClr val="FFFFFF"/>
          </a:solidFill>
          <a:ln/>
        </p:spPr>
      </p:sp>
      <p:sp>
        <p:nvSpPr>
          <p:cNvPr id="28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5283A6F-5151-AF48-BCE9-8A65D2CB1393}" type="slidenum">
              <a:rPr lang="en-US" sz="1200"/>
              <a:pPr/>
              <a:t>13</a:t>
            </a:fld>
            <a:endParaRPr lang="en-US" sz="1200"/>
          </a:p>
        </p:txBody>
      </p:sp>
      <p:sp>
        <p:nvSpPr>
          <p:cNvPr id="28674" name="Rectangle 2"/>
          <p:cNvSpPr>
            <a:spLocks noGrp="1" noRot="1" noChangeAspect="1" noChangeArrowheads="1"/>
          </p:cNvSpPr>
          <p:nvPr>
            <p:ph type="sldImg"/>
          </p:nvPr>
        </p:nvSpPr>
        <p:spPr>
          <a:solidFill>
            <a:srgbClr val="FFFFFF"/>
          </a:solidFill>
          <a:ln/>
        </p:spPr>
      </p:sp>
      <p:sp>
        <p:nvSpPr>
          <p:cNvPr id="28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see the gas (on 200 </a:t>
            </a:r>
            <a:r>
              <a:rPr lang="en-US" dirty="0" err="1" smtClean="0"/>
              <a:t>kpc</a:t>
            </a:r>
            <a:r>
              <a:rPr lang="en-US" dirty="0" smtClean="0"/>
              <a:t> scales) face-on and edge-on, and the stars as well in the same projections (zoomed-in to the same 50 </a:t>
            </a:r>
            <a:r>
              <a:rPr lang="en-US" dirty="0" err="1" smtClean="0"/>
              <a:t>kpc</a:t>
            </a:r>
            <a:r>
              <a:rPr lang="en-US" dirty="0" smtClean="0"/>
              <a:t> scales as before). </a:t>
            </a:r>
          </a:p>
          <a:p>
            <a:r>
              <a:rPr lang="en-US" dirty="0" smtClean="0">
                <a:effectLst/>
              </a:rPr>
              <a:t>Magenta is cold molecular/atomic gas (T&lt;1000 K), the stuff that forms stars. Green is warm ionized gas (10^4-10^5 K), most of the stuff cooling onto a galaxy. And red is ‘hot‘ gas (&gt;10^6 K), making up the galaxy halo</a:t>
            </a:r>
          </a:p>
          <a:p>
            <a:r>
              <a:rPr lang="en-US" dirty="0" smtClean="0">
                <a:effectLst/>
              </a:rPr>
              <a:t>looking at</a:t>
            </a:r>
            <a:r>
              <a:rPr lang="en-US" baseline="0" dirty="0" smtClean="0">
                <a:effectLst/>
              </a:rPr>
              <a:t> the period we are interested in studying with JWST, we see that galaxies are small (these are progenitors of a MW-like galaxy) and are experiencing rapid accretion of gas along filaments, repeated violent merger events, and violent episodes of ‘feedback’ driven by stars and supernovae</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3FECFB20-4292-2C46-AE00-8D865EB32C91}" type="slidenum">
              <a:rPr lang="en-US" smtClean="0"/>
              <a:t>14</a:t>
            </a:fld>
            <a:endParaRPr lang="en-US"/>
          </a:p>
        </p:txBody>
      </p:sp>
    </p:spTree>
    <p:extLst>
      <p:ext uri="{BB962C8B-B14F-4D97-AF65-F5344CB8AC3E}">
        <p14:creationId xmlns:p14="http://schemas.microsoft.com/office/powerpoint/2010/main" val="3422593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although we are still working out the details of many of these processes, there has been progress in at least arriving at a broad consensus about which physical processes are likely to be important for shaping galaxy properties. these include: accretion of gas from the ‘cosmic web’, which dominates the growth of low-mass galaxies, and growth through mergers, which is important for the growth of massive galaxies; heating and winds from stars and supernovae (low-mass), and heating and winds from accreting black holes, important for massive galaxies.</a:t>
            </a:r>
            <a:endParaRPr lang="en-US" dirty="0"/>
          </a:p>
        </p:txBody>
      </p:sp>
      <p:sp>
        <p:nvSpPr>
          <p:cNvPr id="4" name="Slide Number Placeholder 3"/>
          <p:cNvSpPr>
            <a:spLocks noGrp="1"/>
          </p:cNvSpPr>
          <p:nvPr>
            <p:ph type="sldNum" sz="quarter" idx="10"/>
          </p:nvPr>
        </p:nvSpPr>
        <p:spPr/>
        <p:txBody>
          <a:bodyPr/>
          <a:lstStyle/>
          <a:p>
            <a:fld id="{3FECFB20-4292-2C46-AE00-8D865EB32C91}" type="slidenum">
              <a:rPr lang="en-US" smtClean="0"/>
              <a:t>15</a:t>
            </a:fld>
            <a:endParaRPr lang="en-US"/>
          </a:p>
        </p:txBody>
      </p:sp>
    </p:spTree>
    <p:extLst>
      <p:ext uri="{BB962C8B-B14F-4D97-AF65-F5344CB8AC3E}">
        <p14:creationId xmlns:p14="http://schemas.microsoft.com/office/powerpoint/2010/main" val="3966421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theoretical picture that we’ve built</a:t>
            </a:r>
            <a:r>
              <a:rPr lang="en-US" baseline="0" dirty="0" smtClean="0"/>
              <a:t> up to explain this is that </a:t>
            </a:r>
            <a:r>
              <a:rPr lang="en-US" baseline="0" dirty="0" err="1" smtClean="0"/>
              <a:t>dissipational</a:t>
            </a:r>
            <a:r>
              <a:rPr lang="en-US" baseline="0" dirty="0" smtClean="0"/>
              <a:t> processes like wet mergers and disk instabilities cause gas to flow to the center of the galaxy, building a density spheroid and fueling accretion onto a SMBH. the AGN quenches the galaxy, and subsequently dry (mostly minor) mergers puff up the galaxy.</a:t>
            </a:r>
            <a:endParaRPr lang="en-US" dirty="0"/>
          </a:p>
        </p:txBody>
      </p:sp>
      <p:sp>
        <p:nvSpPr>
          <p:cNvPr id="4" name="Slide Number Placeholder 3"/>
          <p:cNvSpPr>
            <a:spLocks noGrp="1"/>
          </p:cNvSpPr>
          <p:nvPr>
            <p:ph type="sldNum" sz="quarter" idx="10"/>
          </p:nvPr>
        </p:nvSpPr>
        <p:spPr/>
        <p:txBody>
          <a:bodyPr/>
          <a:lstStyle/>
          <a:p>
            <a:fld id="{3FECFB20-4292-2C46-AE00-8D865EB32C91}" type="slidenum">
              <a:rPr lang="en-US" smtClean="0"/>
              <a:t>16</a:t>
            </a:fld>
            <a:endParaRPr lang="en-US"/>
          </a:p>
        </p:txBody>
      </p:sp>
    </p:spTree>
    <p:extLst>
      <p:ext uri="{BB962C8B-B14F-4D97-AF65-F5344CB8AC3E}">
        <p14:creationId xmlns:p14="http://schemas.microsoft.com/office/powerpoint/2010/main" val="36490678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 getting too technical I just wanted to talk a</a:t>
            </a:r>
            <a:r>
              <a:rPr lang="en-US" baseline="0" dirty="0" smtClean="0"/>
              <a:t> little bit more about some of what is going on in the trenches of modeling galaxy formation. let’s take stellar feedback as an example. we know that stars and supernova can affect the gas around them through radiation pressure, stellar winds, photoionization, and supernova explosions. the ideal approach would be to resolve individual stars and supernovae and attempt to directly simulate each of those processes. unfortunately this is numerically infeasible, although some groups have made progress on doing this for sub-galactic scale simulations. however, several groups are trying to get as close to this ‘explicit’ modeling of feedback as possible with very high resolution simulations of individual galaxies. the problem is that these simulations are extremely expensive and only a few galaxies can be simulated. for many purposes, we would like to be able to simulate larger volumes, and in this case, it is necessary to either use ‘tricks’ to try to replicate the unresolved physics, or to implement the macro scale processes directly. an example of the kind of trick I’m talking about is to superheat the gas or to turn off cooling after the thermal energy is deposited. an example of the ‘phenomenological’ </a:t>
            </a:r>
            <a:r>
              <a:rPr lang="en-US" baseline="0" dirty="0" err="1" smtClean="0"/>
              <a:t>scalings</a:t>
            </a:r>
            <a:r>
              <a:rPr lang="en-US" baseline="0" dirty="0" smtClean="0"/>
              <a:t> is to just assume a velocity and mass loading rate for the global outflows from galaxies and kick particles to achieve that.</a:t>
            </a:r>
          </a:p>
        </p:txBody>
      </p:sp>
      <p:sp>
        <p:nvSpPr>
          <p:cNvPr id="4" name="Slide Number Placeholder 3"/>
          <p:cNvSpPr>
            <a:spLocks noGrp="1"/>
          </p:cNvSpPr>
          <p:nvPr>
            <p:ph type="sldNum" sz="quarter" idx="10"/>
          </p:nvPr>
        </p:nvSpPr>
        <p:spPr/>
        <p:txBody>
          <a:bodyPr/>
          <a:lstStyle/>
          <a:p>
            <a:fld id="{3FECFB20-4292-2C46-AE00-8D865EB32C91}" type="slidenum">
              <a:rPr lang="en-US" smtClean="0"/>
              <a:t>17</a:t>
            </a:fld>
            <a:endParaRPr lang="en-US"/>
          </a:p>
        </p:txBody>
      </p:sp>
    </p:spTree>
    <p:extLst>
      <p:ext uri="{BB962C8B-B14F-4D97-AF65-F5344CB8AC3E}">
        <p14:creationId xmlns:p14="http://schemas.microsoft.com/office/powerpoint/2010/main" val="41414968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ECFB20-4292-2C46-AE00-8D865EB32C91}" type="slidenum">
              <a:rPr lang="en-US" smtClean="0"/>
              <a:t>18</a:t>
            </a:fld>
            <a:endParaRPr lang="en-US"/>
          </a:p>
        </p:txBody>
      </p:sp>
    </p:spTree>
    <p:extLst>
      <p:ext uri="{BB962C8B-B14F-4D97-AF65-F5344CB8AC3E}">
        <p14:creationId xmlns:p14="http://schemas.microsoft.com/office/powerpoint/2010/main" val="1132496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example</a:t>
            </a:r>
            <a:r>
              <a:rPr lang="en-US" baseline="0" dirty="0" smtClean="0"/>
              <a:t> from the FIRE project, which is attempting a very explicit implementation of feedback. the graph shows the mass of the dark matter halo versus the mass of stars that have formed in halos, which is often used as a way to normalize the physical recipes in models. the inset shows the star formation history of a MW-mass galaxy. the red line is a model without feedback, which produces a lot of high redshift star formation. the sub-grid wind models reduce the total mass of stars formed to roughly the right amount, but a different star formation history is predicted by the model with explicit feedback. in particular, this model predicts that star formation should be highly stochastic. </a:t>
            </a:r>
            <a:endParaRPr lang="en-US" dirty="0"/>
          </a:p>
        </p:txBody>
      </p:sp>
      <p:sp>
        <p:nvSpPr>
          <p:cNvPr id="4" name="Slide Number Placeholder 3"/>
          <p:cNvSpPr>
            <a:spLocks noGrp="1"/>
          </p:cNvSpPr>
          <p:nvPr>
            <p:ph type="sldNum" sz="quarter" idx="10"/>
          </p:nvPr>
        </p:nvSpPr>
        <p:spPr/>
        <p:txBody>
          <a:bodyPr/>
          <a:lstStyle/>
          <a:p>
            <a:fld id="{3FECFB20-4292-2C46-AE00-8D865EB32C91}" type="slidenum">
              <a:rPr lang="en-US" smtClean="0"/>
              <a:t>22</a:t>
            </a:fld>
            <a:endParaRPr lang="en-US"/>
          </a:p>
        </p:txBody>
      </p:sp>
    </p:spTree>
    <p:extLst>
      <p:ext uri="{BB962C8B-B14F-4D97-AF65-F5344CB8AC3E}">
        <p14:creationId xmlns:p14="http://schemas.microsoft.com/office/powerpoint/2010/main" val="1177216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latin typeface="+mn-lt"/>
              </a:rPr>
              <a:t>winds</a:t>
            </a:r>
            <a:r>
              <a:rPr lang="en-US" sz="1200" baseline="0" dirty="0" smtClean="0">
                <a:latin typeface="+mn-lt"/>
              </a:rPr>
              <a:t> </a:t>
            </a:r>
            <a:r>
              <a:rPr lang="en-US" sz="1200" dirty="0" smtClean="0">
                <a:latin typeface="+mn-lt"/>
              </a:rPr>
              <a:t>may originate in the torus or accretion disk, BLR, larger nuclear scales, or all of the above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kinetic energy in the jets can exceed </a:t>
            </a:r>
            <a:r>
              <a:rPr lang="en-US" dirty="0" err="1" smtClean="0"/>
              <a:t>L</a:t>
            </a:r>
            <a:r>
              <a:rPr lang="en-US" baseline="-25000" dirty="0" err="1" smtClean="0"/>
              <a:t>bol</a:t>
            </a:r>
            <a:r>
              <a:rPr lang="en-US" dirty="0" smtClean="0"/>
              <a:t> by orders of magnitude -- plenty of energy to offset cooling if it couples efficiently to a large volume of gas</a:t>
            </a:r>
          </a:p>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no</a:t>
            </a:r>
            <a:r>
              <a:rPr lang="en-US" dirty="0" smtClean="0"/>
              <a:t> cosmological simulations currently include detailed modeling of </a:t>
            </a:r>
            <a:r>
              <a:rPr lang="en-US" i="1" dirty="0" smtClean="0"/>
              <a:t>both</a:t>
            </a:r>
            <a:r>
              <a:rPr lang="en-US" dirty="0" smtClean="0"/>
              <a:t> modes of AGN FB (radiation and jets)</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3FECFB20-4292-2C46-AE00-8D865EB32C91}" type="slidenum">
              <a:rPr lang="en-US" smtClean="0">
                <a:solidFill>
                  <a:prstClr val="black"/>
                </a:solidFill>
                <a:latin typeface="Calibri"/>
              </a:rPr>
              <a:pPr/>
              <a:t>28</a:t>
            </a:fld>
            <a:endParaRPr lang="en-US">
              <a:solidFill>
                <a:prstClr val="black"/>
              </a:solidFill>
              <a:latin typeface="Calibri"/>
            </a:endParaRPr>
          </a:p>
        </p:txBody>
      </p:sp>
    </p:spTree>
    <p:extLst>
      <p:ext uri="{BB962C8B-B14F-4D97-AF65-F5344CB8AC3E}">
        <p14:creationId xmlns:p14="http://schemas.microsoft.com/office/powerpoint/2010/main" val="32030259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ECFB20-4292-2C46-AE00-8D865EB32C91}" type="slidenum">
              <a:rPr lang="en-US" smtClean="0"/>
              <a:t>29</a:t>
            </a:fld>
            <a:endParaRPr lang="en-US"/>
          </a:p>
        </p:txBody>
      </p:sp>
    </p:spTree>
    <p:extLst>
      <p:ext uri="{BB962C8B-B14F-4D97-AF65-F5344CB8AC3E}">
        <p14:creationId xmlns:p14="http://schemas.microsoft.com/office/powerpoint/2010/main" val="3596785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thickness ~21 </a:t>
            </a:r>
            <a:r>
              <a:rPr lang="en-US" dirty="0" err="1" smtClean="0"/>
              <a:t>cMpc</a:t>
            </a:r>
            <a:endParaRPr lang="en-US" dirty="0" smtClean="0"/>
          </a:p>
          <a:p>
            <a:r>
              <a:rPr lang="en-US" dirty="0" smtClean="0"/>
              <a:t>shows whole </a:t>
            </a:r>
            <a:r>
              <a:rPr lang="en-US" dirty="0" err="1" smtClean="0"/>
              <a:t>illustris</a:t>
            </a:r>
            <a:r>
              <a:rPr lang="en-US" baseline="0" dirty="0" smtClean="0"/>
              <a:t> box = 106 </a:t>
            </a:r>
            <a:r>
              <a:rPr lang="en-US" baseline="0" dirty="0" err="1" smtClean="0"/>
              <a:t>cMpc</a:t>
            </a:r>
            <a:endParaRPr lang="en-US" dirty="0"/>
          </a:p>
        </p:txBody>
      </p:sp>
      <p:sp>
        <p:nvSpPr>
          <p:cNvPr id="4" name="Slide Number Placeholder 3"/>
          <p:cNvSpPr>
            <a:spLocks noGrp="1"/>
          </p:cNvSpPr>
          <p:nvPr>
            <p:ph type="sldNum" sz="quarter" idx="10"/>
          </p:nvPr>
        </p:nvSpPr>
        <p:spPr/>
        <p:txBody>
          <a:bodyPr/>
          <a:lstStyle/>
          <a:p>
            <a:fld id="{3FECFB20-4292-2C46-AE00-8D865EB32C91}" type="slidenum">
              <a:rPr lang="en-US" smtClean="0"/>
              <a:t>3</a:t>
            </a:fld>
            <a:endParaRPr lang="en-US"/>
          </a:p>
        </p:txBody>
      </p:sp>
    </p:spTree>
    <p:extLst>
      <p:ext uri="{BB962C8B-B14F-4D97-AF65-F5344CB8AC3E}">
        <p14:creationId xmlns:p14="http://schemas.microsoft.com/office/powerpoint/2010/main" val="25529312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 and gas particles 6E06 </a:t>
            </a:r>
            <a:r>
              <a:rPr lang="en-US" dirty="0" err="1" smtClean="0"/>
              <a:t>M</a:t>
            </a:r>
            <a:r>
              <a:rPr lang="en-US" baseline="-25000" dirty="0" err="1" smtClean="0"/>
              <a:t>sun</a:t>
            </a:r>
            <a:endParaRPr lang="en-US" baseline="-25000" dirty="0" smtClean="0"/>
          </a:p>
          <a:p>
            <a:r>
              <a:rPr lang="en-US" dirty="0" smtClean="0"/>
              <a:t>DM particles 3.6E07 </a:t>
            </a:r>
            <a:r>
              <a:rPr lang="en-US" dirty="0" err="1" smtClean="0"/>
              <a:t>M</a:t>
            </a:r>
            <a:r>
              <a:rPr lang="en-US" baseline="-25000" dirty="0" err="1" smtClean="0"/>
              <a:t>sun</a:t>
            </a:r>
            <a:endParaRPr lang="en-US" baseline="-25000" dirty="0" smtClean="0"/>
          </a:p>
          <a:p>
            <a:r>
              <a:rPr lang="en-US" dirty="0" err="1" smtClean="0"/>
              <a:t>comoving</a:t>
            </a:r>
            <a:r>
              <a:rPr lang="en-US" dirty="0" smtClean="0"/>
              <a:t> softening 571 pc</a:t>
            </a:r>
          </a:p>
          <a:p>
            <a:r>
              <a:rPr lang="en-US" dirty="0" smtClean="0"/>
              <a:t>halo mass 5E12</a:t>
            </a:r>
          </a:p>
          <a:p>
            <a:endParaRPr lang="en-US" dirty="0"/>
          </a:p>
        </p:txBody>
      </p:sp>
      <p:sp>
        <p:nvSpPr>
          <p:cNvPr id="4" name="Slide Number Placeholder 3"/>
          <p:cNvSpPr>
            <a:spLocks noGrp="1"/>
          </p:cNvSpPr>
          <p:nvPr>
            <p:ph type="sldNum" sz="quarter" idx="10"/>
          </p:nvPr>
        </p:nvSpPr>
        <p:spPr/>
        <p:txBody>
          <a:bodyPr/>
          <a:lstStyle/>
          <a:p>
            <a:fld id="{3FECFB20-4292-2C46-AE00-8D865EB32C91}"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2352447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ECFB20-4292-2C46-AE00-8D865EB32C91}" type="slidenum">
              <a:rPr lang="en-US" smtClean="0"/>
              <a:t>31</a:t>
            </a:fld>
            <a:endParaRPr lang="en-US"/>
          </a:p>
        </p:txBody>
      </p:sp>
    </p:spTree>
    <p:extLst>
      <p:ext uri="{BB962C8B-B14F-4D97-AF65-F5344CB8AC3E}">
        <p14:creationId xmlns:p14="http://schemas.microsoft.com/office/powerpoint/2010/main" val="3405886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we’ve</a:t>
            </a:r>
            <a:r>
              <a:rPr lang="en-US" baseline="0" dirty="0" smtClean="0"/>
              <a:t> learned a lot about galaxy properties and their evolution from the past several decades of deep and wide multi-wavelength surveys from the ground and space</a:t>
            </a:r>
            <a:endParaRPr lang="en-US" dirty="0"/>
          </a:p>
        </p:txBody>
      </p:sp>
      <p:sp>
        <p:nvSpPr>
          <p:cNvPr id="4" name="Slide Number Placeholder 3"/>
          <p:cNvSpPr>
            <a:spLocks noGrp="1"/>
          </p:cNvSpPr>
          <p:nvPr>
            <p:ph type="sldNum" sz="quarter" idx="10"/>
          </p:nvPr>
        </p:nvSpPr>
        <p:spPr/>
        <p:txBody>
          <a:bodyPr/>
          <a:lstStyle/>
          <a:p>
            <a:fld id="{3FECFB20-4292-2C46-AE00-8D865EB32C91}"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445941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9A1C2A-39D6-4A42-AF74-B463C07AE68E}" type="slidenum">
              <a:rPr lang="en-US" sz="1200"/>
              <a:pPr/>
              <a:t>6</a:t>
            </a:fld>
            <a:endParaRPr lang="en-US" sz="1200"/>
          </a:p>
        </p:txBody>
      </p:sp>
      <p:sp>
        <p:nvSpPr>
          <p:cNvPr id="29698" name="Rectangle 2"/>
          <p:cNvSpPr>
            <a:spLocks noGrp="1" noRot="1" noChangeAspect="1" noChangeArrowheads="1"/>
          </p:cNvSpPr>
          <p:nvPr>
            <p:ph type="sldImg"/>
          </p:nvPr>
        </p:nvSpPr>
        <p:spPr>
          <a:solidFill>
            <a:srgbClr val="FFFFFF"/>
          </a:solidFill>
          <a:ln/>
        </p:spPr>
      </p:sp>
      <p:sp>
        <p:nvSpPr>
          <p:cNvPr id="296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what physical process is responsible for quenching star formation in these galaxies?</a:t>
            </a:r>
            <a:endParaRPr lang="en-US" dirty="0"/>
          </a:p>
        </p:txBody>
      </p:sp>
      <p:sp>
        <p:nvSpPr>
          <p:cNvPr id="4" name="Slide Number Placeholder 3"/>
          <p:cNvSpPr>
            <a:spLocks noGrp="1"/>
          </p:cNvSpPr>
          <p:nvPr>
            <p:ph type="sldNum" sz="quarter" idx="10"/>
          </p:nvPr>
        </p:nvSpPr>
        <p:spPr/>
        <p:txBody>
          <a:bodyPr/>
          <a:lstStyle/>
          <a:p>
            <a:fld id="{3FECFB20-4292-2C46-AE00-8D865EB32C91}"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264445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ECFB20-4292-2C46-AE00-8D865EB32C91}"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1647482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my super-quick one-slide</a:t>
            </a:r>
            <a:r>
              <a:rPr lang="en-US" baseline="0" dirty="0" smtClean="0"/>
              <a:t> summary:</a:t>
            </a:r>
            <a:endParaRPr lang="en-US" dirty="0" smtClean="0"/>
          </a:p>
          <a:p>
            <a:r>
              <a:rPr lang="en-US" dirty="0" smtClean="0"/>
              <a:t>*Hubble has allowed us to study this</a:t>
            </a:r>
            <a:r>
              <a:rPr lang="en-US" baseline="0" dirty="0" smtClean="0"/>
              <a:t> evolution from z~2 to 0 for relatively massive galaxies (1.0E10 </a:t>
            </a:r>
            <a:r>
              <a:rPr lang="en-US" baseline="0" dirty="0" err="1" smtClean="0"/>
              <a:t>Msun</a:t>
            </a:r>
            <a:r>
              <a:rPr lang="en-US" baseline="0" dirty="0" smtClean="0"/>
              <a:t>)</a:t>
            </a:r>
          </a:p>
          <a:p>
            <a:r>
              <a:rPr lang="en-US" baseline="0" dirty="0" smtClean="0"/>
              <a:t>we would like to push further back in time and to lower mass objects.</a:t>
            </a:r>
            <a:endParaRPr lang="en-US" dirty="0"/>
          </a:p>
        </p:txBody>
      </p:sp>
      <p:sp>
        <p:nvSpPr>
          <p:cNvPr id="4" name="Slide Number Placeholder 3"/>
          <p:cNvSpPr>
            <a:spLocks noGrp="1"/>
          </p:cNvSpPr>
          <p:nvPr>
            <p:ph type="sldNum" sz="quarter" idx="10"/>
          </p:nvPr>
        </p:nvSpPr>
        <p:spPr/>
        <p:txBody>
          <a:bodyPr/>
          <a:lstStyle/>
          <a:p>
            <a:fld id="{3FECFB20-4292-2C46-AE00-8D865EB32C91}" type="slidenum">
              <a:rPr lang="en-US" smtClean="0">
                <a:solidFill>
                  <a:prstClr val="black"/>
                </a:solidFill>
                <a:latin typeface="Calibri"/>
              </a:rPr>
              <a:pPr/>
              <a:t>9</a:t>
            </a:fld>
            <a:endParaRPr lang="en-US">
              <a:solidFill>
                <a:prstClr val="black"/>
              </a:solidFill>
              <a:latin typeface="Calibri"/>
            </a:endParaRPr>
          </a:p>
        </p:txBody>
      </p:sp>
    </p:spTree>
    <p:extLst>
      <p:ext uri="{BB962C8B-B14F-4D97-AF65-F5344CB8AC3E}">
        <p14:creationId xmlns:p14="http://schemas.microsoft.com/office/powerpoint/2010/main" val="16523548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the cartoon summary: some galaxies gradually decrease their SFR and increase their size. these tend to be disk-dominated galaxies.</a:t>
            </a:r>
          </a:p>
          <a:p>
            <a:r>
              <a:rPr lang="en-US" baseline="0" dirty="0" smtClean="0"/>
              <a:t>some galaxies ‘</a:t>
            </a:r>
            <a:r>
              <a:rPr lang="en-US" baseline="0" dirty="0" err="1" smtClean="0"/>
              <a:t>compactify</a:t>
            </a:r>
            <a:r>
              <a:rPr lang="en-US" baseline="0" dirty="0" smtClean="0"/>
              <a:t>’, become spheroid-dominated, and then quench. quenched galaxies then expand (become fluffier).</a:t>
            </a:r>
            <a:endParaRPr lang="en-US" dirty="0"/>
          </a:p>
        </p:txBody>
      </p:sp>
      <p:sp>
        <p:nvSpPr>
          <p:cNvPr id="4" name="Slide Number Placeholder 3"/>
          <p:cNvSpPr>
            <a:spLocks noGrp="1"/>
          </p:cNvSpPr>
          <p:nvPr>
            <p:ph type="sldNum" sz="quarter" idx="10"/>
          </p:nvPr>
        </p:nvSpPr>
        <p:spPr/>
        <p:txBody>
          <a:bodyPr/>
          <a:lstStyle/>
          <a:p>
            <a:fld id="{3FECFB20-4292-2C46-AE00-8D865EB32C91}" type="slidenum">
              <a:rPr lang="en-US" smtClean="0"/>
              <a:t>10</a:t>
            </a:fld>
            <a:endParaRPr lang="en-US"/>
          </a:p>
        </p:txBody>
      </p:sp>
    </p:spTree>
    <p:extLst>
      <p:ext uri="{BB962C8B-B14F-4D97-AF65-F5344CB8AC3E}">
        <p14:creationId xmlns:p14="http://schemas.microsoft.com/office/powerpoint/2010/main" val="3701450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5283A6F-5151-AF48-BCE9-8A65D2CB1393}" type="slidenum">
              <a:rPr lang="en-US" sz="1200"/>
              <a:pPr/>
              <a:t>11</a:t>
            </a:fld>
            <a:endParaRPr lang="en-US" sz="1200"/>
          </a:p>
        </p:txBody>
      </p:sp>
      <p:sp>
        <p:nvSpPr>
          <p:cNvPr id="28674" name="Rectangle 2"/>
          <p:cNvSpPr>
            <a:spLocks noGrp="1" noRot="1" noChangeAspect="1" noChangeArrowheads="1"/>
          </p:cNvSpPr>
          <p:nvPr>
            <p:ph type="sldImg"/>
          </p:nvPr>
        </p:nvSpPr>
        <p:spPr>
          <a:solidFill>
            <a:srgbClr val="FFFFFF"/>
          </a:solidFill>
          <a:ln/>
        </p:spPr>
      </p:sp>
      <p:sp>
        <p:nvSpPr>
          <p:cNvPr id="28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so to interpret</a:t>
            </a:r>
            <a:r>
              <a:rPr lang="en-US" baseline="0" dirty="0" smtClean="0">
                <a:latin typeface="Arial" charset="0"/>
                <a:ea typeface="ＭＳ Ｐゴシック" charset="0"/>
                <a:cs typeface="ＭＳ Ｐゴシック" charset="0"/>
              </a:rPr>
              <a:t> these observations as well as the ones that are coming, we need detailed models and simulations of how galaxies form and evolve. </a:t>
            </a:r>
          </a:p>
          <a:p>
            <a:pPr eaLnBrk="1" hangingPunct="1"/>
            <a:r>
              <a:rPr lang="en-US" baseline="0" dirty="0" smtClean="0">
                <a:latin typeface="Arial" charset="0"/>
                <a:ea typeface="ＭＳ Ｐゴシック" charset="0"/>
                <a:cs typeface="ＭＳ Ｐゴシック" charset="0"/>
              </a:rPr>
              <a:t>as any of you who have ever thought about galaxies know, this is a daunting problem because of the enormous range of scales and physical processes involved, from the sub-pc scales of individual stars and BH to the 100’s of </a:t>
            </a:r>
            <a:r>
              <a:rPr lang="en-US" baseline="0" dirty="0" err="1" smtClean="0">
                <a:latin typeface="Arial" charset="0"/>
                <a:ea typeface="ＭＳ Ｐゴシック" charset="0"/>
                <a:cs typeface="ＭＳ Ｐゴシック" charset="0"/>
              </a:rPr>
              <a:t>Mpc</a:t>
            </a:r>
            <a:r>
              <a:rPr lang="en-US" baseline="0" dirty="0" smtClean="0">
                <a:latin typeface="Arial" charset="0"/>
                <a:ea typeface="ＭＳ Ｐゴシック" charset="0"/>
                <a:cs typeface="ＭＳ Ｐゴシック" charset="0"/>
              </a:rPr>
              <a:t> scales of large scale structure.</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5AE17C7-B787-4E50-994D-5E804113A1E9}" type="datetime4">
              <a:rPr lang="en-US" smtClean="0"/>
              <a:pPr/>
              <a:t>October 20, 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44759D-0EFF-4FB2-9CCE-04E00944F0FE}"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DD7A28-FA93-4136-BDC1-BCCB2687E678}" type="datetimeFigureOut">
              <a:rPr lang="en-US" smtClean="0"/>
              <a:pPr/>
              <a:t>10/20/15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2FBC0-13B8-4B1E-B170-BBEED4A77C65}"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372AC2-3C75-4F5F-A929-48958086FE36}"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9" name="Slide Number Placeholder 8"/>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509CF4-4C1A-45DC-BADA-6EFF91CB9ABB}"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5" name="Slide Number Placeholder 4"/>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3951C0-B478-4858-ABC7-96406A1C0480}"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4" name="Slide Number Placeholder 3"/>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67641A-9D94-4BD6-862F-F651067079BC}"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F0C02-0EF4-4745-9D82-E8D3F59464E3}"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DD7A28-FA93-4136-BDC1-BCCB2687E678}" type="datetimeFigureOut">
              <a:rPr lang="en-US" smtClean="0">
                <a:solidFill>
                  <a:prstClr val="white">
                    <a:tint val="75000"/>
                  </a:prstClr>
                </a:solidFill>
                <a:latin typeface="Century Gothic"/>
              </a:rPr>
              <a:pPr/>
              <a:t>10/20/15</a:t>
            </a:fld>
            <a:endParaRPr lang="en-US">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FE02FBC0-13B8-4B1E-B170-BBEED4A77C65}" type="slidenum">
              <a:rPr lang="en-US" smtClean="0">
                <a:solidFill>
                  <a:prstClr val="white">
                    <a:tint val="75000"/>
                  </a:prstClr>
                </a:solidFill>
                <a:latin typeface="Century Gothic"/>
              </a:rPr>
              <a:pPr/>
              <a:t>‹#›</a:t>
            </a:fld>
            <a:endParaRPr lang="en-US">
              <a:solidFill>
                <a:prstClr val="white">
                  <a:tint val="75000"/>
                </a:prstClr>
              </a:solidFill>
              <a:latin typeface="Century Gothic"/>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D7A28-FA93-4136-BDC1-BCCB2687E678}" type="datetimeFigureOut">
              <a:rPr lang="en-US" smtClean="0">
                <a:solidFill>
                  <a:prstClr val="white">
                    <a:tint val="75000"/>
                  </a:prstClr>
                </a:solidFill>
                <a:latin typeface="Century Gothic"/>
              </a:rPr>
              <a:pPr/>
              <a:t>10/20/15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FE02FBC0-13B8-4B1E-B170-BBEED4A77C65}" type="slidenum">
              <a:rPr lang="en-US" smtClean="0">
                <a:solidFill>
                  <a:prstClr val="white">
                    <a:tint val="75000"/>
                  </a:prstClr>
                </a:solidFill>
                <a:latin typeface="Century Gothic"/>
              </a:rPr>
              <a:pPr/>
              <a:t>‹#›</a:t>
            </a:fld>
            <a:endParaRPr lang="en-US">
              <a:solidFill>
                <a:prstClr val="white">
                  <a:tint val="75000"/>
                </a:prstClr>
              </a:solidFill>
              <a:latin typeface="Century Gothic"/>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10/20/15</a:t>
            </a:fld>
            <a:endParaRPr lang="en-US">
              <a:solidFill>
                <a:prstClr val="white">
                  <a:tint val="7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orbe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10/20/15</a:t>
            </a:fld>
            <a:endParaRPr lang="en-US">
              <a:solidFill>
                <a:prstClr val="white">
                  <a:tint val="7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orbe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10/20/15</a:t>
            </a:fld>
            <a:endParaRPr lang="en-US">
              <a:solidFill>
                <a:prstClr val="white">
                  <a:tint val="7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orbe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D7A28-FA93-4136-BDC1-BCCB2687E678}" type="datetimeFigureOut">
              <a:rPr lang="en-US" smtClean="0"/>
              <a:pPr/>
              <a:t>10/20/15</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02FBC0-13B8-4B1E-B170-BBEED4A77C65}"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10/20/15</a:t>
            </a:fld>
            <a:endParaRPr lang="en-US">
              <a:solidFill>
                <a:prstClr val="white">
                  <a:tint val="75000"/>
                </a:prstClr>
              </a:solidFill>
              <a:latin typeface="Corbe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orbe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10/20/15</a:t>
            </a:fld>
            <a:endParaRPr lang="en-US">
              <a:solidFill>
                <a:prstClr val="white">
                  <a:tint val="75000"/>
                </a:prstClr>
              </a:solidFill>
              <a:latin typeface="Corbe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latin typeface="Corbel"/>
            </a:endParaRPr>
          </a:p>
        </p:txBody>
      </p:sp>
      <p:sp>
        <p:nvSpPr>
          <p:cNvPr id="9" name="Slide Number Placeholder 8"/>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10/20/15</a:t>
            </a:fld>
            <a:endParaRPr lang="en-US">
              <a:solidFill>
                <a:prstClr val="white">
                  <a:tint val="75000"/>
                </a:prstClr>
              </a:solidFill>
              <a:latin typeface="Corbe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latin typeface="Corbel"/>
            </a:endParaRPr>
          </a:p>
        </p:txBody>
      </p:sp>
      <p:sp>
        <p:nvSpPr>
          <p:cNvPr id="5" name="Slide Number Placeholder 4"/>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10/20/15</a:t>
            </a:fld>
            <a:endParaRPr lang="en-US">
              <a:solidFill>
                <a:prstClr val="white">
                  <a:tint val="75000"/>
                </a:prstClr>
              </a:solidFill>
              <a:latin typeface="Corbe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latin typeface="Corbel"/>
            </a:endParaRPr>
          </a:p>
        </p:txBody>
      </p:sp>
      <p:sp>
        <p:nvSpPr>
          <p:cNvPr id="4" name="Slide Number Placeholder 3"/>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10/20/15</a:t>
            </a:fld>
            <a:endParaRPr lang="en-US">
              <a:solidFill>
                <a:prstClr val="white">
                  <a:tint val="75000"/>
                </a:prstClr>
              </a:solidFill>
              <a:latin typeface="Corbe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orbe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10/20/15</a:t>
            </a:fld>
            <a:endParaRPr lang="en-US">
              <a:solidFill>
                <a:prstClr val="white">
                  <a:tint val="75000"/>
                </a:prstClr>
              </a:solidFill>
              <a:latin typeface="Corbe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latin typeface="Corbel"/>
            </a:endParaRPr>
          </a:p>
        </p:txBody>
      </p:sp>
      <p:sp>
        <p:nvSpPr>
          <p:cNvPr id="7" name="Slide Number Placeholder 6"/>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10/20/15</a:t>
            </a:fld>
            <a:endParaRPr lang="en-US">
              <a:solidFill>
                <a:prstClr val="white">
                  <a:tint val="7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orbe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solidFill>
                  <a:prstClr val="white">
                    <a:tint val="75000"/>
                  </a:prstClr>
                </a:solidFill>
                <a:latin typeface="Corbel"/>
              </a:rPr>
              <a:pPr/>
              <a:t>10/20/15</a:t>
            </a:fld>
            <a:endParaRPr lang="en-US">
              <a:solidFill>
                <a:prstClr val="white">
                  <a:tint val="75000"/>
                </a:prstClr>
              </a:solidFill>
              <a:latin typeface="Corbe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orbel"/>
            </a:endParaRPr>
          </a:p>
        </p:txBody>
      </p:sp>
      <p:sp>
        <p:nvSpPr>
          <p:cNvPr id="6" name="Slide Number Placeholder 5"/>
          <p:cNvSpPr>
            <a:spLocks noGrp="1"/>
          </p:cNvSpPr>
          <p:nvPr>
            <p:ph type="sldNum" sz="quarter" idx="12"/>
          </p:nvPr>
        </p:nvSpPr>
        <p:spPr/>
        <p:txBody>
          <a:body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5AE17C7-B787-4E50-994D-5E804113A1E9}"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95D68B-21AC-438B-BECE-4F17DA129F19}"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27094"/>
            <a:ext cx="7772400" cy="1470025"/>
          </a:xfrm>
        </p:spPr>
        <p:txBody>
          <a:bodyPr anchor="b" anchorCtr="0"/>
          <a:lstStyle>
            <a:lvl1pPr>
              <a:defRPr sz="5400">
                <a:gradFill>
                  <a:gsLst>
                    <a:gs pos="0">
                      <a:schemeClr val="tx2"/>
                    </a:gs>
                    <a:gs pos="100000">
                      <a:schemeClr val="tx2">
                        <a:lumMod val="75000"/>
                      </a:schemeClr>
                    </a:gs>
                  </a:gsLst>
                  <a:lin ang="5400000" scaled="0"/>
                </a:gradFill>
                <a:effectLst>
                  <a:outerShdw blurRad="50800" dist="25400" dir="5400000" algn="t"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685801" y="3810001"/>
            <a:ext cx="7770812" cy="1752600"/>
          </a:xfrm>
        </p:spPr>
        <p:txBody>
          <a:bodyPr>
            <a:normAutofit/>
          </a:bodyPr>
          <a:lstStyle>
            <a:lvl1pPr marL="0" indent="0" algn="ctr">
              <a:spcBef>
                <a:spcPts val="300"/>
              </a:spcBef>
              <a:buNone/>
              <a:defRPr sz="1600">
                <a:gradFill>
                  <a:gsLst>
                    <a:gs pos="0">
                      <a:schemeClr val="tx2"/>
                    </a:gs>
                    <a:gs pos="100000">
                      <a:schemeClr val="tx2">
                        <a:lumMod val="75000"/>
                      </a:schemeClr>
                    </a:gs>
                  </a:gsLst>
                  <a:lin ang="5400000" scaled="0"/>
                </a:gradFill>
                <a:effectLst>
                  <a:outerShdw blurRad="50800" dist="38100" dir="5400000" algn="t" rotWithShape="0">
                    <a:prstClr val="black">
                      <a:alpha val="40000"/>
                    </a:prstClr>
                  </a:outerShdw>
                </a:effectLst>
              </a:defRPr>
            </a:lvl1pPr>
            <a:lvl2pPr marL="456846" indent="0" algn="ctr">
              <a:buNone/>
              <a:defRPr>
                <a:solidFill>
                  <a:schemeClr val="tx1">
                    <a:tint val="75000"/>
                  </a:schemeClr>
                </a:solidFill>
              </a:defRPr>
            </a:lvl2pPr>
            <a:lvl3pPr marL="913696" indent="0" algn="ctr">
              <a:buNone/>
              <a:defRPr>
                <a:solidFill>
                  <a:schemeClr val="tx1">
                    <a:tint val="75000"/>
                  </a:schemeClr>
                </a:solidFill>
              </a:defRPr>
            </a:lvl3pPr>
            <a:lvl4pPr marL="1370550" indent="0" algn="ctr">
              <a:buNone/>
              <a:defRPr>
                <a:solidFill>
                  <a:schemeClr val="tx1">
                    <a:tint val="75000"/>
                  </a:schemeClr>
                </a:solidFill>
              </a:defRPr>
            </a:lvl4pPr>
            <a:lvl5pPr marL="1827398" indent="0" algn="ctr">
              <a:buNone/>
              <a:defRPr>
                <a:solidFill>
                  <a:schemeClr val="tx1">
                    <a:tint val="75000"/>
                  </a:schemeClr>
                </a:solidFill>
              </a:defRPr>
            </a:lvl5pPr>
            <a:lvl6pPr marL="2284245" indent="0" algn="ctr">
              <a:buNone/>
              <a:defRPr>
                <a:solidFill>
                  <a:schemeClr val="tx1">
                    <a:tint val="75000"/>
                  </a:schemeClr>
                </a:solidFill>
              </a:defRPr>
            </a:lvl6pPr>
            <a:lvl7pPr marL="2741098" indent="0" algn="ctr">
              <a:buNone/>
              <a:defRPr>
                <a:solidFill>
                  <a:schemeClr val="tx1">
                    <a:tint val="75000"/>
                  </a:schemeClr>
                </a:solidFill>
              </a:defRPr>
            </a:lvl7pPr>
            <a:lvl8pPr marL="3197941" indent="0" algn="ctr">
              <a:buNone/>
              <a:defRPr>
                <a:solidFill>
                  <a:schemeClr val="tx1">
                    <a:tint val="75000"/>
                  </a:schemeClr>
                </a:solidFill>
              </a:defRPr>
            </a:lvl8pPr>
            <a:lvl9pPr marL="3654795"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1778F24D-EB19-4AE0-B015-2BEA6D5224F2}" type="datetimeFigureOut">
              <a:rPr lang="en-US" smtClean="0">
                <a:solidFill>
                  <a:prstClr val="white">
                    <a:tint val="75000"/>
                  </a:prstClr>
                </a:solidFill>
                <a:latin typeface="Calisto MT"/>
              </a:rPr>
              <a:pPr/>
              <a:t>10/20/15</a:t>
            </a:fld>
            <a:endParaRPr lang="en-US">
              <a:solidFill>
                <a:prstClr val="white">
                  <a:tint val="75000"/>
                </a:prstClr>
              </a:solidFill>
              <a:latin typeface="Calisto MT"/>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alisto MT"/>
            </a:endParaRPr>
          </a:p>
        </p:txBody>
      </p:sp>
      <p:pic>
        <p:nvPicPr>
          <p:cNvPr id="7" name="Picture 6" descr="CoverGlyph.png"/>
          <p:cNvPicPr>
            <a:picLocks noChangeAspect="1"/>
          </p:cNvPicPr>
          <p:nvPr/>
        </p:nvPicPr>
        <p:blipFill>
          <a:blip r:embed="rId2"/>
          <a:stretch>
            <a:fillRect/>
          </a:stretch>
        </p:blipFill>
        <p:spPr>
          <a:xfrm>
            <a:off x="4010026" y="3048000"/>
            <a:ext cx="1123950" cy="771525"/>
          </a:xfrm>
          <a:prstGeom prst="rect">
            <a:avLst/>
          </a:prstGeom>
        </p:spPr>
      </p:pic>
    </p:spTree>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9F0FCF-2EA5-4FF5-AF14-1CA9C8854AAB}"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E781C6-1634-4A56-B2BE-62150BE83935}"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372AC2-3C75-4F5F-A929-48958086FE36}"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9" name="Slide Number Placeholder 8"/>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509CF4-4C1A-45DC-BADA-6EFF91CB9ABB}"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5" name="Slide Number Placeholder 4"/>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3951C0-B478-4858-ABC7-96406A1C0480}"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4" name="Slide Number Placeholder 3"/>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67641A-9D94-4BD6-862F-F651067079BC}"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F0C02-0EF4-4745-9D82-E8D3F59464E3}"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DD7A28-FA93-4136-BDC1-BCCB2687E678}" type="datetimeFigureOut">
              <a:rPr lang="en-US" smtClean="0">
                <a:solidFill>
                  <a:prstClr val="white">
                    <a:tint val="75000"/>
                  </a:prstClr>
                </a:solidFill>
                <a:latin typeface="Century Gothic"/>
              </a:rPr>
              <a:pPr/>
              <a:t>10/20/15</a:t>
            </a:fld>
            <a:endParaRPr lang="en-US">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FE02FBC0-13B8-4B1E-B170-BBEED4A77C65}" type="slidenum">
              <a:rPr lang="en-US" smtClean="0">
                <a:solidFill>
                  <a:prstClr val="white">
                    <a:tint val="75000"/>
                  </a:prstClr>
                </a:solidFill>
                <a:latin typeface="Century Gothic"/>
              </a:rPr>
              <a:pPr/>
              <a:t>‹#›</a:t>
            </a:fld>
            <a:endParaRPr lang="en-US">
              <a:solidFill>
                <a:prstClr val="white">
                  <a:tint val="75000"/>
                </a:prstClr>
              </a:solidFill>
              <a:latin typeface="Century Gothic"/>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D7A28-FA93-4136-BDC1-BCCB2687E678}" type="datetimeFigureOut">
              <a:rPr lang="en-US" smtClean="0">
                <a:solidFill>
                  <a:prstClr val="white">
                    <a:tint val="75000"/>
                  </a:prstClr>
                </a:solidFill>
                <a:latin typeface="Century Gothic"/>
              </a:rPr>
              <a:pPr/>
              <a:t>10/20/15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FE02FBC0-13B8-4B1E-B170-BBEED4A77C65}" type="slidenum">
              <a:rPr lang="en-US" smtClean="0">
                <a:solidFill>
                  <a:prstClr val="white">
                    <a:tint val="75000"/>
                  </a:prstClr>
                </a:solidFill>
                <a:latin typeface="Century Gothic"/>
              </a:rPr>
              <a:pPr/>
              <a:t>‹#›</a:t>
            </a:fld>
            <a:endParaRPr lang="en-US">
              <a:solidFill>
                <a:prstClr val="white">
                  <a:tint val="75000"/>
                </a:prstClr>
              </a:solidFill>
              <a:latin typeface="Century Gothic"/>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5AE17C7-B787-4E50-994D-5E804113A1E9}"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778F24D-EB19-4AE0-B015-2BEA6D5224F2}" type="datetimeFigureOut">
              <a:rPr lang="en-US" smtClean="0">
                <a:solidFill>
                  <a:prstClr val="black">
                    <a:tint val="75000"/>
                  </a:prstClr>
                </a:solidFill>
                <a:latin typeface="Calisto MT"/>
              </a:rPr>
              <a:pPr/>
              <a:t>10/20/15</a:t>
            </a:fld>
            <a:endParaRPr lang="en-US">
              <a:solidFill>
                <a:prstClr val="black">
                  <a:tint val="75000"/>
                </a:prstClr>
              </a:solidFill>
              <a:latin typeface="Calisto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sto MT"/>
            </a:endParaRPr>
          </a:p>
        </p:txBody>
      </p:sp>
      <p:sp>
        <p:nvSpPr>
          <p:cNvPr id="6" name="Slide Number Placeholder 5"/>
          <p:cNvSpPr>
            <a:spLocks noGrp="1"/>
          </p:cNvSpPr>
          <p:nvPr>
            <p:ph type="sldNum" sz="quarter" idx="12"/>
          </p:nvPr>
        </p:nvSpPr>
        <p:spPr/>
        <p:txBody>
          <a:bodyPr/>
          <a:lstStyle/>
          <a:p>
            <a:fld id="{190D9BD3-E57B-4194-A545-2804EB95D970}" type="slidenum">
              <a:rPr lang="en-US" smtClean="0">
                <a:solidFill>
                  <a:prstClr val="black">
                    <a:tint val="75000"/>
                  </a:prstClr>
                </a:solidFill>
                <a:latin typeface="Calisto MT"/>
              </a:rPr>
              <a:pPr/>
              <a:t>‹#›</a:t>
            </a:fld>
            <a:endParaRPr lang="en-US">
              <a:solidFill>
                <a:prstClr val="black">
                  <a:tint val="75000"/>
                </a:prstClr>
              </a:solidFill>
              <a:latin typeface="Calisto MT"/>
            </a:endParaRPr>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95D68B-21AC-438B-BECE-4F17DA129F19}"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9F0FCF-2EA5-4FF5-AF14-1CA9C8854AAB}"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E781C6-1634-4A56-B2BE-62150BE83935}"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372AC2-3C75-4F5F-A929-48958086FE36}"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9" name="Slide Number Placeholder 8"/>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509CF4-4C1A-45DC-BADA-6EFF91CB9ABB}"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5" name="Slide Number Placeholder 4"/>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3951C0-B478-4858-ABC7-96406A1C0480}"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4" name="Slide Number Placeholder 3"/>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67641A-9D94-4BD6-862F-F651067079BC}"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F0C02-0EF4-4745-9D82-E8D3F59464E3}"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DD7A28-FA93-4136-BDC1-BCCB2687E678}" type="datetimeFigureOut">
              <a:rPr lang="en-US" smtClean="0">
                <a:solidFill>
                  <a:prstClr val="white">
                    <a:tint val="75000"/>
                  </a:prstClr>
                </a:solidFill>
                <a:latin typeface="Century Gothic"/>
              </a:rPr>
              <a:pPr/>
              <a:t>10/20/15</a:t>
            </a:fld>
            <a:endParaRPr lang="en-US">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FE02FBC0-13B8-4B1E-B170-BBEED4A77C65}" type="slidenum">
              <a:rPr lang="en-US" smtClean="0">
                <a:solidFill>
                  <a:prstClr val="white">
                    <a:tint val="75000"/>
                  </a:prstClr>
                </a:solidFill>
                <a:latin typeface="Century Gothic"/>
              </a:rPr>
              <a:pPr/>
              <a:t>‹#›</a:t>
            </a:fld>
            <a:endParaRPr lang="en-US">
              <a:solidFill>
                <a:prstClr val="white">
                  <a:tint val="75000"/>
                </a:prstClr>
              </a:solidFill>
              <a:latin typeface="Century Gothic"/>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D7A28-FA93-4136-BDC1-BCCB2687E678}" type="datetimeFigureOut">
              <a:rPr lang="en-US" smtClean="0">
                <a:solidFill>
                  <a:prstClr val="white">
                    <a:tint val="75000"/>
                  </a:prstClr>
                </a:solidFill>
                <a:latin typeface="Century Gothic"/>
              </a:rPr>
              <a:pPr/>
              <a:t>10/20/15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FE02FBC0-13B8-4B1E-B170-BBEED4A77C65}" type="slidenum">
              <a:rPr lang="en-US" smtClean="0">
                <a:solidFill>
                  <a:prstClr val="white">
                    <a:tint val="75000"/>
                  </a:prstClr>
                </a:solidFill>
                <a:latin typeface="Century Gothic"/>
              </a:rPr>
              <a:pPr/>
              <a:t>‹#›</a:t>
            </a:fld>
            <a:endParaRPr lang="en-US">
              <a:solidFill>
                <a:prstClr val="white">
                  <a:tint val="75000"/>
                </a:prstClr>
              </a:solidFill>
              <a:latin typeface="Century Gothic"/>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15" y="1626440"/>
            <a:ext cx="7770813" cy="1472184"/>
          </a:xfrm>
        </p:spPr>
        <p:txBody>
          <a:bodyPr anchor="b" anchorCtr="0"/>
          <a:lstStyle>
            <a:lvl1pPr algn="ctr">
              <a:defRPr sz="5400" b="0" i="0" cap="none" baseline="0"/>
            </a:lvl1pPr>
          </a:lstStyle>
          <a:p>
            <a:r>
              <a:rPr lang="en-US" smtClean="0"/>
              <a:t>Click to edit Master title style</a:t>
            </a:r>
            <a:endParaRPr/>
          </a:p>
        </p:txBody>
      </p:sp>
      <p:sp>
        <p:nvSpPr>
          <p:cNvPr id="3" name="Text Placeholder 2"/>
          <p:cNvSpPr>
            <a:spLocks noGrp="1"/>
          </p:cNvSpPr>
          <p:nvPr>
            <p:ph type="body" idx="1"/>
          </p:nvPr>
        </p:nvSpPr>
        <p:spPr>
          <a:xfrm>
            <a:off x="685815" y="3813048"/>
            <a:ext cx="7770813" cy="1755648"/>
          </a:xfrm>
        </p:spPr>
        <p:txBody>
          <a:bodyPr anchor="t" anchorCtr="0">
            <a:normAutofit/>
          </a:bodyPr>
          <a:lstStyle>
            <a:lvl1pPr marL="0" indent="0" algn="ctr">
              <a:spcBef>
                <a:spcPts val="300"/>
              </a:spcBef>
              <a:buNone/>
              <a:defRPr sz="1600">
                <a:solidFill>
                  <a:schemeClr val="tx2"/>
                </a:solidFill>
              </a:defRPr>
            </a:lvl1pPr>
            <a:lvl2pPr marL="456846" indent="0">
              <a:buNone/>
              <a:defRPr sz="1800">
                <a:solidFill>
                  <a:schemeClr val="tx1">
                    <a:tint val="75000"/>
                  </a:schemeClr>
                </a:solidFill>
              </a:defRPr>
            </a:lvl2pPr>
            <a:lvl3pPr marL="913696" indent="0">
              <a:buNone/>
              <a:defRPr sz="1600">
                <a:solidFill>
                  <a:schemeClr val="tx1">
                    <a:tint val="75000"/>
                  </a:schemeClr>
                </a:solidFill>
              </a:defRPr>
            </a:lvl3pPr>
            <a:lvl4pPr marL="1370550" indent="0">
              <a:buNone/>
              <a:defRPr sz="1400">
                <a:solidFill>
                  <a:schemeClr val="tx1">
                    <a:tint val="75000"/>
                  </a:schemeClr>
                </a:solidFill>
              </a:defRPr>
            </a:lvl4pPr>
            <a:lvl5pPr marL="1827398" indent="0">
              <a:buNone/>
              <a:defRPr sz="1400">
                <a:solidFill>
                  <a:schemeClr val="tx1">
                    <a:tint val="75000"/>
                  </a:schemeClr>
                </a:solidFill>
              </a:defRPr>
            </a:lvl5pPr>
            <a:lvl6pPr marL="2284245" indent="0">
              <a:buNone/>
              <a:defRPr sz="1400">
                <a:solidFill>
                  <a:schemeClr val="tx1">
                    <a:tint val="75000"/>
                  </a:schemeClr>
                </a:solidFill>
              </a:defRPr>
            </a:lvl6pPr>
            <a:lvl7pPr marL="2741098" indent="0">
              <a:buNone/>
              <a:defRPr sz="1400">
                <a:solidFill>
                  <a:schemeClr val="tx1">
                    <a:tint val="75000"/>
                  </a:schemeClr>
                </a:solidFill>
              </a:defRPr>
            </a:lvl7pPr>
            <a:lvl8pPr marL="3197941" indent="0">
              <a:buNone/>
              <a:defRPr sz="1400">
                <a:solidFill>
                  <a:schemeClr val="tx1">
                    <a:tint val="75000"/>
                  </a:schemeClr>
                </a:solidFill>
              </a:defRPr>
            </a:lvl8pPr>
            <a:lvl9pPr marL="365479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78F24D-EB19-4AE0-B015-2BEA6D5224F2}" type="datetimeFigureOut">
              <a:rPr lang="en-US" smtClean="0">
                <a:solidFill>
                  <a:prstClr val="black">
                    <a:tint val="75000"/>
                  </a:prstClr>
                </a:solidFill>
                <a:latin typeface="Calisto MT"/>
              </a:rPr>
              <a:pPr/>
              <a:t>10/20/15</a:t>
            </a:fld>
            <a:endParaRPr lang="en-US">
              <a:solidFill>
                <a:prstClr val="black">
                  <a:tint val="75000"/>
                </a:prstClr>
              </a:solidFill>
              <a:latin typeface="Calisto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sto MT"/>
            </a:endParaRPr>
          </a:p>
        </p:txBody>
      </p:sp>
      <p:sp>
        <p:nvSpPr>
          <p:cNvPr id="6" name="Slide Number Placeholder 5"/>
          <p:cNvSpPr>
            <a:spLocks noGrp="1"/>
          </p:cNvSpPr>
          <p:nvPr>
            <p:ph type="sldNum" sz="quarter" idx="12"/>
          </p:nvPr>
        </p:nvSpPr>
        <p:spPr/>
        <p:txBody>
          <a:bodyPr/>
          <a:lstStyle/>
          <a:p>
            <a:fld id="{190D9BD3-E57B-4194-A545-2804EB95D970}" type="slidenum">
              <a:rPr lang="en-US" smtClean="0">
                <a:solidFill>
                  <a:prstClr val="black">
                    <a:tint val="75000"/>
                  </a:prstClr>
                </a:solidFill>
                <a:latin typeface="Calisto MT"/>
              </a:rPr>
              <a:pPr/>
              <a:t>‹#›</a:t>
            </a:fld>
            <a:endParaRPr lang="en-US">
              <a:solidFill>
                <a:prstClr val="black">
                  <a:tint val="75000"/>
                </a:prstClr>
              </a:solidFill>
              <a:latin typeface="Calisto MT"/>
            </a:endParaRPr>
          </a:p>
        </p:txBody>
      </p:sp>
      <p:pic>
        <p:nvPicPr>
          <p:cNvPr id="7" name="Picture 6" descr="Glyph-SectionHeader.png"/>
          <p:cNvPicPr>
            <a:picLocks noChangeAspect="1"/>
          </p:cNvPicPr>
          <p:nvPr/>
        </p:nvPicPr>
        <p:blipFill>
          <a:blip r:embed="rId2"/>
          <a:stretch>
            <a:fillRect/>
          </a:stretch>
        </p:blipFill>
        <p:spPr>
          <a:xfrm>
            <a:off x="4038601" y="3174066"/>
            <a:ext cx="1066800" cy="590550"/>
          </a:xfrm>
          <a:prstGeom prst="rect">
            <a:avLst/>
          </a:prstGeom>
        </p:spPr>
      </p:pic>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5AE17C7-B787-4E50-994D-5E804113A1E9}"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95D68B-21AC-438B-BECE-4F17DA129F19}"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9F0FCF-2EA5-4FF5-AF14-1CA9C8854AAB}"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E781C6-1634-4A56-B2BE-62150BE83935}"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372AC2-3C75-4F5F-A929-48958086FE36}"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9" name="Slide Number Placeholder 8"/>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509CF4-4C1A-45DC-BADA-6EFF91CB9ABB}"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5" name="Slide Number Placeholder 4"/>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3951C0-B478-4858-ABC7-96406A1C0480}"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4" name="Slide Number Placeholder 3"/>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67641A-9D94-4BD6-862F-F651067079BC}"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F0C02-0EF4-4745-9D82-E8D3F59464E3}"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DD7A28-FA93-4136-BDC1-BCCB2687E678}" type="datetimeFigureOut">
              <a:rPr lang="en-US" smtClean="0">
                <a:solidFill>
                  <a:prstClr val="white">
                    <a:tint val="75000"/>
                  </a:prstClr>
                </a:solidFill>
                <a:latin typeface="Century Gothic"/>
              </a:rPr>
              <a:pPr/>
              <a:t>10/20/15</a:t>
            </a:fld>
            <a:endParaRPr lang="en-US">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FE02FBC0-13B8-4B1E-B170-BBEED4A77C65}" type="slidenum">
              <a:rPr lang="en-US" smtClean="0">
                <a:solidFill>
                  <a:prstClr val="white">
                    <a:tint val="75000"/>
                  </a:prstClr>
                </a:solidFill>
                <a:latin typeface="Century Gothic"/>
              </a:rPr>
              <a:pPr/>
              <a:t>‹#›</a:t>
            </a:fld>
            <a:endParaRPr lang="en-US">
              <a:solidFill>
                <a:prstClr val="white">
                  <a:tint val="75000"/>
                </a:prstClr>
              </a:solidFill>
              <a:latin typeface="Century Gothic"/>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685800" y="2209801"/>
            <a:ext cx="3657600" cy="3657600"/>
          </a:xfrm>
        </p:spPr>
        <p:txBody>
          <a:bodyPr>
            <a:normAutofit/>
          </a:bodyPr>
          <a:lstStyle>
            <a:lvl1pPr>
              <a:defRPr sz="2200"/>
            </a:lvl1pPr>
            <a:lvl2pPr>
              <a:defRPr sz="2000"/>
            </a:lvl2pPr>
            <a:lvl3pPr>
              <a:defRPr sz="1800"/>
            </a:lvl3pPr>
            <a:lvl4pPr>
              <a:defRPr sz="1800"/>
            </a:lvl4pPr>
            <a:lvl5pPr>
              <a:defRPr sz="1800"/>
            </a:lvl5pPr>
            <a:lvl6pPr marL="2289008" indent="-461608">
              <a:defRPr sz="1800"/>
            </a:lvl6pPr>
            <a:lvl7pPr marL="2289008" indent="-461608">
              <a:defRPr sz="1800"/>
            </a:lvl7pPr>
            <a:lvl8pPr marL="2289008" indent="-461608">
              <a:defRPr sz="1800"/>
            </a:lvl8pPr>
            <a:lvl9pPr marL="2289008" indent="-46160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800600" y="2209801"/>
            <a:ext cx="3657600" cy="3657600"/>
          </a:xfrm>
        </p:spPr>
        <p:txBody>
          <a:bodyPr>
            <a:normAutofit/>
          </a:bodyPr>
          <a:lstStyle>
            <a:lvl1pPr>
              <a:defRPr sz="2200"/>
            </a:lvl1pPr>
            <a:lvl2pPr>
              <a:defRPr sz="2000"/>
            </a:lvl2pPr>
            <a:lvl3pPr>
              <a:defRPr sz="1800"/>
            </a:lvl3pPr>
            <a:lvl4pPr>
              <a:defRPr sz="1800"/>
            </a:lvl4pPr>
            <a:lvl5pPr>
              <a:defRPr sz="1800"/>
            </a:lvl5pPr>
            <a:lvl6pPr marL="2289008" indent="-461608">
              <a:defRPr sz="1800"/>
            </a:lvl6pPr>
            <a:lvl7pPr marL="2289008" indent="-461608">
              <a:defRPr sz="1800"/>
            </a:lvl7pPr>
            <a:lvl8pPr marL="2289008" indent="-461608">
              <a:defRPr sz="1800"/>
            </a:lvl8pPr>
            <a:lvl9pPr marL="2289008" indent="-46160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tint val="75000"/>
                  </a:prstClr>
                </a:solidFill>
                <a:latin typeface="Calisto MT"/>
              </a:rPr>
              <a:pPr/>
              <a:t>10/20/15</a:t>
            </a:fld>
            <a:endParaRPr lang="en-US">
              <a:solidFill>
                <a:prstClr val="black">
                  <a:tint val="75000"/>
                </a:prstClr>
              </a:solidFill>
              <a:latin typeface="Calisto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sto MT"/>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solidFill>
                  <a:prstClr val="black">
                    <a:tint val="75000"/>
                  </a:prstClr>
                </a:solidFill>
                <a:latin typeface="Calisto MT"/>
              </a:rPr>
              <a:pPr/>
              <a:t>‹#›</a:t>
            </a:fld>
            <a:endParaRPr lang="en-US">
              <a:solidFill>
                <a:prstClr val="black">
                  <a:tint val="75000"/>
                </a:prstClr>
              </a:solidFill>
              <a:latin typeface="Calisto MT"/>
            </a:endParaRPr>
          </a:p>
        </p:txBody>
      </p:sp>
      <p:pic>
        <p:nvPicPr>
          <p:cNvPr id="9"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D7A28-FA93-4136-BDC1-BCCB2687E678}" type="datetimeFigureOut">
              <a:rPr lang="en-US" smtClean="0">
                <a:solidFill>
                  <a:prstClr val="white">
                    <a:tint val="75000"/>
                  </a:prstClr>
                </a:solidFill>
                <a:latin typeface="Century Gothic"/>
              </a:rPr>
              <a:pPr/>
              <a:t>10/20/15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FE02FBC0-13B8-4B1E-B170-BBEED4A77C65}" type="slidenum">
              <a:rPr lang="en-US" smtClean="0">
                <a:solidFill>
                  <a:prstClr val="white">
                    <a:tint val="75000"/>
                  </a:prstClr>
                </a:solidFill>
                <a:latin typeface="Century Gothic"/>
              </a:rPr>
              <a:pPr/>
              <a:t>‹#›</a:t>
            </a:fld>
            <a:endParaRPr lang="en-US">
              <a:solidFill>
                <a:prstClr val="white">
                  <a:tint val="75000"/>
                </a:prstClr>
              </a:solidFill>
              <a:latin typeface="Century Gothic"/>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685800" y="2027238"/>
            <a:ext cx="3657600" cy="639762"/>
          </a:xfrm>
        </p:spPr>
        <p:txBody>
          <a:bodyPr anchor="ctr" anchorCtr="0"/>
          <a:lstStyle>
            <a:lvl1pPr marL="0" indent="0" algn="ctr">
              <a:spcBef>
                <a:spcPts val="300"/>
              </a:spcBef>
              <a:buNone/>
              <a:defRPr sz="2400" b="1">
                <a:solidFill>
                  <a:schemeClr val="tx2"/>
                </a:solidFill>
              </a:defRPr>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2819401"/>
            <a:ext cx="3657600" cy="3048000"/>
          </a:xfrm>
        </p:spPr>
        <p:txBody>
          <a:bodyPr>
            <a:normAutofit/>
          </a:bodyPr>
          <a:lstStyle>
            <a:lvl1pPr>
              <a:defRPr sz="2000"/>
            </a:lvl1pPr>
            <a:lvl2pPr>
              <a:defRPr sz="1800"/>
            </a:lvl2pPr>
            <a:lvl3pPr>
              <a:defRPr sz="1800"/>
            </a:lvl3pPr>
            <a:lvl4pPr>
              <a:defRPr sz="1800"/>
            </a:lvl4pPr>
            <a:lvl5pPr>
              <a:defRPr sz="1800"/>
            </a:lvl5pPr>
            <a:lvl6pPr marL="2289008" indent="-461608">
              <a:defRPr sz="1600"/>
            </a:lvl6pPr>
            <a:lvl7pPr marL="2289008" indent="-461608">
              <a:defRPr sz="1600"/>
            </a:lvl7pPr>
            <a:lvl8pPr marL="2289008" indent="-461608">
              <a:defRPr sz="1600"/>
            </a:lvl8pPr>
            <a:lvl9pPr marL="2289008" indent="-46160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800600" y="2027238"/>
            <a:ext cx="3657600" cy="639762"/>
          </a:xfrm>
        </p:spPr>
        <p:txBody>
          <a:bodyPr anchor="ctr" anchorCtr="0"/>
          <a:lstStyle>
            <a:lvl1pPr marL="0" indent="0" algn="ctr">
              <a:spcBef>
                <a:spcPts val="300"/>
              </a:spcBef>
              <a:buNone/>
              <a:defRPr sz="2400" b="1">
                <a:solidFill>
                  <a:schemeClr val="tx2"/>
                </a:solidFill>
              </a:defRPr>
            </a:lvl1pPr>
            <a:lvl2pPr marL="456846" indent="0">
              <a:buNone/>
              <a:defRPr sz="2000" b="1"/>
            </a:lvl2pPr>
            <a:lvl3pPr marL="913696" indent="0">
              <a:buNone/>
              <a:defRPr sz="1800" b="1"/>
            </a:lvl3pPr>
            <a:lvl4pPr marL="1370550" indent="0">
              <a:buNone/>
              <a:defRPr sz="1600" b="1"/>
            </a:lvl4pPr>
            <a:lvl5pPr marL="1827398" indent="0">
              <a:buNone/>
              <a:defRPr sz="1600" b="1"/>
            </a:lvl5pPr>
            <a:lvl6pPr marL="2284245" indent="0">
              <a:buNone/>
              <a:defRPr sz="1600" b="1"/>
            </a:lvl6pPr>
            <a:lvl7pPr marL="2741098" indent="0">
              <a:buNone/>
              <a:defRPr sz="1600" b="1"/>
            </a:lvl7pPr>
            <a:lvl8pPr marL="3197941" indent="0">
              <a:buNone/>
              <a:defRPr sz="1600" b="1"/>
            </a:lvl8pPr>
            <a:lvl9pPr marL="36547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00600" y="2819401"/>
            <a:ext cx="3657600" cy="3048000"/>
          </a:xfrm>
        </p:spPr>
        <p:txBody>
          <a:bodyPr>
            <a:normAutofit/>
          </a:bodyPr>
          <a:lstStyle>
            <a:lvl1pPr>
              <a:defRPr sz="2000"/>
            </a:lvl1pPr>
            <a:lvl2pPr>
              <a:defRPr sz="1800"/>
            </a:lvl2pPr>
            <a:lvl3pPr>
              <a:defRPr sz="1800"/>
            </a:lvl3pPr>
            <a:lvl4pPr>
              <a:defRPr sz="1800"/>
            </a:lvl4pPr>
            <a:lvl5pPr>
              <a:defRPr sz="1800"/>
            </a:lvl5pPr>
            <a:lvl6pPr marL="2289008" indent="-461608">
              <a:defRPr sz="1600"/>
            </a:lvl6pPr>
            <a:lvl7pPr marL="2289008" indent="-461608">
              <a:defRPr sz="1600"/>
            </a:lvl7pPr>
            <a:lvl8pPr marL="2289008" indent="-461608">
              <a:defRPr sz="1600"/>
            </a:lvl8pPr>
            <a:lvl9pPr marL="2289008" indent="-46160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1778F24D-EB19-4AE0-B015-2BEA6D5224F2}" type="datetimeFigureOut">
              <a:rPr lang="en-US" smtClean="0">
                <a:solidFill>
                  <a:prstClr val="black">
                    <a:tint val="75000"/>
                  </a:prstClr>
                </a:solidFill>
                <a:latin typeface="Calisto MT"/>
              </a:rPr>
              <a:pPr/>
              <a:t>10/20/15</a:t>
            </a:fld>
            <a:endParaRPr lang="en-US">
              <a:solidFill>
                <a:prstClr val="black">
                  <a:tint val="75000"/>
                </a:prstClr>
              </a:solidFill>
              <a:latin typeface="Calisto MT"/>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sto MT"/>
            </a:endParaRPr>
          </a:p>
        </p:txBody>
      </p:sp>
      <p:sp>
        <p:nvSpPr>
          <p:cNvPr id="9" name="Slide Number Placeholder 8"/>
          <p:cNvSpPr>
            <a:spLocks noGrp="1"/>
          </p:cNvSpPr>
          <p:nvPr>
            <p:ph type="sldNum" sz="quarter" idx="12"/>
          </p:nvPr>
        </p:nvSpPr>
        <p:spPr/>
        <p:txBody>
          <a:bodyPr/>
          <a:lstStyle/>
          <a:p>
            <a:fld id="{190D9BD3-E57B-4194-A545-2804EB95D970}" type="slidenum">
              <a:rPr lang="en-US" smtClean="0">
                <a:solidFill>
                  <a:prstClr val="black">
                    <a:tint val="75000"/>
                  </a:prstClr>
                </a:solidFill>
                <a:latin typeface="Calisto MT"/>
              </a:rPr>
              <a:pPr/>
              <a:t>‹#›</a:t>
            </a:fld>
            <a:endParaRPr lang="en-US">
              <a:solidFill>
                <a:prstClr val="black">
                  <a:tint val="75000"/>
                </a:prstClr>
              </a:solidFill>
              <a:latin typeface="Calisto MT"/>
            </a:endParaRPr>
          </a:p>
        </p:txBody>
      </p:sp>
      <p:pic>
        <p:nvPicPr>
          <p:cNvPr id="11"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1778F24D-EB19-4AE0-B015-2BEA6D5224F2}" type="datetimeFigureOut">
              <a:rPr lang="en-US" smtClean="0">
                <a:solidFill>
                  <a:prstClr val="black">
                    <a:tint val="75000"/>
                  </a:prstClr>
                </a:solidFill>
                <a:latin typeface="Calisto MT"/>
              </a:rPr>
              <a:pPr/>
              <a:t>10/20/15</a:t>
            </a:fld>
            <a:endParaRPr lang="en-US">
              <a:solidFill>
                <a:prstClr val="black">
                  <a:tint val="75000"/>
                </a:prstClr>
              </a:solidFill>
              <a:latin typeface="Calisto MT"/>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sto MT"/>
            </a:endParaRPr>
          </a:p>
        </p:txBody>
      </p:sp>
      <p:sp>
        <p:nvSpPr>
          <p:cNvPr id="5" name="Slide Number Placeholder 4"/>
          <p:cNvSpPr>
            <a:spLocks noGrp="1"/>
          </p:cNvSpPr>
          <p:nvPr>
            <p:ph type="sldNum" sz="quarter" idx="12"/>
          </p:nvPr>
        </p:nvSpPr>
        <p:spPr/>
        <p:txBody>
          <a:bodyPr/>
          <a:lstStyle/>
          <a:p>
            <a:fld id="{190D9BD3-E57B-4194-A545-2804EB95D970}" type="slidenum">
              <a:rPr lang="en-US" smtClean="0">
                <a:solidFill>
                  <a:prstClr val="black">
                    <a:tint val="75000"/>
                  </a:prstClr>
                </a:solidFill>
                <a:latin typeface="Calisto MT"/>
              </a:rPr>
              <a:pPr/>
              <a:t>‹#›</a:t>
            </a:fld>
            <a:endParaRPr lang="en-US">
              <a:solidFill>
                <a:prstClr val="black">
                  <a:tint val="75000"/>
                </a:prstClr>
              </a:solidFill>
              <a:latin typeface="Calisto MT"/>
            </a:endParaRPr>
          </a:p>
        </p:txBody>
      </p:sp>
      <p:pic>
        <p:nvPicPr>
          <p:cNvPr id="8"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78F24D-EB19-4AE0-B015-2BEA6D5224F2}" type="datetimeFigureOut">
              <a:rPr lang="en-US" smtClean="0">
                <a:solidFill>
                  <a:prstClr val="black">
                    <a:tint val="75000"/>
                  </a:prstClr>
                </a:solidFill>
                <a:latin typeface="Calisto MT"/>
              </a:rPr>
              <a:pPr/>
              <a:t>10/20/15</a:t>
            </a:fld>
            <a:endParaRPr lang="en-US">
              <a:solidFill>
                <a:prstClr val="black">
                  <a:tint val="75000"/>
                </a:prstClr>
              </a:solidFill>
              <a:latin typeface="Calisto MT"/>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sto MT"/>
            </a:endParaRPr>
          </a:p>
        </p:txBody>
      </p:sp>
      <p:sp>
        <p:nvSpPr>
          <p:cNvPr id="4" name="Slide Number Placeholder 3"/>
          <p:cNvSpPr>
            <a:spLocks noGrp="1"/>
          </p:cNvSpPr>
          <p:nvPr>
            <p:ph type="sldNum" sz="quarter" idx="12"/>
          </p:nvPr>
        </p:nvSpPr>
        <p:spPr/>
        <p:txBody>
          <a:bodyPr/>
          <a:lstStyle/>
          <a:p>
            <a:fld id="{190D9BD3-E57B-4194-A545-2804EB95D970}" type="slidenum">
              <a:rPr lang="en-US" smtClean="0">
                <a:solidFill>
                  <a:prstClr val="black">
                    <a:tint val="75000"/>
                  </a:prstClr>
                </a:solidFill>
                <a:latin typeface="Calisto MT"/>
              </a:rPr>
              <a:pPr/>
              <a:t>‹#›</a:t>
            </a:fld>
            <a:endParaRPr lang="en-US">
              <a:solidFill>
                <a:prstClr val="black">
                  <a:tint val="75000"/>
                </a:prstClr>
              </a:solidFill>
              <a:latin typeface="Calisto MT"/>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8906" y="914400"/>
            <a:ext cx="3657600" cy="1162050"/>
          </a:xfrm>
        </p:spPr>
        <p:txBody>
          <a:bodyPr anchor="b"/>
          <a:lstStyle>
            <a:lvl1pPr algn="ctr">
              <a:defRPr sz="3800" b="0"/>
            </a:lvl1pPr>
          </a:lstStyle>
          <a:p>
            <a:r>
              <a:rPr lang="en-US" smtClean="0"/>
              <a:t>Click to edit Master title style</a:t>
            </a:r>
            <a:endParaRPr/>
          </a:p>
        </p:txBody>
      </p:sp>
      <p:sp>
        <p:nvSpPr>
          <p:cNvPr id="3" name="Content Placeholder 2"/>
          <p:cNvSpPr>
            <a:spLocks noGrp="1"/>
          </p:cNvSpPr>
          <p:nvPr>
            <p:ph idx="1"/>
          </p:nvPr>
        </p:nvSpPr>
        <p:spPr>
          <a:xfrm>
            <a:off x="4796118" y="457199"/>
            <a:ext cx="3657600" cy="5410201"/>
          </a:xfrm>
        </p:spPr>
        <p:txBody>
          <a:bodyPr>
            <a:normAutofit/>
          </a:bodyPr>
          <a:lstStyle>
            <a:lvl1pPr>
              <a:defRPr sz="2400"/>
            </a:lvl1pPr>
            <a:lvl2pPr>
              <a:defRPr sz="2200"/>
            </a:lvl2pPr>
            <a:lvl3pPr>
              <a:defRPr sz="2000"/>
            </a:lvl3pPr>
            <a:lvl4pPr>
              <a:defRPr sz="1800"/>
            </a:lvl4pPr>
            <a:lvl5pPr>
              <a:defRPr sz="1800"/>
            </a:lvl5pPr>
            <a:lvl6pPr marL="2289008" indent="-461608">
              <a:tabLst/>
              <a:defRPr sz="2000"/>
            </a:lvl6pPr>
            <a:lvl7pPr marL="2289008" indent="-461608">
              <a:tabLst/>
              <a:defRPr sz="2000"/>
            </a:lvl7pPr>
            <a:lvl8pPr marL="2289008" indent="-461608">
              <a:tabLst/>
              <a:defRPr sz="2000"/>
            </a:lvl8pPr>
            <a:lvl9pPr marL="2289008" indent="-461608">
              <a:tabLst/>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658906" y="2590800"/>
            <a:ext cx="3657600" cy="2895601"/>
          </a:xfrm>
        </p:spPr>
        <p:txBody>
          <a:bodyPr>
            <a:normAutofit/>
          </a:bodyPr>
          <a:lstStyle>
            <a:lvl1pPr marL="0" indent="0" algn="ctr">
              <a:lnSpc>
                <a:spcPct val="110000"/>
              </a:lnSpc>
              <a:spcBef>
                <a:spcPts val="600"/>
              </a:spcBef>
              <a:buNone/>
              <a:defRPr sz="1800"/>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tint val="75000"/>
                  </a:prstClr>
                </a:solidFill>
                <a:latin typeface="Calisto MT"/>
              </a:rPr>
              <a:pPr/>
              <a:t>10/20/15</a:t>
            </a:fld>
            <a:endParaRPr lang="en-US">
              <a:solidFill>
                <a:prstClr val="black">
                  <a:tint val="75000"/>
                </a:prstClr>
              </a:solidFill>
              <a:latin typeface="Calisto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sto MT"/>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solidFill>
                  <a:prstClr val="black">
                    <a:tint val="75000"/>
                  </a:prstClr>
                </a:solidFill>
                <a:latin typeface="Calisto MT"/>
              </a:rPr>
              <a:pPr/>
              <a:t>‹#›</a:t>
            </a:fld>
            <a:endParaRPr lang="en-US">
              <a:solidFill>
                <a:prstClr val="black">
                  <a:tint val="75000"/>
                </a:prstClr>
              </a:solidFill>
              <a:latin typeface="Calisto MT"/>
            </a:endParaRPr>
          </a:p>
        </p:txBody>
      </p:sp>
      <p:pic>
        <p:nvPicPr>
          <p:cNvPr id="10" name="Picture 2" descr="HR-Glyph-R3.png"/>
          <p:cNvPicPr>
            <a:picLocks noChangeAspect="1" noChangeArrowheads="1"/>
          </p:cNvPicPr>
          <p:nvPr/>
        </p:nvPicPr>
        <p:blipFill>
          <a:blip r:embed="rId2" cstate="print"/>
          <a:srcRect/>
          <a:stretch>
            <a:fillRect/>
          </a:stretch>
        </p:blipFill>
        <p:spPr bwMode="auto">
          <a:xfrm>
            <a:off x="1664746" y="2286001"/>
            <a:ext cx="1645920" cy="170411"/>
          </a:xfrm>
          <a:prstGeom prst="rect">
            <a:avLst/>
          </a:prstGeom>
          <a:noFill/>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95D68B-21AC-438B-BECE-4F17DA129F19}" type="datetime4">
              <a:rPr lang="en-US" smtClean="0"/>
              <a:pPr/>
              <a:t>October 20, 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44759D-0EFF-4FB2-9CCE-04E00944F0FE}" type="slidenum">
              <a:rPr lang="en-US" smtClean="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99013" y="914400"/>
            <a:ext cx="3657600" cy="1161288"/>
          </a:xfrm>
          <a:effectLst/>
        </p:spPr>
        <p:txBody>
          <a:bodyPr vert="horz" lIns="91369" tIns="45685" rIns="91369" bIns="45685" rtlCol="0" anchor="b" anchorCtr="0">
            <a:noAutofit/>
          </a:bodyPr>
          <a:lstStyle>
            <a:lvl1pPr algn="ctr" defTabSz="913696"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658906" y="457200"/>
            <a:ext cx="3657600" cy="5413248"/>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4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799013" y="2587752"/>
            <a:ext cx="3657600" cy="2898648"/>
          </a:xfrm>
        </p:spPr>
        <p:txBody>
          <a:bodyPr vert="horz" lIns="91369" tIns="45685" rIns="91369" bIns="45685" rtlCol="0">
            <a:normAutofit/>
          </a:bodyPr>
          <a:lstStyle>
            <a:lvl1pPr marL="0" indent="0" algn="ctr">
              <a:spcBef>
                <a:spcPts val="600"/>
              </a:spcBef>
              <a:buNone/>
              <a:defRPr sz="1800" kern="1200">
                <a:solidFill>
                  <a:schemeClr val="tx2"/>
                </a:solidFill>
                <a:latin typeface="+mn-lt"/>
                <a:ea typeface="+mn-ea"/>
                <a:cs typeface="+mn-cs"/>
              </a:defRPr>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marL="0" lvl="0" indent="0" algn="ctr" defTabSz="913696"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tint val="75000"/>
                  </a:prstClr>
                </a:solidFill>
                <a:latin typeface="Calisto MT"/>
              </a:rPr>
              <a:pPr/>
              <a:t>10/20/15</a:t>
            </a:fld>
            <a:endParaRPr lang="en-US">
              <a:solidFill>
                <a:prstClr val="black">
                  <a:tint val="75000"/>
                </a:prstClr>
              </a:solidFill>
              <a:latin typeface="Calisto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sto MT"/>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solidFill>
                  <a:prstClr val="black">
                    <a:tint val="75000"/>
                  </a:prstClr>
                </a:solidFill>
                <a:latin typeface="Calisto MT"/>
              </a:rPr>
              <a:pPr/>
              <a:t>‹#›</a:t>
            </a:fld>
            <a:endParaRPr lang="en-US">
              <a:solidFill>
                <a:prstClr val="black">
                  <a:tint val="75000"/>
                </a:prstClr>
              </a:solidFill>
              <a:latin typeface="Calisto MT"/>
            </a:endParaRPr>
          </a:p>
        </p:txBody>
      </p:sp>
      <p:pic>
        <p:nvPicPr>
          <p:cNvPr id="9" name="Picture 2" descr="HR-Glyph-R3.png"/>
          <p:cNvPicPr>
            <a:picLocks noChangeAspect="1" noChangeArrowheads="1"/>
          </p:cNvPicPr>
          <p:nvPr/>
        </p:nvPicPr>
        <p:blipFill>
          <a:blip r:embed="rId2" cstate="print"/>
          <a:srcRect/>
          <a:stretch>
            <a:fillRect/>
          </a:stretch>
        </p:blipFill>
        <p:spPr bwMode="auto">
          <a:xfrm>
            <a:off x="5804853" y="2286001"/>
            <a:ext cx="1645920" cy="170411"/>
          </a:xfrm>
          <a:prstGeom prst="rect">
            <a:avLst/>
          </a:prstGeom>
          <a:noFill/>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15" y="3738282"/>
            <a:ext cx="7770813" cy="1048870"/>
          </a:xfrm>
          <a:effectLst/>
        </p:spPr>
        <p:txBody>
          <a:bodyPr vert="horz" lIns="91369" tIns="45685" rIns="91369" bIns="45685" rtlCol="0" anchor="b" anchorCtr="0">
            <a:noAutofit/>
          </a:bodyPr>
          <a:lstStyle>
            <a:lvl1pPr algn="ctr" defTabSz="913696" rtl="0" eaLnBrk="1" latinLnBrk="0" hangingPunct="1">
              <a:spcBef>
                <a:spcPct val="0"/>
              </a:spcBef>
              <a:buNone/>
              <a:defRPr sz="3800" b="0" kern="1200">
                <a:solidFill>
                  <a:schemeClr val="tx2"/>
                </a:solidFill>
                <a:effectLst>
                  <a:outerShdw blurRad="38100" dist="12700" algn="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2286000" y="457200"/>
            <a:ext cx="4572000" cy="3173506"/>
          </a:xfrm>
          <a:ln w="101600">
            <a:solidFill>
              <a:schemeClr val="tx1"/>
            </a:solidFill>
            <a:miter lim="800000"/>
          </a:ln>
          <a:effectLst>
            <a:outerShdw blurRad="50800" dist="38100" dir="2700000" algn="tl" rotWithShape="0">
              <a:prstClr val="black">
                <a:alpha val="40000"/>
              </a:prstClr>
            </a:outerShdw>
          </a:effectLst>
        </p:spPr>
        <p:txBody>
          <a:bodyPr>
            <a:normAutofit/>
          </a:bodyPr>
          <a:lstStyle>
            <a:lvl1pPr marL="0" indent="0">
              <a:buNone/>
              <a:defRPr sz="2000"/>
            </a:lvl1pPr>
            <a:lvl2pPr marL="456846" indent="0">
              <a:buNone/>
              <a:defRPr sz="2800"/>
            </a:lvl2pPr>
            <a:lvl3pPr marL="913696" indent="0">
              <a:buNone/>
              <a:defRPr sz="2400"/>
            </a:lvl3pPr>
            <a:lvl4pPr marL="1370550" indent="0">
              <a:buNone/>
              <a:defRPr sz="2000"/>
            </a:lvl4pPr>
            <a:lvl5pPr marL="1827398" indent="0">
              <a:buNone/>
              <a:defRPr sz="2000"/>
            </a:lvl5pPr>
            <a:lvl6pPr marL="2284245" indent="0">
              <a:buNone/>
              <a:defRPr sz="2000"/>
            </a:lvl6pPr>
            <a:lvl7pPr marL="2741098" indent="0">
              <a:buNone/>
              <a:defRPr sz="2000"/>
            </a:lvl7pPr>
            <a:lvl8pPr marL="3197941" indent="0">
              <a:buNone/>
              <a:defRPr sz="2000"/>
            </a:lvl8pPr>
            <a:lvl9pPr marL="3654795"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685815" y="5181600"/>
            <a:ext cx="7770813" cy="685800"/>
          </a:xfrm>
        </p:spPr>
        <p:txBody>
          <a:bodyPr vert="horz" lIns="91369" tIns="45685" rIns="91369" bIns="45685" rtlCol="0">
            <a:normAutofit/>
          </a:bodyPr>
          <a:lstStyle>
            <a:lvl1pPr marL="0" indent="0" algn="ctr">
              <a:spcBef>
                <a:spcPts val="300"/>
              </a:spcBef>
              <a:buNone/>
              <a:defRPr sz="1800" kern="1200">
                <a:solidFill>
                  <a:schemeClr val="tx2"/>
                </a:solidFill>
                <a:latin typeface="+mn-lt"/>
                <a:ea typeface="+mn-ea"/>
                <a:cs typeface="+mn-cs"/>
              </a:defRPr>
            </a:lvl1pPr>
            <a:lvl2pPr marL="456846" indent="0">
              <a:buNone/>
              <a:defRPr sz="1200"/>
            </a:lvl2pPr>
            <a:lvl3pPr marL="913696" indent="0">
              <a:buNone/>
              <a:defRPr sz="1000"/>
            </a:lvl3pPr>
            <a:lvl4pPr marL="1370550" indent="0">
              <a:buNone/>
              <a:defRPr sz="900"/>
            </a:lvl4pPr>
            <a:lvl5pPr marL="1827398" indent="0">
              <a:buNone/>
              <a:defRPr sz="900"/>
            </a:lvl5pPr>
            <a:lvl6pPr marL="2284245" indent="0">
              <a:buNone/>
              <a:defRPr sz="900"/>
            </a:lvl6pPr>
            <a:lvl7pPr marL="2741098" indent="0">
              <a:buNone/>
              <a:defRPr sz="900"/>
            </a:lvl7pPr>
            <a:lvl8pPr marL="3197941" indent="0">
              <a:buNone/>
              <a:defRPr sz="900"/>
            </a:lvl8pPr>
            <a:lvl9pPr marL="3654795" indent="0">
              <a:buNone/>
              <a:defRPr sz="900"/>
            </a:lvl9pPr>
          </a:lstStyle>
          <a:p>
            <a:pPr marL="0" lvl="0" indent="0" algn="ctr" defTabSz="913696" rtl="0" eaLnBrk="1" latinLnBrk="0" hangingPunct="1">
              <a:lnSpc>
                <a:spcPct val="110000"/>
              </a:lnSpc>
              <a:spcBef>
                <a:spcPts val="2000"/>
              </a:spcBef>
              <a:buClr>
                <a:schemeClr val="accent3"/>
              </a:buClr>
              <a:buFont typeface="Wingdings" pitchFamily="2" charset="2"/>
              <a:buNone/>
            </a:pPr>
            <a:r>
              <a:rPr lang="en-US" smtClean="0"/>
              <a:t>Click to edit Master text styles</a:t>
            </a:r>
          </a:p>
        </p:txBody>
      </p:sp>
      <p:sp>
        <p:nvSpPr>
          <p:cNvPr id="5" name="Date Placeholder 4"/>
          <p:cNvSpPr>
            <a:spLocks noGrp="1"/>
          </p:cNvSpPr>
          <p:nvPr>
            <p:ph type="dt" sz="half" idx="10"/>
          </p:nvPr>
        </p:nvSpPr>
        <p:spPr/>
        <p:txBody>
          <a:bodyPr/>
          <a:lstStyle/>
          <a:p>
            <a:fld id="{1778F24D-EB19-4AE0-B015-2BEA6D5224F2}" type="datetimeFigureOut">
              <a:rPr lang="en-US" smtClean="0">
                <a:solidFill>
                  <a:prstClr val="black">
                    <a:tint val="75000"/>
                  </a:prstClr>
                </a:solidFill>
                <a:latin typeface="Calisto MT"/>
              </a:rPr>
              <a:pPr/>
              <a:t>10/20/15</a:t>
            </a:fld>
            <a:endParaRPr lang="en-US">
              <a:solidFill>
                <a:prstClr val="black">
                  <a:tint val="75000"/>
                </a:prstClr>
              </a:solidFill>
              <a:latin typeface="Calisto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sto MT"/>
            </a:endParaRPr>
          </a:p>
        </p:txBody>
      </p:sp>
      <p:sp>
        <p:nvSpPr>
          <p:cNvPr id="7" name="Slide Number Placeholder 6"/>
          <p:cNvSpPr>
            <a:spLocks noGrp="1"/>
          </p:cNvSpPr>
          <p:nvPr>
            <p:ph type="sldNum" sz="quarter" idx="12"/>
          </p:nvPr>
        </p:nvSpPr>
        <p:spPr/>
        <p:txBody>
          <a:bodyPr/>
          <a:lstStyle/>
          <a:p>
            <a:fld id="{190D9BD3-E57B-4194-A545-2804EB95D970}" type="slidenum">
              <a:rPr lang="en-US" smtClean="0">
                <a:solidFill>
                  <a:prstClr val="black">
                    <a:tint val="75000"/>
                  </a:prstClr>
                </a:solidFill>
                <a:latin typeface="Calisto MT"/>
              </a:rPr>
              <a:pPr/>
              <a:t>‹#›</a:t>
            </a:fld>
            <a:endParaRPr lang="en-US">
              <a:solidFill>
                <a:prstClr val="black">
                  <a:tint val="75000"/>
                </a:prstClr>
              </a:solidFill>
              <a:latin typeface="Calisto MT"/>
            </a:endParaRPr>
          </a:p>
        </p:txBody>
      </p:sp>
      <p:pic>
        <p:nvPicPr>
          <p:cNvPr id="11" name="Picture 2" descr="HR-Glyph-R3.png"/>
          <p:cNvPicPr>
            <a:picLocks noChangeAspect="1" noChangeArrowheads="1"/>
          </p:cNvPicPr>
          <p:nvPr/>
        </p:nvPicPr>
        <p:blipFill>
          <a:blip r:embed="rId2" cstate="print"/>
          <a:srcRect/>
          <a:stretch>
            <a:fillRect/>
          </a:stretch>
        </p:blipFill>
        <p:spPr bwMode="auto">
          <a:xfrm>
            <a:off x="3749040" y="4890248"/>
            <a:ext cx="1645920" cy="170411"/>
          </a:xfrm>
          <a:prstGeom prst="rect">
            <a:avLst/>
          </a:prstGeom>
          <a:noFill/>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2284245" indent="-456846">
              <a:defRPr/>
            </a:lvl6pPr>
            <a:lvl7pPr marL="2284245" indent="-456846">
              <a:defRPr/>
            </a:lvl7pPr>
            <a:lvl8pPr marL="2284245" indent="-456846">
              <a:defRPr/>
            </a:lvl8pPr>
            <a:lvl9pPr marL="2284245" indent="-456846">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778F24D-EB19-4AE0-B015-2BEA6D5224F2}" type="datetimeFigureOut">
              <a:rPr lang="en-US" smtClean="0">
                <a:solidFill>
                  <a:prstClr val="black">
                    <a:tint val="75000"/>
                  </a:prstClr>
                </a:solidFill>
                <a:latin typeface="Calisto MT"/>
              </a:rPr>
              <a:pPr/>
              <a:t>10/20/15</a:t>
            </a:fld>
            <a:endParaRPr lang="en-US">
              <a:solidFill>
                <a:prstClr val="black">
                  <a:tint val="75000"/>
                </a:prstClr>
              </a:solidFill>
              <a:latin typeface="Calisto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sto MT"/>
            </a:endParaRPr>
          </a:p>
        </p:txBody>
      </p:sp>
      <p:sp>
        <p:nvSpPr>
          <p:cNvPr id="6" name="Slide Number Placeholder 5"/>
          <p:cNvSpPr>
            <a:spLocks noGrp="1"/>
          </p:cNvSpPr>
          <p:nvPr>
            <p:ph type="sldNum" sz="quarter" idx="12"/>
          </p:nvPr>
        </p:nvSpPr>
        <p:spPr/>
        <p:txBody>
          <a:bodyPr/>
          <a:lstStyle/>
          <a:p>
            <a:fld id="{190D9BD3-E57B-4194-A545-2804EB95D970}" type="slidenum">
              <a:rPr lang="en-US" smtClean="0">
                <a:solidFill>
                  <a:prstClr val="black">
                    <a:tint val="75000"/>
                  </a:prstClr>
                </a:solidFill>
                <a:latin typeface="Calisto MT"/>
              </a:rPr>
              <a:pPr/>
              <a:t>‹#›</a:t>
            </a:fld>
            <a:endParaRPr lang="en-US">
              <a:solidFill>
                <a:prstClr val="black">
                  <a:tint val="75000"/>
                </a:prstClr>
              </a:solidFill>
              <a:latin typeface="Calisto MT"/>
            </a:endParaRPr>
          </a:p>
        </p:txBody>
      </p:sp>
      <p:pic>
        <p:nvPicPr>
          <p:cNvPr id="10" name="Picture 2" descr="HR-Glyph-R3.png"/>
          <p:cNvPicPr>
            <a:picLocks noChangeAspect="1" noChangeArrowheads="1"/>
          </p:cNvPicPr>
          <p:nvPr/>
        </p:nvPicPr>
        <p:blipFill>
          <a:blip r:embed="rId2" cstate="print"/>
          <a:srcRect/>
          <a:stretch>
            <a:fillRect/>
          </a:stretch>
        </p:blipFill>
        <p:spPr bwMode="auto">
          <a:xfrm>
            <a:off x="3749040" y="1658992"/>
            <a:ext cx="1645920" cy="170411"/>
          </a:xfrm>
          <a:prstGeom prst="rect">
            <a:avLst/>
          </a:prstGeom>
          <a:noFill/>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7883"/>
            <a:ext cx="1524000" cy="5325036"/>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685800" y="537883"/>
            <a:ext cx="5889812" cy="5325036"/>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1778F24D-EB19-4AE0-B015-2BEA6D5224F2}" type="datetimeFigureOut">
              <a:rPr lang="en-US" smtClean="0">
                <a:solidFill>
                  <a:prstClr val="black">
                    <a:tint val="75000"/>
                  </a:prstClr>
                </a:solidFill>
                <a:latin typeface="Calisto MT"/>
              </a:rPr>
              <a:pPr/>
              <a:t>10/20/15</a:t>
            </a:fld>
            <a:endParaRPr lang="en-US">
              <a:solidFill>
                <a:prstClr val="black">
                  <a:tint val="75000"/>
                </a:prstClr>
              </a:solidFill>
              <a:latin typeface="Calisto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sto MT"/>
            </a:endParaRPr>
          </a:p>
        </p:txBody>
      </p:sp>
      <p:sp>
        <p:nvSpPr>
          <p:cNvPr id="6" name="Slide Number Placeholder 5"/>
          <p:cNvSpPr>
            <a:spLocks noGrp="1"/>
          </p:cNvSpPr>
          <p:nvPr>
            <p:ph type="sldNum" sz="quarter" idx="12"/>
          </p:nvPr>
        </p:nvSpPr>
        <p:spPr/>
        <p:txBody>
          <a:bodyPr/>
          <a:lstStyle/>
          <a:p>
            <a:fld id="{190D9BD3-E57B-4194-A545-2804EB95D970}" type="slidenum">
              <a:rPr lang="en-US" smtClean="0">
                <a:solidFill>
                  <a:prstClr val="black">
                    <a:tint val="75000"/>
                  </a:prstClr>
                </a:solidFill>
                <a:latin typeface="Calisto MT"/>
              </a:rPr>
              <a:pPr/>
              <a:t>‹#›</a:t>
            </a:fld>
            <a:endParaRPr lang="en-US">
              <a:solidFill>
                <a:prstClr val="black">
                  <a:tint val="75000"/>
                </a:prstClr>
              </a:solidFill>
              <a:latin typeface="Calisto MT"/>
            </a:endParaRPr>
          </a:p>
        </p:txBody>
      </p:sp>
      <p:pic>
        <p:nvPicPr>
          <p:cNvPr id="9" name="Picture 2" descr="HR-Glyph-R3.png"/>
          <p:cNvPicPr>
            <a:picLocks noChangeAspect="1" noChangeArrowheads="1"/>
          </p:cNvPicPr>
          <p:nvPr/>
        </p:nvPicPr>
        <p:blipFill>
          <a:blip r:embed="rId2" cstate="print"/>
          <a:srcRect/>
          <a:stretch>
            <a:fillRect/>
          </a:stretch>
        </p:blipFill>
        <p:spPr bwMode="auto">
          <a:xfrm rot="5400000">
            <a:off x="6052928" y="3115195"/>
            <a:ext cx="1645920" cy="170411"/>
          </a:xfrm>
          <a:prstGeom prst="rect">
            <a:avLst/>
          </a:prstGeom>
          <a:noFill/>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latin typeface="Calisto MT"/>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latin typeface="Calisto MT"/>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124F56-291C-CB46-A301-3474B73565F4}" type="slidenum">
              <a:rPr lang="en-US">
                <a:solidFill>
                  <a:prstClr val="black">
                    <a:tint val="75000"/>
                  </a:prstClr>
                </a:solidFill>
                <a:latin typeface="Calisto MT"/>
              </a:rPr>
              <a:pPr>
                <a:defRPr/>
              </a:pPr>
              <a:t>‹#›</a:t>
            </a:fld>
            <a:endParaRPr lang="en-US">
              <a:solidFill>
                <a:prstClr val="black">
                  <a:tint val="75000"/>
                </a:prstClr>
              </a:solidFill>
              <a:latin typeface="Calisto MT"/>
            </a:endParaRPr>
          </a:p>
        </p:txBody>
      </p:sp>
    </p:spTree>
    <p:extLst>
      <p:ext uri="{BB962C8B-B14F-4D97-AF65-F5344CB8AC3E}">
        <p14:creationId xmlns:p14="http://schemas.microsoft.com/office/powerpoint/2010/main" val="4064363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5AE17C7-B787-4E50-994D-5E804113A1E9}"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95D68B-21AC-438B-BECE-4F17DA129F19}"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9F0FCF-2EA5-4FF5-AF14-1CA9C8854AAB}"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E781C6-1634-4A56-B2BE-62150BE83935}"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372AC2-3C75-4F5F-A929-48958086FE36}"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9" name="Slide Number Placeholder 8"/>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9F0FCF-2EA5-4FF5-AF14-1CA9C8854AAB}" type="datetime4">
              <a:rPr lang="en-US" smtClean="0"/>
              <a:pPr/>
              <a:t>October 20, 2015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744759D-0EFF-4FB2-9CCE-04E00944F0FE}" type="slidenum">
              <a:rPr lang="en-US" smtClean="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509CF4-4C1A-45DC-BADA-6EFF91CB9ABB}"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5" name="Slide Number Placeholder 4"/>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3951C0-B478-4858-ABC7-96406A1C0480}"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4" name="Slide Number Placeholder 3"/>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67641A-9D94-4BD6-862F-F651067079BC}"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F0C02-0EF4-4745-9D82-E8D3F59464E3}"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DD7A28-FA93-4136-BDC1-BCCB2687E678}" type="datetimeFigureOut">
              <a:rPr lang="en-US" smtClean="0">
                <a:solidFill>
                  <a:prstClr val="white">
                    <a:tint val="75000"/>
                  </a:prstClr>
                </a:solidFill>
                <a:latin typeface="Century Gothic"/>
              </a:rPr>
              <a:pPr/>
              <a:t>10/20/15</a:t>
            </a:fld>
            <a:endParaRPr lang="en-US">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FE02FBC0-13B8-4B1E-B170-BBEED4A77C65}" type="slidenum">
              <a:rPr lang="en-US" smtClean="0">
                <a:solidFill>
                  <a:prstClr val="white">
                    <a:tint val="75000"/>
                  </a:prstClr>
                </a:solidFill>
                <a:latin typeface="Century Gothic"/>
              </a:rPr>
              <a:pPr/>
              <a:t>‹#›</a:t>
            </a:fld>
            <a:endParaRPr lang="en-US">
              <a:solidFill>
                <a:prstClr val="white">
                  <a:tint val="75000"/>
                </a:prstClr>
              </a:solidFill>
              <a:latin typeface="Century Gothic"/>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D7A28-FA93-4136-BDC1-BCCB2687E678}" type="datetimeFigureOut">
              <a:rPr lang="en-US" smtClean="0">
                <a:solidFill>
                  <a:prstClr val="white">
                    <a:tint val="75000"/>
                  </a:prstClr>
                </a:solidFill>
                <a:latin typeface="Century Gothic"/>
              </a:rPr>
              <a:pPr/>
              <a:t>10/20/15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FE02FBC0-13B8-4B1E-B170-BBEED4A77C65}" type="slidenum">
              <a:rPr lang="en-US" smtClean="0">
                <a:solidFill>
                  <a:prstClr val="white">
                    <a:tint val="75000"/>
                  </a:prstClr>
                </a:solidFill>
                <a:latin typeface="Century Gothic"/>
              </a:rPr>
              <a:pPr/>
              <a:t>‹#›</a:t>
            </a:fld>
            <a:endParaRPr lang="en-US">
              <a:solidFill>
                <a:prstClr val="white">
                  <a:tint val="75000"/>
                </a:prstClr>
              </a:solidFill>
              <a:latin typeface="Century Gothic"/>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E6E6E6"/>
              </a:solidFill>
              <a:latin typeface="Copperplate Gothic Light"/>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E6E6E6"/>
              </a:solidFill>
              <a:latin typeface="Copperplate Gothic Light"/>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EEFB51-F325-0143-8E03-5BBA415460A9}" type="slidenum">
              <a:rPr lang="en-US">
                <a:solidFill>
                  <a:srgbClr val="E6E6E6"/>
                </a:solidFill>
                <a:latin typeface="Century Gothic"/>
              </a:rPr>
              <a:pPr>
                <a:defRPr/>
              </a:pPr>
              <a:t>‹#›</a:t>
            </a:fld>
            <a:endParaRPr lang="en-US">
              <a:solidFill>
                <a:srgbClr val="E6E6E6"/>
              </a:solidFill>
              <a:latin typeface="Century Gothic"/>
            </a:endParaRPr>
          </a:p>
        </p:txBody>
      </p:sp>
    </p:spTree>
    <p:extLst>
      <p:ext uri="{BB962C8B-B14F-4D97-AF65-F5344CB8AC3E}">
        <p14:creationId xmlns:p14="http://schemas.microsoft.com/office/powerpoint/2010/main" val="2135187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5AE17C7-B787-4E50-994D-5E804113A1E9}"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95D68B-21AC-438B-BECE-4F17DA129F19}"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9F0FCF-2EA5-4FF5-AF14-1CA9C8854AAB}"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E781C6-1634-4A56-B2BE-62150BE83935}" type="datetime4">
              <a:rPr lang="en-US" smtClean="0"/>
              <a:pPr/>
              <a:t>October 20, 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44759D-0EFF-4FB2-9CCE-04E00944F0FE}" type="slidenum">
              <a:rPr lang="en-US" smtClean="0"/>
              <a:pPr/>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E781C6-1634-4A56-B2BE-62150BE83935}"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372AC2-3C75-4F5F-A929-48958086FE36}"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9" name="Slide Number Placeholder 8"/>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509CF4-4C1A-45DC-BADA-6EFF91CB9ABB}"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5" name="Slide Number Placeholder 4"/>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3951C0-B478-4858-ABC7-96406A1C0480}"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4" name="Slide Number Placeholder 3"/>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67641A-9D94-4BD6-862F-F651067079BC}"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F0C02-0EF4-4745-9D82-E8D3F59464E3}"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DD7A28-FA93-4136-BDC1-BCCB2687E678}" type="datetimeFigureOut">
              <a:rPr lang="en-US" smtClean="0">
                <a:solidFill>
                  <a:prstClr val="white">
                    <a:tint val="75000"/>
                  </a:prstClr>
                </a:solidFill>
                <a:latin typeface="Century Gothic"/>
              </a:rPr>
              <a:pPr/>
              <a:t>10/20/15</a:t>
            </a:fld>
            <a:endParaRPr lang="en-US">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FE02FBC0-13B8-4B1E-B170-BBEED4A77C65}" type="slidenum">
              <a:rPr lang="en-US" smtClean="0">
                <a:solidFill>
                  <a:prstClr val="white">
                    <a:tint val="75000"/>
                  </a:prstClr>
                </a:solidFill>
                <a:latin typeface="Century Gothic"/>
              </a:rPr>
              <a:pPr/>
              <a:t>‹#›</a:t>
            </a:fld>
            <a:endParaRPr lang="en-US">
              <a:solidFill>
                <a:prstClr val="white">
                  <a:tint val="75000"/>
                </a:prstClr>
              </a:solidFill>
              <a:latin typeface="Century Gothic"/>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D7A28-FA93-4136-BDC1-BCCB2687E678}" type="datetimeFigureOut">
              <a:rPr lang="en-US" smtClean="0">
                <a:solidFill>
                  <a:prstClr val="white">
                    <a:tint val="75000"/>
                  </a:prstClr>
                </a:solidFill>
                <a:latin typeface="Century Gothic"/>
              </a:rPr>
              <a:pPr/>
              <a:t>10/20/15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FE02FBC0-13B8-4B1E-B170-BBEED4A77C65}" type="slidenum">
              <a:rPr lang="en-US" smtClean="0">
                <a:solidFill>
                  <a:prstClr val="white">
                    <a:tint val="75000"/>
                  </a:prstClr>
                </a:solidFill>
                <a:latin typeface="Century Gothic"/>
              </a:rPr>
              <a:pPr/>
              <a:t>‹#›</a:t>
            </a:fld>
            <a:endParaRPr lang="en-US">
              <a:solidFill>
                <a:prstClr val="white">
                  <a:tint val="75000"/>
                </a:prstClr>
              </a:solidFill>
              <a:latin typeface="Century Gothic"/>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E6E6E6"/>
              </a:solidFill>
              <a:latin typeface="Copperplate Gothic Light"/>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E6E6E6"/>
              </a:solidFill>
              <a:latin typeface="Copperplate Gothic Light"/>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EEFB51-F325-0143-8E03-5BBA415460A9}" type="slidenum">
              <a:rPr lang="en-US">
                <a:solidFill>
                  <a:srgbClr val="E6E6E6"/>
                </a:solidFill>
                <a:latin typeface="Century Gothic"/>
              </a:rPr>
              <a:pPr>
                <a:defRPr/>
              </a:pPr>
              <a:t>‹#›</a:t>
            </a:fld>
            <a:endParaRPr lang="en-US">
              <a:solidFill>
                <a:srgbClr val="E6E6E6"/>
              </a:solidFill>
              <a:latin typeface="Century Gothic"/>
            </a:endParaRPr>
          </a:p>
        </p:txBody>
      </p:sp>
    </p:spTree>
    <p:extLst>
      <p:ext uri="{BB962C8B-B14F-4D97-AF65-F5344CB8AC3E}">
        <p14:creationId xmlns:p14="http://schemas.microsoft.com/office/powerpoint/2010/main" val="2135187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5AE17C7-B787-4E50-994D-5E804113A1E9}"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372AC2-3C75-4F5F-A929-48958086FE36}" type="datetime4">
              <a:rPr lang="en-US" smtClean="0"/>
              <a:pPr/>
              <a:t>October 20, 2015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744759D-0EFF-4FB2-9CCE-04E00944F0FE}" type="slidenum">
              <a:rPr lang="en-US" smtClean="0"/>
              <a:pPr/>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95D68B-21AC-438B-BECE-4F17DA129F19}"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9F0FCF-2EA5-4FF5-AF14-1CA9C8854AAB}"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E781C6-1634-4A56-B2BE-62150BE83935}"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372AC2-3C75-4F5F-A929-48958086FE36}"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9" name="Slide Number Placeholder 8"/>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509CF4-4C1A-45DC-BADA-6EFF91CB9ABB}"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5" name="Slide Number Placeholder 4"/>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3951C0-B478-4858-ABC7-96406A1C0480}"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4" name="Slide Number Placeholder 3"/>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67641A-9D94-4BD6-862F-F651067079BC}"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F0C02-0EF4-4745-9D82-E8D3F59464E3}"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DD7A28-FA93-4136-BDC1-BCCB2687E678}" type="datetimeFigureOut">
              <a:rPr lang="en-US" smtClean="0">
                <a:solidFill>
                  <a:prstClr val="white">
                    <a:tint val="75000"/>
                  </a:prstClr>
                </a:solidFill>
                <a:latin typeface="Century Gothic"/>
              </a:rPr>
              <a:pPr/>
              <a:t>10/20/15</a:t>
            </a:fld>
            <a:endParaRPr lang="en-US">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FE02FBC0-13B8-4B1E-B170-BBEED4A77C65}" type="slidenum">
              <a:rPr lang="en-US" smtClean="0">
                <a:solidFill>
                  <a:prstClr val="white">
                    <a:tint val="75000"/>
                  </a:prstClr>
                </a:solidFill>
                <a:latin typeface="Century Gothic"/>
              </a:rPr>
              <a:pPr/>
              <a:t>‹#›</a:t>
            </a:fld>
            <a:endParaRPr lang="en-US">
              <a:solidFill>
                <a:prstClr val="white">
                  <a:tint val="75000"/>
                </a:prstClr>
              </a:solidFill>
              <a:latin typeface="Century Gothic"/>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D7A28-FA93-4136-BDC1-BCCB2687E678}" type="datetimeFigureOut">
              <a:rPr lang="en-US" smtClean="0">
                <a:solidFill>
                  <a:prstClr val="white">
                    <a:tint val="75000"/>
                  </a:prstClr>
                </a:solidFill>
                <a:latin typeface="Century Gothic"/>
              </a:rPr>
              <a:pPr/>
              <a:t>10/20/15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FE02FBC0-13B8-4B1E-B170-BBEED4A77C65}" type="slidenum">
              <a:rPr lang="en-US" smtClean="0">
                <a:solidFill>
                  <a:prstClr val="white">
                    <a:tint val="75000"/>
                  </a:prstClr>
                </a:solidFill>
                <a:latin typeface="Century Gothic"/>
              </a:rPr>
              <a:pPr/>
              <a:t>‹#›</a:t>
            </a:fld>
            <a:endParaRPr lang="en-US">
              <a:solidFill>
                <a:prstClr val="white">
                  <a:tint val="75000"/>
                </a:prstClr>
              </a:solidFill>
              <a:latin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509CF4-4C1A-45DC-BADA-6EFF91CB9ABB}" type="datetime4">
              <a:rPr lang="en-US" smtClean="0"/>
              <a:pPr/>
              <a:t>October 20, 2015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744759D-0EFF-4FB2-9CCE-04E00944F0FE}" type="slidenum">
              <a:rPr lang="en-US" smtClean="0"/>
              <a:pPr/>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E6E6E6"/>
              </a:solidFill>
              <a:latin typeface="Copperplate Gothic Light"/>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E6E6E6"/>
              </a:solidFill>
              <a:latin typeface="Copperplate Gothic Light"/>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EEFB51-F325-0143-8E03-5BBA415460A9}" type="slidenum">
              <a:rPr lang="en-US">
                <a:solidFill>
                  <a:srgbClr val="E6E6E6"/>
                </a:solidFill>
                <a:latin typeface="Century Gothic"/>
              </a:rPr>
              <a:pPr>
                <a:defRPr/>
              </a:pPr>
              <a:t>‹#›</a:t>
            </a:fld>
            <a:endParaRPr lang="en-US">
              <a:solidFill>
                <a:srgbClr val="E6E6E6"/>
              </a:solidFill>
              <a:latin typeface="Century Gothic"/>
            </a:endParaRPr>
          </a:p>
        </p:txBody>
      </p:sp>
    </p:spTree>
    <p:extLst>
      <p:ext uri="{BB962C8B-B14F-4D97-AF65-F5344CB8AC3E}">
        <p14:creationId xmlns:p14="http://schemas.microsoft.com/office/powerpoint/2010/main" val="2135187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5AE17C7-B787-4E50-994D-5E804113A1E9}"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95D68B-21AC-438B-BECE-4F17DA129F19}"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9F0FCF-2EA5-4FF5-AF14-1CA9C8854AAB}"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E781C6-1634-4A56-B2BE-62150BE83935}"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372AC2-3C75-4F5F-A929-48958086FE36}"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9" name="Slide Number Placeholder 8"/>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509CF4-4C1A-45DC-BADA-6EFF91CB9ABB}"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5" name="Slide Number Placeholder 4"/>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3951C0-B478-4858-ABC7-96406A1C0480}"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4" name="Slide Number Placeholder 3"/>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67641A-9D94-4BD6-862F-F651067079BC}"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F0C02-0EF4-4745-9D82-E8D3F59464E3}"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3951C0-B478-4858-ABC7-96406A1C0480}" type="datetime4">
              <a:rPr lang="en-US" smtClean="0"/>
              <a:pPr/>
              <a:t>October 20, 2015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744759D-0EFF-4FB2-9CCE-04E00944F0FE}" type="slidenum">
              <a:rPr lang="en-US" smtClean="0"/>
              <a:pPr/>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DD7A28-FA93-4136-BDC1-BCCB2687E678}" type="datetimeFigureOut">
              <a:rPr lang="en-US" smtClean="0">
                <a:solidFill>
                  <a:prstClr val="white">
                    <a:tint val="75000"/>
                  </a:prstClr>
                </a:solidFill>
                <a:latin typeface="Century Gothic"/>
              </a:rPr>
              <a:pPr/>
              <a:t>10/20/15</a:t>
            </a:fld>
            <a:endParaRPr lang="en-US">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FE02FBC0-13B8-4B1E-B170-BBEED4A77C65}" type="slidenum">
              <a:rPr lang="en-US" smtClean="0">
                <a:solidFill>
                  <a:prstClr val="white">
                    <a:tint val="75000"/>
                  </a:prstClr>
                </a:solidFill>
                <a:latin typeface="Century Gothic"/>
              </a:rPr>
              <a:pPr/>
              <a:t>‹#›</a:t>
            </a:fld>
            <a:endParaRPr lang="en-US">
              <a:solidFill>
                <a:prstClr val="white">
                  <a:tint val="75000"/>
                </a:prstClr>
              </a:solidFill>
              <a:latin typeface="Century Gothic"/>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D7A28-FA93-4136-BDC1-BCCB2687E678}" type="datetimeFigureOut">
              <a:rPr lang="en-US" smtClean="0">
                <a:solidFill>
                  <a:prstClr val="white">
                    <a:tint val="75000"/>
                  </a:prstClr>
                </a:solidFill>
                <a:latin typeface="Century Gothic"/>
              </a:rPr>
              <a:pPr/>
              <a:t>10/20/15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FE02FBC0-13B8-4B1E-B170-BBEED4A77C65}" type="slidenum">
              <a:rPr lang="en-US" smtClean="0">
                <a:solidFill>
                  <a:prstClr val="white">
                    <a:tint val="75000"/>
                  </a:prstClr>
                </a:solidFill>
                <a:latin typeface="Century Gothic"/>
              </a:rPr>
              <a:pPr/>
              <a:t>‹#›</a:t>
            </a:fld>
            <a:endParaRPr lang="en-US">
              <a:solidFill>
                <a:prstClr val="white">
                  <a:tint val="75000"/>
                </a:prstClr>
              </a:solidFill>
              <a:latin typeface="Century Gothic"/>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E6E6E6"/>
              </a:solidFill>
              <a:latin typeface="Copperplate Gothic Light"/>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E6E6E6"/>
              </a:solidFill>
              <a:latin typeface="Copperplate Gothic Light"/>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EEFB51-F325-0143-8E03-5BBA415460A9}" type="slidenum">
              <a:rPr lang="en-US">
                <a:solidFill>
                  <a:srgbClr val="E6E6E6"/>
                </a:solidFill>
                <a:latin typeface="Century Gothic"/>
              </a:rPr>
              <a:pPr>
                <a:defRPr/>
              </a:pPr>
              <a:t>‹#›</a:t>
            </a:fld>
            <a:endParaRPr lang="en-US">
              <a:solidFill>
                <a:srgbClr val="E6E6E6"/>
              </a:solidFill>
              <a:latin typeface="Century Gothic"/>
            </a:endParaRPr>
          </a:p>
        </p:txBody>
      </p:sp>
    </p:spTree>
    <p:extLst>
      <p:ext uri="{BB962C8B-B14F-4D97-AF65-F5344CB8AC3E}">
        <p14:creationId xmlns:p14="http://schemas.microsoft.com/office/powerpoint/2010/main" val="2135187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5AE17C7-B787-4E50-994D-5E804113A1E9}"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95D68B-21AC-438B-BECE-4F17DA129F19}"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9F0FCF-2EA5-4FF5-AF14-1CA9C8854AAB}"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E781C6-1634-4A56-B2BE-62150BE83935}"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372AC2-3C75-4F5F-A929-48958086FE36}"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9" name="Slide Number Placeholder 8"/>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509CF4-4C1A-45DC-BADA-6EFF91CB9ABB}"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5" name="Slide Number Placeholder 4"/>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3951C0-B478-4858-ABC7-96406A1C0480}"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4" name="Slide Number Placeholder 3"/>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67641A-9D94-4BD6-862F-F651067079BC}" type="datetime4">
              <a:rPr lang="en-US" smtClean="0"/>
              <a:pPr/>
              <a:t>October 20, 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44759D-0EFF-4FB2-9CCE-04E00944F0FE}" type="slidenum">
              <a:rPr lang="en-US" smtClean="0"/>
              <a:pPr/>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67641A-9D94-4BD6-862F-F651067079BC}"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F0C02-0EF4-4745-9D82-E8D3F59464E3}"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DD7A28-FA93-4136-BDC1-BCCB2687E678}" type="datetimeFigureOut">
              <a:rPr lang="en-US" smtClean="0">
                <a:solidFill>
                  <a:prstClr val="white">
                    <a:tint val="75000"/>
                  </a:prstClr>
                </a:solidFill>
                <a:latin typeface="Century Gothic"/>
              </a:rPr>
              <a:pPr/>
              <a:t>10/20/15</a:t>
            </a:fld>
            <a:endParaRPr lang="en-US">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FE02FBC0-13B8-4B1E-B170-BBEED4A77C65}" type="slidenum">
              <a:rPr lang="en-US" smtClean="0">
                <a:solidFill>
                  <a:prstClr val="white">
                    <a:tint val="75000"/>
                  </a:prstClr>
                </a:solidFill>
                <a:latin typeface="Century Gothic"/>
              </a:rPr>
              <a:pPr/>
              <a:t>‹#›</a:t>
            </a:fld>
            <a:endParaRPr lang="en-US">
              <a:solidFill>
                <a:prstClr val="white">
                  <a:tint val="75000"/>
                </a:prstClr>
              </a:solidFill>
              <a:latin typeface="Century Gothic"/>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D7A28-FA93-4136-BDC1-BCCB2687E678}" type="datetimeFigureOut">
              <a:rPr lang="en-US" smtClean="0">
                <a:solidFill>
                  <a:prstClr val="white">
                    <a:tint val="75000"/>
                  </a:prstClr>
                </a:solidFill>
                <a:latin typeface="Century Gothic"/>
              </a:rPr>
              <a:pPr/>
              <a:t>10/20/15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FE02FBC0-13B8-4B1E-B170-BBEED4A77C65}" type="slidenum">
              <a:rPr lang="en-US" smtClean="0">
                <a:solidFill>
                  <a:prstClr val="white">
                    <a:tint val="75000"/>
                  </a:prstClr>
                </a:solidFill>
                <a:latin typeface="Century Gothic"/>
              </a:rPr>
              <a:pPr/>
              <a:t>‹#›</a:t>
            </a:fld>
            <a:endParaRPr lang="en-US">
              <a:solidFill>
                <a:prstClr val="white">
                  <a:tint val="75000"/>
                </a:prstClr>
              </a:solidFill>
              <a:latin typeface="Century Gothic"/>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E6E6E6"/>
              </a:solidFill>
              <a:latin typeface="Copperplate Gothic Light"/>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E6E6E6"/>
              </a:solidFill>
              <a:latin typeface="Copperplate Gothic Light"/>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DEEFB51-F325-0143-8E03-5BBA415460A9}" type="slidenum">
              <a:rPr lang="en-US">
                <a:solidFill>
                  <a:srgbClr val="E6E6E6"/>
                </a:solidFill>
                <a:latin typeface="Century Gothic"/>
              </a:rPr>
              <a:pPr>
                <a:defRPr/>
              </a:pPr>
              <a:t>‹#›</a:t>
            </a:fld>
            <a:endParaRPr lang="en-US">
              <a:solidFill>
                <a:srgbClr val="E6E6E6"/>
              </a:solidFill>
              <a:latin typeface="Century Gothic"/>
            </a:endParaRPr>
          </a:p>
        </p:txBody>
      </p:sp>
    </p:spTree>
    <p:extLst>
      <p:ext uri="{BB962C8B-B14F-4D97-AF65-F5344CB8AC3E}">
        <p14:creationId xmlns:p14="http://schemas.microsoft.com/office/powerpoint/2010/main" val="2135187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5AE17C7-B787-4E50-994D-5E804113A1E9}"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95D68B-21AC-438B-BECE-4F17DA129F19}"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9F0FCF-2EA5-4FF5-AF14-1CA9C8854AAB}"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E781C6-1634-4A56-B2BE-62150BE83935}"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372AC2-3C75-4F5F-A929-48958086FE36}"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9" name="Slide Number Placeholder 8"/>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F0C02-0EF4-4745-9D82-E8D3F59464E3}" type="datetime4">
              <a:rPr lang="en-US" smtClean="0"/>
              <a:pPr/>
              <a:t>October 20, 2015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744759D-0EFF-4FB2-9CCE-04E00944F0FE}" type="slidenum">
              <a:rPr lang="en-US" smtClean="0"/>
              <a:pPr/>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509CF4-4C1A-45DC-BADA-6EFF91CB9ABB}"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5" name="Slide Number Placeholder 4"/>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3951C0-B478-4858-ABC7-96406A1C0480}"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4" name="Slide Number Placeholder 3"/>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867641A-9D94-4BD6-862F-F651067079BC}"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74F0C02-0EF4-4745-9D82-E8D3F59464E3}"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DD7A28-FA93-4136-BDC1-BCCB2687E678}" type="datetimeFigureOut">
              <a:rPr lang="en-US" smtClean="0">
                <a:solidFill>
                  <a:prstClr val="white">
                    <a:tint val="75000"/>
                  </a:prstClr>
                </a:solidFill>
                <a:latin typeface="Century Gothic"/>
              </a:rPr>
              <a:pPr/>
              <a:t>10/20/15</a:t>
            </a:fld>
            <a:endParaRPr lang="en-US">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FE02FBC0-13B8-4B1E-B170-BBEED4A77C65}" type="slidenum">
              <a:rPr lang="en-US" smtClean="0">
                <a:solidFill>
                  <a:prstClr val="white">
                    <a:tint val="75000"/>
                  </a:prstClr>
                </a:solidFill>
                <a:latin typeface="Century Gothic"/>
              </a:rPr>
              <a:pPr/>
              <a:t>‹#›</a:t>
            </a:fld>
            <a:endParaRPr lang="en-US">
              <a:solidFill>
                <a:prstClr val="white">
                  <a:tint val="75000"/>
                </a:prstClr>
              </a:solidFill>
              <a:latin typeface="Century Gothic"/>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FDD7A28-FA93-4136-BDC1-BCCB2687E678}" type="datetimeFigureOut">
              <a:rPr lang="en-US" smtClean="0">
                <a:solidFill>
                  <a:prstClr val="white">
                    <a:tint val="75000"/>
                  </a:prstClr>
                </a:solidFill>
                <a:latin typeface="Century Gothic"/>
              </a:rPr>
              <a:pPr/>
              <a:t>10/20/15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FE02FBC0-13B8-4B1E-B170-BBEED4A77C65}" type="slidenum">
              <a:rPr lang="en-US" smtClean="0">
                <a:solidFill>
                  <a:prstClr val="white">
                    <a:tint val="75000"/>
                  </a:prstClr>
                </a:solidFill>
                <a:latin typeface="Century Gothic"/>
              </a:rPr>
              <a:pPr/>
              <a:t>‹#›</a:t>
            </a:fld>
            <a:endParaRPr lang="en-US">
              <a:solidFill>
                <a:prstClr val="white">
                  <a:tint val="75000"/>
                </a:prstClr>
              </a:solidFill>
              <a:latin typeface="Century Gothic"/>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5AE17C7-B787-4E50-994D-5E804113A1E9}"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995D68B-21AC-438B-BECE-4F17DA129F19}"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79F0FCF-2EA5-4FF5-AF14-1CA9C8854AAB}"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E781C6-1634-4A56-B2BE-62150BE83935}"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latin typeface="Century Gothic"/>
            </a:endParaRPr>
          </a:p>
        </p:txBody>
      </p:sp>
      <p:sp>
        <p:nvSpPr>
          <p:cNvPr id="7" name="Slide Number Placeholder 6"/>
          <p:cNvSpPr>
            <a:spLocks noGrp="1"/>
          </p:cNvSpPr>
          <p:nvPr>
            <p:ph type="sldNum" sz="quarter" idx="12"/>
          </p:nvPr>
        </p:nvSpPr>
        <p:spPr/>
        <p:txBody>
          <a:body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7.xml"/><Relationship Id="rId12" Type="http://schemas.openxmlformats.org/officeDocument/2006/relationships/theme" Target="../theme/theme10.xml"/><Relationship Id="rId1" Type="http://schemas.openxmlformats.org/officeDocument/2006/relationships/slideLayout" Target="../slideLayouts/slideLayout107.xml"/><Relationship Id="rId2" Type="http://schemas.openxmlformats.org/officeDocument/2006/relationships/slideLayout" Target="../slideLayouts/slideLayout108.xml"/><Relationship Id="rId3" Type="http://schemas.openxmlformats.org/officeDocument/2006/relationships/slideLayout" Target="../slideLayouts/slideLayout109.xml"/><Relationship Id="rId4" Type="http://schemas.openxmlformats.org/officeDocument/2006/relationships/slideLayout" Target="../slideLayouts/slideLayout110.xml"/><Relationship Id="rId5" Type="http://schemas.openxmlformats.org/officeDocument/2006/relationships/slideLayout" Target="../slideLayouts/slideLayout111.xml"/><Relationship Id="rId6" Type="http://schemas.openxmlformats.org/officeDocument/2006/relationships/slideLayout" Target="../slideLayouts/slideLayout112.xml"/><Relationship Id="rId7" Type="http://schemas.openxmlformats.org/officeDocument/2006/relationships/slideLayout" Target="../slideLayouts/slideLayout113.xml"/><Relationship Id="rId8" Type="http://schemas.openxmlformats.org/officeDocument/2006/relationships/slideLayout" Target="../slideLayouts/slideLayout114.xml"/><Relationship Id="rId9" Type="http://schemas.openxmlformats.org/officeDocument/2006/relationships/slideLayout" Target="../slideLayouts/slideLayout115.xml"/><Relationship Id="rId10"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theme" Target="../theme/theme11.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9.xml"/><Relationship Id="rId12" Type="http://schemas.openxmlformats.org/officeDocument/2006/relationships/theme" Target="../theme/theme12.xml"/><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9" Type="http://schemas.openxmlformats.org/officeDocument/2006/relationships/slideLayout" Target="../slideLayouts/slideLayout137.xml"/><Relationship Id="rId10" Type="http://schemas.openxmlformats.org/officeDocument/2006/relationships/slideLayout" Target="../slideLayouts/slideLayout138.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50.xml"/><Relationship Id="rId12" Type="http://schemas.openxmlformats.org/officeDocument/2006/relationships/theme" Target="../theme/theme13.xml"/><Relationship Id="rId1" Type="http://schemas.openxmlformats.org/officeDocument/2006/relationships/slideLayout" Target="../slideLayouts/slideLayout140.xml"/><Relationship Id="rId2" Type="http://schemas.openxmlformats.org/officeDocument/2006/relationships/slideLayout" Target="../slideLayouts/slideLayout141.xml"/><Relationship Id="rId3" Type="http://schemas.openxmlformats.org/officeDocument/2006/relationships/slideLayout" Target="../slideLayouts/slideLayout142.xml"/><Relationship Id="rId4" Type="http://schemas.openxmlformats.org/officeDocument/2006/relationships/slideLayout" Target="../slideLayouts/slideLayout143.xml"/><Relationship Id="rId5" Type="http://schemas.openxmlformats.org/officeDocument/2006/relationships/slideLayout" Target="../slideLayouts/slideLayout144.xml"/><Relationship Id="rId6" Type="http://schemas.openxmlformats.org/officeDocument/2006/relationships/slideLayout" Target="../slideLayouts/slideLayout145.xml"/><Relationship Id="rId7" Type="http://schemas.openxmlformats.org/officeDocument/2006/relationships/slideLayout" Target="../slideLayouts/slideLayout146.xml"/><Relationship Id="rId8" Type="http://schemas.openxmlformats.org/officeDocument/2006/relationships/slideLayout" Target="../slideLayouts/slideLayout147.xml"/><Relationship Id="rId9" Type="http://schemas.openxmlformats.org/officeDocument/2006/relationships/slideLayout" Target="../slideLayouts/slideLayout148.xml"/><Relationship Id="rId10" Type="http://schemas.openxmlformats.org/officeDocument/2006/relationships/slideLayout" Target="../slideLayouts/slideLayout14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slideLayout" Target="../slideLayouts/slideLayout48.xml"/><Relationship Id="rId13"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theme" Target="../theme/theme5.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71.xml"/><Relationship Id="rId12" Type="http://schemas.openxmlformats.org/officeDocument/2006/relationships/slideLayout" Target="../slideLayouts/slideLayout72.xml"/><Relationship Id="rId13" Type="http://schemas.openxmlformats.org/officeDocument/2006/relationships/theme" Target="../theme/theme6.xml"/><Relationship Id="rId1" Type="http://schemas.openxmlformats.org/officeDocument/2006/relationships/slideLayout" Target="../slideLayouts/slideLayout61.xml"/><Relationship Id="rId2" Type="http://schemas.openxmlformats.org/officeDocument/2006/relationships/slideLayout" Target="../slideLayouts/slideLayout62.xml"/><Relationship Id="rId3" Type="http://schemas.openxmlformats.org/officeDocument/2006/relationships/slideLayout" Target="../slideLayouts/slideLayout63.xml"/><Relationship Id="rId4" Type="http://schemas.openxmlformats.org/officeDocument/2006/relationships/slideLayout" Target="../slideLayouts/slideLayout64.xml"/><Relationship Id="rId5" Type="http://schemas.openxmlformats.org/officeDocument/2006/relationships/slideLayout" Target="../slideLayouts/slideLayout65.xml"/><Relationship Id="rId6" Type="http://schemas.openxmlformats.org/officeDocument/2006/relationships/slideLayout" Target="../slideLayouts/slideLayout66.xml"/><Relationship Id="rId7" Type="http://schemas.openxmlformats.org/officeDocument/2006/relationships/slideLayout" Target="../slideLayouts/slideLayout67.xml"/><Relationship Id="rId8" Type="http://schemas.openxmlformats.org/officeDocument/2006/relationships/slideLayout" Target="../slideLayouts/slideLayout68.xml"/><Relationship Id="rId9" Type="http://schemas.openxmlformats.org/officeDocument/2006/relationships/slideLayout" Target="../slideLayouts/slideLayout69.xml"/><Relationship Id="rId10"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slideLayout" Target="../slideLayouts/slideLayout84.xml"/><Relationship Id="rId13" Type="http://schemas.openxmlformats.org/officeDocument/2006/relationships/theme" Target="../theme/theme7.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5.xml"/><Relationship Id="rId12" Type="http://schemas.openxmlformats.org/officeDocument/2006/relationships/theme" Target="../theme/theme8.xml"/><Relationship Id="rId1" Type="http://schemas.openxmlformats.org/officeDocument/2006/relationships/slideLayout" Target="../slideLayouts/slideLayout85.xml"/><Relationship Id="rId2" Type="http://schemas.openxmlformats.org/officeDocument/2006/relationships/slideLayout" Target="../slideLayouts/slideLayout86.xml"/><Relationship Id="rId3" Type="http://schemas.openxmlformats.org/officeDocument/2006/relationships/slideLayout" Target="../slideLayouts/slideLayout87.xml"/><Relationship Id="rId4" Type="http://schemas.openxmlformats.org/officeDocument/2006/relationships/slideLayout" Target="../slideLayouts/slideLayout88.xml"/><Relationship Id="rId5" Type="http://schemas.openxmlformats.org/officeDocument/2006/relationships/slideLayout" Target="../slideLayouts/slideLayout89.xml"/><Relationship Id="rId6" Type="http://schemas.openxmlformats.org/officeDocument/2006/relationships/slideLayout" Target="../slideLayouts/slideLayout90.xml"/><Relationship Id="rId7" Type="http://schemas.openxmlformats.org/officeDocument/2006/relationships/slideLayout" Target="../slideLayouts/slideLayout91.xml"/><Relationship Id="rId8" Type="http://schemas.openxmlformats.org/officeDocument/2006/relationships/slideLayout" Target="../slideLayouts/slideLayout92.xml"/><Relationship Id="rId9" Type="http://schemas.openxmlformats.org/officeDocument/2006/relationships/slideLayout" Target="../slideLayouts/slideLayout93.xml"/><Relationship Id="rId10"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6.xml"/><Relationship Id="rId12" Type="http://schemas.openxmlformats.org/officeDocument/2006/relationships/theme" Target="../theme/theme9.xml"/><Relationship Id="rId1" Type="http://schemas.openxmlformats.org/officeDocument/2006/relationships/slideLayout" Target="../slideLayouts/slideLayout96.xml"/><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 Id="rId9" Type="http://schemas.openxmlformats.org/officeDocument/2006/relationships/slideLayout" Target="../slideLayouts/slideLayout104.xml"/><Relationship Id="rId10"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367800-479D-41B0-B3F2-2DCE95BA1381}" type="datetime4">
              <a:rPr lang="en-US" smtClean="0"/>
              <a:pPr/>
              <a:t>October 20, 2015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4759D-0EFF-4FB2-9CCE-04E00944F0FE}"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4371" r:id="rId1"/>
    <p:sldLayoutId id="2147484372" r:id="rId2"/>
    <p:sldLayoutId id="2147484373" r:id="rId3"/>
    <p:sldLayoutId id="2147484374" r:id="rId4"/>
    <p:sldLayoutId id="2147484375" r:id="rId5"/>
    <p:sldLayoutId id="2147484376" r:id="rId6"/>
    <p:sldLayoutId id="2147484377" r:id="rId7"/>
    <p:sldLayoutId id="2147484378" r:id="rId8"/>
    <p:sldLayoutId id="2147484379" r:id="rId9"/>
    <p:sldLayoutId id="2147484380" r:id="rId10"/>
    <p:sldLayoutId id="2147484381" r:id="rId11"/>
  </p:sldLayoutIdLst>
  <p:hf sldNum="0" hdr="0" ftr="0" dt="0"/>
  <p:txStyles>
    <p:titleStyle>
      <a:lvl1pPr algn="ctr" defTabSz="9144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lnSpc>
          <a:spcPct val="100000"/>
        </a:lnSpc>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lnSpc>
          <a:spcPct val="100000"/>
        </a:lnSpc>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100000"/>
        </a:lnSpc>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lnSpc>
          <a:spcPct val="100000"/>
        </a:lnSpc>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36636D-D922-432D-A958-524484B5923D}" type="datetimeFigureOut">
              <a:rPr lang="en-US" smtClean="0">
                <a:solidFill>
                  <a:prstClr val="white">
                    <a:tint val="75000"/>
                  </a:prstClr>
                </a:solidFill>
                <a:latin typeface="Corbel"/>
              </a:rPr>
              <a:pPr/>
              <a:t>10/20/15</a:t>
            </a:fld>
            <a:endParaRPr lang="en-US">
              <a:solidFill>
                <a:prstClr val="white">
                  <a:tint val="75000"/>
                </a:prstClr>
              </a:solidFill>
              <a:latin typeface="Corbe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latin typeface="Corbe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28FB93-0A08-4E7D-8E63-9EFA29F1E093}" type="slidenum">
              <a:rPr lang="en-US" smtClean="0">
                <a:solidFill>
                  <a:prstClr val="white">
                    <a:tint val="75000"/>
                  </a:prstClr>
                </a:solidFill>
                <a:latin typeface="Corbel"/>
              </a:rPr>
              <a:pPr/>
              <a:t>‹#›</a:t>
            </a:fld>
            <a:endParaRPr lang="en-US">
              <a:solidFill>
                <a:prstClr val="white">
                  <a:tint val="75000"/>
                </a:prstClr>
              </a:solidFill>
              <a:latin typeface="Corbel"/>
            </a:endParaRPr>
          </a:p>
        </p:txBody>
      </p:sp>
    </p:spTree>
  </p:cSld>
  <p:clrMap bg1="dk1" tx1="lt1" bg2="dk2" tx2="lt2" accent1="accent1" accent2="accent2" accent3="accent3" accent4="accent4" accent5="accent5" accent6="accent6" hlink="hlink" folHlink="folHlink"/>
  <p:sldLayoutIdLst>
    <p:sldLayoutId id="2147484656" r:id="rId1"/>
    <p:sldLayoutId id="2147484657" r:id="rId2"/>
    <p:sldLayoutId id="2147484658" r:id="rId3"/>
    <p:sldLayoutId id="2147484659" r:id="rId4"/>
    <p:sldLayoutId id="2147484660" r:id="rId5"/>
    <p:sldLayoutId id="2147484661" r:id="rId6"/>
    <p:sldLayoutId id="2147484662" r:id="rId7"/>
    <p:sldLayoutId id="2147484663" r:id="rId8"/>
    <p:sldLayoutId id="2147484664" r:id="rId9"/>
    <p:sldLayoutId id="2147484665" r:id="rId10"/>
    <p:sldLayoutId id="2147484666" r:id="rId11"/>
  </p:sldLayoutIdLst>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367800-479D-41B0-B3F2-2DCE95BA1381}"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 bg1="dk1" tx1="lt1" bg2="dk2" tx2="lt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Lst>
  <p:hf sldNum="0" hdr="0" ftr="0" dt="0"/>
  <p:txStyles>
    <p:titleStyle>
      <a:lvl1pPr algn="ctr" defTabSz="9144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367800-479D-41B0-B3F2-2DCE95BA1381}"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 bg1="dk1" tx1="lt1" bg2="dk2" tx2="lt2" accent1="accent1" accent2="accent2" accent3="accent3" accent4="accent4" accent5="accent5" accent6="accent6" hlink="hlink" folHlink="folHlink"/>
  <p:sldLayoutIdLst>
    <p:sldLayoutId id="2147484680" r:id="rId1"/>
    <p:sldLayoutId id="2147484681" r:id="rId2"/>
    <p:sldLayoutId id="2147484682" r:id="rId3"/>
    <p:sldLayoutId id="2147484683" r:id="rId4"/>
    <p:sldLayoutId id="2147484684" r:id="rId5"/>
    <p:sldLayoutId id="2147484685" r:id="rId6"/>
    <p:sldLayoutId id="2147484686" r:id="rId7"/>
    <p:sldLayoutId id="2147484687" r:id="rId8"/>
    <p:sldLayoutId id="2147484688" r:id="rId9"/>
    <p:sldLayoutId id="2147484689" r:id="rId10"/>
    <p:sldLayoutId id="2147484690" r:id="rId11"/>
  </p:sldLayoutIdLst>
  <p:hf sldNum="0" hdr="0" ftr="0" dt="0"/>
  <p:txStyles>
    <p:titleStyle>
      <a:lvl1pPr algn="ctr" defTabSz="9144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367800-479D-41B0-B3F2-2DCE95BA1381}"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 bg1="dk1" tx1="lt1" bg2="dk2" tx2="lt2" accent1="accent1" accent2="accent2" accent3="accent3" accent4="accent4" accent5="accent5" accent6="accent6" hlink="hlink" folHlink="folHlink"/>
  <p:sldLayoutIdLst>
    <p:sldLayoutId id="2147484692" r:id="rId1"/>
    <p:sldLayoutId id="2147484693" r:id="rId2"/>
    <p:sldLayoutId id="2147484694" r:id="rId3"/>
    <p:sldLayoutId id="2147484695" r:id="rId4"/>
    <p:sldLayoutId id="2147484696" r:id="rId5"/>
    <p:sldLayoutId id="2147484697" r:id="rId6"/>
    <p:sldLayoutId id="2147484698" r:id="rId7"/>
    <p:sldLayoutId id="2147484699" r:id="rId8"/>
    <p:sldLayoutId id="2147484700" r:id="rId9"/>
    <p:sldLayoutId id="2147484701" r:id="rId10"/>
    <p:sldLayoutId id="2147484702" r:id="rId11"/>
  </p:sldLayoutIdLst>
  <p:hf sldNum="0" hdr="0" ftr="0" dt="0"/>
  <p:txStyles>
    <p:titleStyle>
      <a:lvl1pPr algn="ctr" defTabSz="9144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lnSpc>
          <a:spcPct val="100000"/>
        </a:lnSpc>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lnSpc>
          <a:spcPct val="100000"/>
        </a:lnSpc>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100000"/>
        </a:lnSpc>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lnSpc>
          <a:spcPct val="100000"/>
        </a:lnSpc>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305301" y="6289130"/>
            <a:ext cx="533400" cy="365125"/>
          </a:xfrm>
          <a:prstGeom prst="rect">
            <a:avLst/>
          </a:prstGeom>
        </p:spPr>
        <p:txBody>
          <a:bodyPr vert="horz" lIns="91369" tIns="45685" rIns="91369" bIns="45685" rtlCol="0" anchor="ctr"/>
          <a:lstStyle>
            <a:lvl1pPr algn="ctr">
              <a:defRPr sz="1200">
                <a:solidFill>
                  <a:schemeClr val="tx1">
                    <a:tint val="75000"/>
                  </a:schemeClr>
                </a:solidFill>
              </a:defRPr>
            </a:lvl1pPr>
          </a:lstStyle>
          <a:p>
            <a:pPr defTabSz="913696"/>
            <a:fld id="{190D9BD3-E57B-4194-A545-2804EB95D970}" type="slidenum">
              <a:rPr lang="en-US" smtClean="0">
                <a:solidFill>
                  <a:prstClr val="black">
                    <a:tint val="75000"/>
                  </a:prstClr>
                </a:solidFill>
                <a:latin typeface="Calisto MT"/>
              </a:rPr>
              <a:pPr defTabSz="913696"/>
              <a:t>‹#›</a:t>
            </a:fld>
            <a:endParaRPr lang="en-US">
              <a:solidFill>
                <a:prstClr val="black">
                  <a:tint val="75000"/>
                </a:prstClr>
              </a:solidFill>
              <a:latin typeface="Calisto MT"/>
            </a:endParaRPr>
          </a:p>
        </p:txBody>
      </p:sp>
      <p:sp>
        <p:nvSpPr>
          <p:cNvPr id="2" name="Title Placeholder 1"/>
          <p:cNvSpPr>
            <a:spLocks noGrp="1"/>
          </p:cNvSpPr>
          <p:nvPr>
            <p:ph type="title"/>
          </p:nvPr>
        </p:nvSpPr>
        <p:spPr>
          <a:xfrm>
            <a:off x="685815" y="67236"/>
            <a:ext cx="7770813" cy="1371600"/>
          </a:xfrm>
          <a:prstGeom prst="rect">
            <a:avLst/>
          </a:prstGeom>
          <a:effectLst/>
        </p:spPr>
        <p:txBody>
          <a:bodyPr vert="horz" lIns="91369" tIns="45685" rIns="91369" bIns="45685" rtlCol="0" anchor="ctr" anchorCtr="0">
            <a:noAutofit/>
          </a:bodyPr>
          <a:lstStyle/>
          <a:p>
            <a:r>
              <a:rPr lang="en-US" dirty="0" smtClean="0"/>
              <a:t>Click to edit Master title style</a:t>
            </a:r>
            <a:endParaRPr dirty="0"/>
          </a:p>
        </p:txBody>
      </p:sp>
      <p:sp>
        <p:nvSpPr>
          <p:cNvPr id="3" name="Text Placeholder 2"/>
          <p:cNvSpPr>
            <a:spLocks noGrp="1"/>
          </p:cNvSpPr>
          <p:nvPr>
            <p:ph type="body" idx="1"/>
          </p:nvPr>
        </p:nvSpPr>
        <p:spPr>
          <a:xfrm>
            <a:off x="685815" y="2209800"/>
            <a:ext cx="7770813" cy="3657600"/>
          </a:xfrm>
          <a:prstGeom prst="rect">
            <a:avLst/>
          </a:prstGeom>
        </p:spPr>
        <p:txBody>
          <a:bodyPr vert="horz" lIns="91369" tIns="45685" rIns="91369" bIns="4568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400801" y="6289130"/>
            <a:ext cx="2375647" cy="365125"/>
          </a:xfrm>
          <a:prstGeom prst="rect">
            <a:avLst/>
          </a:prstGeom>
        </p:spPr>
        <p:txBody>
          <a:bodyPr vert="horz" lIns="91369" tIns="45685" rIns="91369" bIns="45685" rtlCol="0" anchor="ctr"/>
          <a:lstStyle>
            <a:lvl1pPr algn="r">
              <a:defRPr sz="1200">
                <a:solidFill>
                  <a:schemeClr val="tx1">
                    <a:tint val="75000"/>
                  </a:schemeClr>
                </a:solidFill>
              </a:defRPr>
            </a:lvl1pPr>
          </a:lstStyle>
          <a:p>
            <a:pPr defTabSz="913696"/>
            <a:fld id="{1778F24D-EB19-4AE0-B015-2BEA6D5224F2}" type="datetimeFigureOut">
              <a:rPr lang="en-US" smtClean="0">
                <a:solidFill>
                  <a:prstClr val="black">
                    <a:tint val="75000"/>
                  </a:prstClr>
                </a:solidFill>
                <a:latin typeface="Calisto MT"/>
              </a:rPr>
              <a:pPr defTabSz="913696"/>
              <a:t>10/20/15</a:t>
            </a:fld>
            <a:endParaRPr lang="en-US">
              <a:solidFill>
                <a:prstClr val="black">
                  <a:tint val="75000"/>
                </a:prstClr>
              </a:solidFill>
              <a:latin typeface="Calisto MT"/>
            </a:endParaRPr>
          </a:p>
        </p:txBody>
      </p:sp>
      <p:sp>
        <p:nvSpPr>
          <p:cNvPr id="5" name="Footer Placeholder 4"/>
          <p:cNvSpPr>
            <a:spLocks noGrp="1"/>
          </p:cNvSpPr>
          <p:nvPr>
            <p:ph type="ftr" sz="quarter" idx="3"/>
          </p:nvPr>
        </p:nvSpPr>
        <p:spPr>
          <a:xfrm>
            <a:off x="349624" y="6289130"/>
            <a:ext cx="3155576" cy="365125"/>
          </a:xfrm>
          <a:prstGeom prst="rect">
            <a:avLst/>
          </a:prstGeom>
        </p:spPr>
        <p:txBody>
          <a:bodyPr vert="horz" lIns="91369" tIns="45685" rIns="91369" bIns="45685" rtlCol="0" anchor="ctr"/>
          <a:lstStyle>
            <a:lvl1pPr algn="l">
              <a:defRPr sz="1200">
                <a:solidFill>
                  <a:schemeClr val="tx1">
                    <a:tint val="75000"/>
                  </a:schemeClr>
                </a:solidFill>
              </a:defRPr>
            </a:lvl1pPr>
          </a:lstStyle>
          <a:p>
            <a:pPr defTabSz="913696"/>
            <a:endParaRPr lang="en-US">
              <a:solidFill>
                <a:prstClr val="black">
                  <a:tint val="75000"/>
                </a:prstClr>
              </a:solidFill>
              <a:latin typeface="Calisto MT"/>
            </a:endParaRPr>
          </a:p>
        </p:txBody>
      </p:sp>
    </p:spTree>
  </p:cSld>
  <p:clrMap bg1="lt1" tx1="dk1" bg2="lt2" tx2="dk2" accent1="accent1" accent2="accent2" accent3="accent3" accent4="accent4" accent5="accent5" accent6="accent6" hlink="hlink" folHlink="folHlink"/>
  <p:sldLayoutIdLst>
    <p:sldLayoutId id="2147484415" r:id="rId1"/>
    <p:sldLayoutId id="2147484416" r:id="rId2"/>
    <p:sldLayoutId id="2147484417" r:id="rId3"/>
    <p:sldLayoutId id="2147484418" r:id="rId4"/>
    <p:sldLayoutId id="2147484419" r:id="rId5"/>
    <p:sldLayoutId id="2147484420" r:id="rId6"/>
    <p:sldLayoutId id="2147484421" r:id="rId7"/>
    <p:sldLayoutId id="2147484422" r:id="rId8"/>
    <p:sldLayoutId id="2147484423" r:id="rId9"/>
    <p:sldLayoutId id="2147484424" r:id="rId10"/>
    <p:sldLayoutId id="2147484425" r:id="rId11"/>
    <p:sldLayoutId id="2147484426" r:id="rId12"/>
    <p:sldLayoutId id="2147484427" r:id="rId13"/>
  </p:sldLayoutIdLst>
  <p:txStyles>
    <p:titleStyle>
      <a:lvl1pPr algn="ctr" defTabSz="913696" rtl="0" eaLnBrk="1" latinLnBrk="0" hangingPunct="1">
        <a:spcBef>
          <a:spcPct val="0"/>
        </a:spcBef>
        <a:buNone/>
        <a:defRPr sz="4400" kern="1200">
          <a:solidFill>
            <a:schemeClr val="tx2"/>
          </a:solidFill>
          <a:effectLst>
            <a:outerShdw blurRad="38100" dist="12700" algn="l" rotWithShape="0">
              <a:prstClr val="black">
                <a:alpha val="40000"/>
              </a:prstClr>
            </a:outerShdw>
          </a:effectLst>
          <a:latin typeface="+mj-lt"/>
          <a:ea typeface="+mj-ea"/>
          <a:cs typeface="+mj-cs"/>
        </a:defRPr>
      </a:lvl1pPr>
    </p:titleStyle>
    <p:bodyStyle>
      <a:lvl1pPr marL="456846" indent="-456846" algn="l" defTabSz="913696" rtl="0" eaLnBrk="1" latinLnBrk="0" hangingPunct="1">
        <a:spcBef>
          <a:spcPts val="2000"/>
        </a:spcBef>
        <a:buClr>
          <a:schemeClr val="accent3"/>
        </a:buClr>
        <a:buFont typeface="Wingdings" pitchFamily="2" charset="2"/>
        <a:buChar char=""/>
        <a:defRPr sz="2400" kern="1200">
          <a:solidFill>
            <a:schemeClr val="tx2"/>
          </a:solidFill>
          <a:latin typeface="+mn-lt"/>
          <a:ea typeface="+mn-ea"/>
          <a:cs typeface="+mn-cs"/>
        </a:defRPr>
      </a:lvl1pPr>
      <a:lvl2pPr marL="913696" indent="-456846" algn="l" defTabSz="913696" rtl="0" eaLnBrk="1" latinLnBrk="0" hangingPunct="1">
        <a:spcBef>
          <a:spcPts val="600"/>
        </a:spcBef>
        <a:buClr>
          <a:schemeClr val="accent3">
            <a:lumMod val="50000"/>
          </a:schemeClr>
        </a:buClr>
        <a:buFont typeface="Wingdings" pitchFamily="2" charset="2"/>
        <a:buChar char=""/>
        <a:defRPr sz="2200" kern="1200">
          <a:solidFill>
            <a:schemeClr val="tx2"/>
          </a:solidFill>
          <a:latin typeface="+mn-lt"/>
          <a:ea typeface="+mn-ea"/>
          <a:cs typeface="+mn-cs"/>
        </a:defRPr>
      </a:lvl2pPr>
      <a:lvl3pPr marL="1370550" indent="-456846" algn="l" defTabSz="913696" rtl="0" eaLnBrk="1" latinLnBrk="0" hangingPunct="1">
        <a:spcBef>
          <a:spcPts val="600"/>
        </a:spcBef>
        <a:buClr>
          <a:schemeClr val="accent3"/>
        </a:buClr>
        <a:buFont typeface="Wingdings" pitchFamily="2" charset="2"/>
        <a:buChar char=""/>
        <a:defRPr sz="2000" kern="1200">
          <a:solidFill>
            <a:schemeClr val="tx2"/>
          </a:solidFill>
          <a:latin typeface="+mn-lt"/>
          <a:ea typeface="+mn-ea"/>
          <a:cs typeface="+mn-cs"/>
        </a:defRPr>
      </a:lvl3pPr>
      <a:lvl4pPr marL="1827398" indent="-456846" algn="l" defTabSz="913696" rtl="0" eaLnBrk="1" latinLnBrk="0" hangingPunct="1">
        <a:spcBef>
          <a:spcPts val="600"/>
        </a:spcBef>
        <a:buClr>
          <a:schemeClr val="accent3">
            <a:lumMod val="50000"/>
          </a:schemeClr>
        </a:buClr>
        <a:buFont typeface="Wingdings" pitchFamily="2" charset="2"/>
        <a:buChar char=""/>
        <a:defRPr sz="1800" kern="1200">
          <a:solidFill>
            <a:schemeClr val="tx2"/>
          </a:solidFill>
          <a:latin typeface="+mn-lt"/>
          <a:ea typeface="+mn-ea"/>
          <a:cs typeface="+mn-cs"/>
        </a:defRPr>
      </a:lvl4pPr>
      <a:lvl5pPr marL="2284245" indent="-456846" algn="l" defTabSz="913696" rtl="0" eaLnBrk="1" latinLnBrk="0" hangingPunct="1">
        <a:spcBef>
          <a:spcPts val="600"/>
        </a:spcBef>
        <a:buClr>
          <a:schemeClr val="accent3"/>
        </a:buClr>
        <a:buFont typeface="Wingdings" pitchFamily="2" charset="2"/>
        <a:buChar char=""/>
        <a:defRPr sz="1800" kern="1200">
          <a:solidFill>
            <a:schemeClr val="tx2"/>
          </a:solidFill>
          <a:latin typeface="+mn-lt"/>
          <a:ea typeface="+mn-ea"/>
          <a:cs typeface="+mn-cs"/>
        </a:defRPr>
      </a:lvl5pPr>
      <a:lvl6pPr marL="2741098" indent="-461608" algn="l" defTabSz="913696" rtl="0" eaLnBrk="1" latinLnBrk="0" hangingPunct="1">
        <a:spcBef>
          <a:spcPct val="20000"/>
        </a:spcBef>
        <a:buClr>
          <a:schemeClr val="accent3">
            <a:lumMod val="50000"/>
          </a:schemeClr>
        </a:buClr>
        <a:buFont typeface="Wingdings" pitchFamily="2" charset="2"/>
        <a:buChar char=""/>
        <a:defRPr sz="1800" kern="1200">
          <a:solidFill>
            <a:schemeClr val="tx1"/>
          </a:solidFill>
          <a:latin typeface="+mn-lt"/>
          <a:ea typeface="+mn-ea"/>
          <a:cs typeface="+mn-cs"/>
        </a:defRPr>
      </a:lvl6pPr>
      <a:lvl7pPr marL="3202703" indent="-461608" algn="l" defTabSz="913696" rtl="0" eaLnBrk="1" latinLnBrk="0" hangingPunct="1">
        <a:spcBef>
          <a:spcPct val="20000"/>
        </a:spcBef>
        <a:buClr>
          <a:schemeClr val="accent3"/>
        </a:buClr>
        <a:buFont typeface="Wingdings" pitchFamily="2" charset="2"/>
        <a:buChar char=""/>
        <a:defRPr sz="1800" kern="1200">
          <a:solidFill>
            <a:schemeClr val="tx1"/>
          </a:solidFill>
          <a:latin typeface="+mn-lt"/>
          <a:ea typeface="+mn-ea"/>
          <a:cs typeface="+mn-cs"/>
        </a:defRPr>
      </a:lvl7pPr>
      <a:lvl8pPr marL="3654795" indent="-461608" algn="l" defTabSz="913696" rtl="0" eaLnBrk="1" latinLnBrk="0" hangingPunct="1">
        <a:spcBef>
          <a:spcPct val="20000"/>
        </a:spcBef>
        <a:buClr>
          <a:schemeClr val="accent3">
            <a:lumMod val="50000"/>
          </a:schemeClr>
        </a:buClr>
        <a:buFont typeface="Wingdings" pitchFamily="2" charset="2"/>
        <a:buChar char=""/>
        <a:defRPr sz="1800" kern="1200">
          <a:solidFill>
            <a:schemeClr val="tx1"/>
          </a:solidFill>
          <a:latin typeface="+mn-lt"/>
          <a:ea typeface="+mn-ea"/>
          <a:cs typeface="+mn-cs"/>
        </a:defRPr>
      </a:lvl8pPr>
      <a:lvl9pPr marL="4116399" indent="-461608" algn="l" defTabSz="913696" rtl="0" eaLnBrk="1" latinLnBrk="0" hangingPunct="1">
        <a:spcBef>
          <a:spcPct val="20000"/>
        </a:spcBef>
        <a:buClr>
          <a:schemeClr val="accent3"/>
        </a:buClr>
        <a:buFont typeface="Wingdings" pitchFamily="2" charset="2"/>
        <a:buChar char=""/>
        <a:defRPr sz="1800" kern="1200">
          <a:solidFill>
            <a:schemeClr val="tx1"/>
          </a:solidFill>
          <a:latin typeface="+mn-lt"/>
          <a:ea typeface="+mn-ea"/>
          <a:cs typeface="+mn-cs"/>
        </a:defRPr>
      </a:lvl9pPr>
    </p:bodyStyle>
    <p:otherStyle>
      <a:defPPr>
        <a:defRPr/>
      </a:defPPr>
      <a:lvl1pPr marL="0" algn="l" defTabSz="913696" rtl="0" eaLnBrk="1" latinLnBrk="0" hangingPunct="1">
        <a:defRPr sz="1800" kern="1200">
          <a:solidFill>
            <a:schemeClr val="tx1"/>
          </a:solidFill>
          <a:latin typeface="+mn-lt"/>
          <a:ea typeface="+mn-ea"/>
          <a:cs typeface="+mn-cs"/>
        </a:defRPr>
      </a:lvl1pPr>
      <a:lvl2pPr marL="456846" algn="l" defTabSz="913696" rtl="0" eaLnBrk="1" latinLnBrk="0" hangingPunct="1">
        <a:defRPr sz="1800" kern="1200">
          <a:solidFill>
            <a:schemeClr val="tx1"/>
          </a:solidFill>
          <a:latin typeface="+mn-lt"/>
          <a:ea typeface="+mn-ea"/>
          <a:cs typeface="+mn-cs"/>
        </a:defRPr>
      </a:lvl2pPr>
      <a:lvl3pPr marL="913696" algn="l" defTabSz="913696" rtl="0" eaLnBrk="1" latinLnBrk="0" hangingPunct="1">
        <a:defRPr sz="1800" kern="1200">
          <a:solidFill>
            <a:schemeClr val="tx1"/>
          </a:solidFill>
          <a:latin typeface="+mn-lt"/>
          <a:ea typeface="+mn-ea"/>
          <a:cs typeface="+mn-cs"/>
        </a:defRPr>
      </a:lvl3pPr>
      <a:lvl4pPr marL="1370550" algn="l" defTabSz="913696" rtl="0" eaLnBrk="1" latinLnBrk="0" hangingPunct="1">
        <a:defRPr sz="1800" kern="1200">
          <a:solidFill>
            <a:schemeClr val="tx1"/>
          </a:solidFill>
          <a:latin typeface="+mn-lt"/>
          <a:ea typeface="+mn-ea"/>
          <a:cs typeface="+mn-cs"/>
        </a:defRPr>
      </a:lvl4pPr>
      <a:lvl5pPr marL="1827398" algn="l" defTabSz="913696" rtl="0" eaLnBrk="1" latinLnBrk="0" hangingPunct="1">
        <a:defRPr sz="1800" kern="1200">
          <a:solidFill>
            <a:schemeClr val="tx1"/>
          </a:solidFill>
          <a:latin typeface="+mn-lt"/>
          <a:ea typeface="+mn-ea"/>
          <a:cs typeface="+mn-cs"/>
        </a:defRPr>
      </a:lvl5pPr>
      <a:lvl6pPr marL="2284245" algn="l" defTabSz="913696" rtl="0" eaLnBrk="1" latinLnBrk="0" hangingPunct="1">
        <a:defRPr sz="1800" kern="1200">
          <a:solidFill>
            <a:schemeClr val="tx1"/>
          </a:solidFill>
          <a:latin typeface="+mn-lt"/>
          <a:ea typeface="+mn-ea"/>
          <a:cs typeface="+mn-cs"/>
        </a:defRPr>
      </a:lvl6pPr>
      <a:lvl7pPr marL="2741098" algn="l" defTabSz="913696" rtl="0" eaLnBrk="1" latinLnBrk="0" hangingPunct="1">
        <a:defRPr sz="1800" kern="1200">
          <a:solidFill>
            <a:schemeClr val="tx1"/>
          </a:solidFill>
          <a:latin typeface="+mn-lt"/>
          <a:ea typeface="+mn-ea"/>
          <a:cs typeface="+mn-cs"/>
        </a:defRPr>
      </a:lvl7pPr>
      <a:lvl8pPr marL="3197941" algn="l" defTabSz="913696" rtl="0" eaLnBrk="1" latinLnBrk="0" hangingPunct="1">
        <a:defRPr sz="1800" kern="1200">
          <a:solidFill>
            <a:schemeClr val="tx1"/>
          </a:solidFill>
          <a:latin typeface="+mn-lt"/>
          <a:ea typeface="+mn-ea"/>
          <a:cs typeface="+mn-cs"/>
        </a:defRPr>
      </a:lvl8pPr>
      <a:lvl9pPr marL="3654795" algn="l" defTabSz="91369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367800-479D-41B0-B3F2-2DCE95BA1381}"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 bg1="dk1" tx1="lt1" bg2="dk2" tx2="lt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 id="2147484440" r:id="rId12"/>
  </p:sldLayoutIdLst>
  <p:hf sldNum="0" hdr="0" ftr="0" dt="0"/>
  <p:txStyles>
    <p:titleStyle>
      <a:lvl1pPr algn="ctr" defTabSz="9144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367800-479D-41B0-B3F2-2DCE95BA1381}"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 bg1="dk1" tx1="lt1" bg2="dk2" tx2="lt2" accent1="accent1" accent2="accent2" accent3="accent3" accent4="accent4" accent5="accent5" accent6="accent6" hlink="hlink" folHlink="folHlink"/>
  <p:sldLayoutIdLst>
    <p:sldLayoutId id="2147484468" r:id="rId1"/>
    <p:sldLayoutId id="2147484469" r:id="rId2"/>
    <p:sldLayoutId id="2147484470" r:id="rId3"/>
    <p:sldLayoutId id="2147484471" r:id="rId4"/>
    <p:sldLayoutId id="2147484472" r:id="rId5"/>
    <p:sldLayoutId id="2147484473" r:id="rId6"/>
    <p:sldLayoutId id="2147484474" r:id="rId7"/>
    <p:sldLayoutId id="2147484475" r:id="rId8"/>
    <p:sldLayoutId id="2147484476" r:id="rId9"/>
    <p:sldLayoutId id="2147484477" r:id="rId10"/>
    <p:sldLayoutId id="2147484478" r:id="rId11"/>
    <p:sldLayoutId id="2147484479" r:id="rId12"/>
  </p:sldLayoutIdLst>
  <p:hf sldNum="0" hdr="0" ftr="0" dt="0"/>
  <p:txStyles>
    <p:titleStyle>
      <a:lvl1pPr algn="ctr" defTabSz="9144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367800-479D-41B0-B3F2-2DCE95BA1381}"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 bg1="dk1" tx1="lt1" bg2="dk2" tx2="lt2" accent1="accent1" accent2="accent2" accent3="accent3" accent4="accent4" accent5="accent5" accent6="accent6" hlink="hlink" folHlink="folHlink"/>
  <p:sldLayoutIdLst>
    <p:sldLayoutId id="2147484494" r:id="rId1"/>
    <p:sldLayoutId id="2147484495" r:id="rId2"/>
    <p:sldLayoutId id="2147484496" r:id="rId3"/>
    <p:sldLayoutId id="2147484497" r:id="rId4"/>
    <p:sldLayoutId id="2147484498" r:id="rId5"/>
    <p:sldLayoutId id="2147484499" r:id="rId6"/>
    <p:sldLayoutId id="2147484500" r:id="rId7"/>
    <p:sldLayoutId id="2147484501" r:id="rId8"/>
    <p:sldLayoutId id="2147484502" r:id="rId9"/>
    <p:sldLayoutId id="2147484503" r:id="rId10"/>
    <p:sldLayoutId id="2147484504" r:id="rId11"/>
    <p:sldLayoutId id="2147484505" r:id="rId12"/>
  </p:sldLayoutIdLst>
  <p:hf sldNum="0" hdr="0" ftr="0" dt="0"/>
  <p:txStyles>
    <p:titleStyle>
      <a:lvl1pPr algn="ctr" defTabSz="9144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367800-479D-41B0-B3F2-2DCE95BA1381}"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 bg1="dk1" tx1="lt1" bg2="dk2" tx2="lt2" accent1="accent1" accent2="accent2" accent3="accent3" accent4="accent4" accent5="accent5" accent6="accent6" hlink="hlink" folHlink="folHlink"/>
  <p:sldLayoutIdLst>
    <p:sldLayoutId id="2147484568" r:id="rId1"/>
    <p:sldLayoutId id="2147484569" r:id="rId2"/>
    <p:sldLayoutId id="2147484570" r:id="rId3"/>
    <p:sldLayoutId id="2147484571" r:id="rId4"/>
    <p:sldLayoutId id="2147484572" r:id="rId5"/>
    <p:sldLayoutId id="2147484573" r:id="rId6"/>
    <p:sldLayoutId id="2147484574" r:id="rId7"/>
    <p:sldLayoutId id="2147484575" r:id="rId8"/>
    <p:sldLayoutId id="2147484576" r:id="rId9"/>
    <p:sldLayoutId id="2147484577" r:id="rId10"/>
    <p:sldLayoutId id="2147484578" r:id="rId11"/>
    <p:sldLayoutId id="2147484579" r:id="rId12"/>
  </p:sldLayoutIdLst>
  <p:hf sldNum="0" hdr="0" ftr="0" dt="0"/>
  <p:txStyles>
    <p:titleStyle>
      <a:lvl1pPr algn="ctr" defTabSz="9144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367800-479D-41B0-B3F2-2DCE95BA1381}"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 bg1="dk1" tx1="lt1" bg2="dk2" tx2="lt2" accent1="accent1" accent2="accent2" accent3="accent3" accent4="accent4" accent5="accent5" accent6="accent6" hlink="hlink" folHlink="folHlink"/>
  <p:sldLayoutIdLst>
    <p:sldLayoutId id="2147484607" r:id="rId1"/>
    <p:sldLayoutId id="2147484608" r:id="rId2"/>
    <p:sldLayoutId id="2147484609" r:id="rId3"/>
    <p:sldLayoutId id="2147484610" r:id="rId4"/>
    <p:sldLayoutId id="2147484611" r:id="rId5"/>
    <p:sldLayoutId id="2147484612" r:id="rId6"/>
    <p:sldLayoutId id="2147484613" r:id="rId7"/>
    <p:sldLayoutId id="2147484614" r:id="rId8"/>
    <p:sldLayoutId id="2147484615" r:id="rId9"/>
    <p:sldLayoutId id="2147484616" r:id="rId10"/>
    <p:sldLayoutId id="2147484617" r:id="rId11"/>
    <p:sldLayoutId id="2147484618" r:id="rId12"/>
  </p:sldLayoutIdLst>
  <p:hf sldNum="0" hdr="0" ftr="0" dt="0"/>
  <p:txStyles>
    <p:titleStyle>
      <a:lvl1pPr algn="ctr" defTabSz="9144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367800-479D-41B0-B3F2-2DCE95BA1381}"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 bg1="dk1" tx1="lt1" bg2="dk2" tx2="lt2" accent1="accent1" accent2="accent2" accent3="accent3" accent4="accent4" accent5="accent5" accent6="accent6" hlink="hlink" folHlink="folHlink"/>
  <p:sldLayoutIdLst>
    <p:sldLayoutId id="2147484632" r:id="rId1"/>
    <p:sldLayoutId id="2147484633" r:id="rId2"/>
    <p:sldLayoutId id="2147484634" r:id="rId3"/>
    <p:sldLayoutId id="2147484635" r:id="rId4"/>
    <p:sldLayoutId id="2147484636" r:id="rId5"/>
    <p:sldLayoutId id="2147484637" r:id="rId6"/>
    <p:sldLayoutId id="2147484638" r:id="rId7"/>
    <p:sldLayoutId id="2147484639" r:id="rId8"/>
    <p:sldLayoutId id="2147484640" r:id="rId9"/>
    <p:sldLayoutId id="2147484641" r:id="rId10"/>
    <p:sldLayoutId id="2147484642" r:id="rId11"/>
  </p:sldLayoutIdLst>
  <p:hf sldNum="0" hdr="0" ftr="0" dt="0"/>
  <p:txStyles>
    <p:titleStyle>
      <a:lvl1pPr algn="ctr" defTabSz="914400" rtl="0" eaLnBrk="1" latinLnBrk="0" hangingPunct="1">
        <a:spcBef>
          <a:spcPct val="0"/>
        </a:spcBef>
        <a:buNone/>
        <a:defRPr sz="3600" kern="1200">
          <a:solidFill>
            <a:schemeClr val="tx1"/>
          </a:solidFill>
          <a:latin typeface="Chalkboard"/>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buFont typeface="Arial" pitchFamily="34" charset="0"/>
        <a:buChar char="•"/>
        <a:defRPr sz="3200" kern="1200">
          <a:solidFill>
            <a:schemeClr val="tx1"/>
          </a:solidFill>
          <a:latin typeface="Chalkboard"/>
          <a:ea typeface="+mn-ea"/>
          <a:cs typeface="+mn-cs"/>
        </a:defRPr>
      </a:lvl1pPr>
      <a:lvl2pPr marL="742950" indent="-285750" algn="l" defTabSz="914400" rtl="0" eaLnBrk="1" latinLnBrk="0" hangingPunct="1">
        <a:lnSpc>
          <a:spcPct val="100000"/>
        </a:lnSpc>
        <a:spcBef>
          <a:spcPct val="20000"/>
        </a:spcBef>
        <a:buFont typeface="Arial" pitchFamily="34" charset="0"/>
        <a:buChar char="–"/>
        <a:defRPr sz="2800" kern="1200">
          <a:solidFill>
            <a:schemeClr val="tx1"/>
          </a:solidFill>
          <a:latin typeface="Chalkboard"/>
          <a:ea typeface="+mn-ea"/>
          <a:cs typeface="+mn-cs"/>
        </a:defRPr>
      </a:lvl2pPr>
      <a:lvl3pPr marL="1143000" indent="-228600" algn="l" defTabSz="914400" rtl="0" eaLnBrk="1" latinLnBrk="0" hangingPunct="1">
        <a:lnSpc>
          <a:spcPct val="100000"/>
        </a:lnSpc>
        <a:spcBef>
          <a:spcPct val="20000"/>
        </a:spcBef>
        <a:buFont typeface="Arial" pitchFamily="34" charset="0"/>
        <a:buChar char="•"/>
        <a:defRPr sz="2400" kern="1200">
          <a:solidFill>
            <a:schemeClr val="tx1"/>
          </a:solidFill>
          <a:latin typeface="Chalkboard"/>
          <a:ea typeface="+mn-ea"/>
          <a:cs typeface="+mn-cs"/>
        </a:defRPr>
      </a:lvl3pPr>
      <a:lvl4pPr marL="1600200" indent="-228600" algn="l" defTabSz="914400" rtl="0" eaLnBrk="1" latinLnBrk="0" hangingPunct="1">
        <a:lnSpc>
          <a:spcPct val="100000"/>
        </a:lnSpc>
        <a:spcBef>
          <a:spcPct val="20000"/>
        </a:spcBef>
        <a:buFont typeface="Arial" pitchFamily="34" charset="0"/>
        <a:buChar char="–"/>
        <a:defRPr sz="2000" kern="1200">
          <a:solidFill>
            <a:schemeClr val="tx1"/>
          </a:solidFill>
          <a:latin typeface="Chalkboard"/>
          <a:ea typeface="+mn-ea"/>
          <a:cs typeface="+mn-cs"/>
        </a:defRPr>
      </a:lvl4pPr>
      <a:lvl5pPr marL="2057400" indent="-228600" algn="l" defTabSz="914400" rtl="0" eaLnBrk="1" latinLnBrk="0" hangingPunct="1">
        <a:lnSpc>
          <a:spcPct val="100000"/>
        </a:lnSpc>
        <a:spcBef>
          <a:spcPct val="20000"/>
        </a:spcBef>
        <a:buFont typeface="Arial" pitchFamily="34" charset="0"/>
        <a:buChar char="»"/>
        <a:defRPr sz="2000" kern="1200">
          <a:solidFill>
            <a:schemeClr val="tx1"/>
          </a:solidFill>
          <a:latin typeface="Chalkboard"/>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367800-479D-41B0-B3F2-2DCE95BA1381}" type="datetime4">
              <a:rPr lang="en-US" smtClean="0">
                <a:solidFill>
                  <a:prstClr val="white">
                    <a:tint val="75000"/>
                  </a:prstClr>
                </a:solidFill>
                <a:latin typeface="Century Gothic"/>
              </a:rPr>
              <a:pPr/>
              <a:t>October 20, 2015</a:t>
            </a:fld>
            <a:endParaRPr lang="en-US" dirty="0">
              <a:solidFill>
                <a:prstClr val="white">
                  <a:tint val="75000"/>
                </a:prstClr>
              </a:solidFill>
              <a:latin typeface="Century Gothic"/>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white">
                  <a:tint val="75000"/>
                </a:prstClr>
              </a:solidFill>
              <a:latin typeface="Century Gothic"/>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44759D-0EFF-4FB2-9CCE-04E00944F0FE}" type="slidenum">
              <a:rPr lang="en-US" smtClean="0">
                <a:solidFill>
                  <a:prstClr val="white">
                    <a:tint val="75000"/>
                  </a:prstClr>
                </a:solidFill>
                <a:latin typeface="Century Gothic"/>
              </a:rPr>
              <a:pPr/>
              <a:t>‹#›</a:t>
            </a:fld>
            <a:endParaRPr lang="en-US" dirty="0">
              <a:solidFill>
                <a:prstClr val="white">
                  <a:tint val="75000"/>
                </a:prstClr>
              </a:solidFill>
              <a:latin typeface="Century Gothic"/>
            </a:endParaRPr>
          </a:p>
        </p:txBody>
      </p:sp>
    </p:spTree>
  </p:cSld>
  <p:clrMap bg1="dk1" tx1="lt1" bg2="dk2" tx2="lt2" accent1="accent1" accent2="accent2" accent3="accent3" accent4="accent4" accent5="accent5" accent6="accent6" hlink="hlink" folHlink="folHlink"/>
  <p:sldLayoutIdLst>
    <p:sldLayoutId id="2147484644" r:id="rId1"/>
    <p:sldLayoutId id="2147484645" r:id="rId2"/>
    <p:sldLayoutId id="2147484646" r:id="rId3"/>
    <p:sldLayoutId id="2147484647" r:id="rId4"/>
    <p:sldLayoutId id="2147484648" r:id="rId5"/>
    <p:sldLayoutId id="2147484649" r:id="rId6"/>
    <p:sldLayoutId id="2147484650" r:id="rId7"/>
    <p:sldLayoutId id="2147484651" r:id="rId8"/>
    <p:sldLayoutId id="2147484652" r:id="rId9"/>
    <p:sldLayoutId id="2147484653" r:id="rId10"/>
    <p:sldLayoutId id="2147484654" r:id="rId11"/>
  </p:sldLayoutIdLst>
  <p:hf sldNum="0" hdr="0" ftr="0" dt="0"/>
  <p:txStyles>
    <p:titleStyle>
      <a:lvl1pPr algn="ctr" defTabSz="9144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buFont typeface="Arial" pitchFamily="34" charset="0"/>
        <a:buChar char="•"/>
        <a:defRPr sz="3200" kern="1200">
          <a:solidFill>
            <a:schemeClr val="tx1"/>
          </a:solidFill>
          <a:latin typeface="+mj-lt"/>
          <a:ea typeface="+mn-ea"/>
          <a:cs typeface="+mn-cs"/>
        </a:defRPr>
      </a:lvl1pPr>
      <a:lvl2pPr marL="742950" indent="-285750" algn="l" defTabSz="914400" rtl="0" eaLnBrk="1" latinLnBrk="0" hangingPunct="1">
        <a:lnSpc>
          <a:spcPct val="100000"/>
        </a:lnSpc>
        <a:spcBef>
          <a:spcPct val="20000"/>
        </a:spcBef>
        <a:buFont typeface="Arial" pitchFamily="34" charset="0"/>
        <a:buChar char="–"/>
        <a:defRPr sz="2800" kern="1200">
          <a:solidFill>
            <a:schemeClr val="tx1"/>
          </a:solidFill>
          <a:latin typeface="+mj-lt"/>
          <a:ea typeface="+mn-ea"/>
          <a:cs typeface="+mn-cs"/>
        </a:defRPr>
      </a:lvl2pPr>
      <a:lvl3pPr marL="1143000" indent="-228600" algn="l" defTabSz="914400" rtl="0" eaLnBrk="1" latinLnBrk="0" hangingPunct="1">
        <a:lnSpc>
          <a:spcPct val="100000"/>
        </a:lnSpc>
        <a:spcBef>
          <a:spcPct val="20000"/>
        </a:spcBef>
        <a:buFont typeface="Arial" pitchFamily="34" charset="0"/>
        <a:buChar char="•"/>
        <a:defRPr sz="2400" kern="1200">
          <a:solidFill>
            <a:schemeClr val="tx1"/>
          </a:solidFill>
          <a:latin typeface="+mj-lt"/>
          <a:ea typeface="+mn-ea"/>
          <a:cs typeface="+mn-cs"/>
        </a:defRPr>
      </a:lvl3pPr>
      <a:lvl4pPr marL="1600200" indent="-228600" algn="l" defTabSz="914400" rtl="0" eaLnBrk="1" latinLnBrk="0" hangingPunct="1">
        <a:lnSpc>
          <a:spcPct val="100000"/>
        </a:lnSpc>
        <a:spcBef>
          <a:spcPct val="20000"/>
        </a:spcBef>
        <a:buFont typeface="Arial" pitchFamily="34" charset="0"/>
        <a:buChar char="–"/>
        <a:defRPr sz="2000" kern="1200">
          <a:solidFill>
            <a:schemeClr val="tx1"/>
          </a:solidFill>
          <a:latin typeface="+mj-lt"/>
          <a:ea typeface="+mn-ea"/>
          <a:cs typeface="+mn-cs"/>
        </a:defRPr>
      </a:lvl4pPr>
      <a:lvl5pPr marL="2057400" indent="-228600" algn="l" defTabSz="914400" rtl="0" eaLnBrk="1" latinLnBrk="0" hangingPunct="1">
        <a:lnSpc>
          <a:spcPct val="100000"/>
        </a:lnSpc>
        <a:spcBef>
          <a:spcPct val="20000"/>
        </a:spcBef>
        <a:buFont typeface="Arial" pitchFamily="34" charset="0"/>
        <a:buChar char="»"/>
        <a:defRPr sz="20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13.jpeg"/><Relationship Id="rId8" Type="http://schemas.openxmlformats.org/officeDocument/2006/relationships/image" Target="../media/image14.png"/><Relationship Id="rId9" Type="http://schemas.openxmlformats.org/officeDocument/2006/relationships/image" Target="../media/image15.jpeg"/><Relationship Id="rId10" Type="http://schemas.openxmlformats.org/officeDocument/2006/relationships/image" Target="../media/image16.jpeg"/><Relationship Id="rId11" Type="http://schemas.openxmlformats.org/officeDocument/2006/relationships/image" Target="../media/image17.ti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g"/><Relationship Id="rId7" Type="http://schemas.openxmlformats.org/officeDocument/2006/relationships/image" Target="../media/image34.jpeg"/><Relationship Id="rId8" Type="http://schemas.openxmlformats.org/officeDocument/2006/relationships/image" Target="../media/image35.jpeg"/><Relationship Id="rId1" Type="http://schemas.openxmlformats.org/officeDocument/2006/relationships/slideLayout" Target="../slideLayouts/slideLayout50.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g"/><Relationship Id="rId7" Type="http://schemas.openxmlformats.org/officeDocument/2006/relationships/image" Target="../media/image34.jpeg"/><Relationship Id="rId8" Type="http://schemas.openxmlformats.org/officeDocument/2006/relationships/image" Target="../media/image35.jpeg"/><Relationship Id="rId1" Type="http://schemas.openxmlformats.org/officeDocument/2006/relationships/slideLayout" Target="../slideLayouts/slideLayout50.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6" Type="http://schemas.openxmlformats.org/officeDocument/2006/relationships/image" Target="../media/image33.jpg"/><Relationship Id="rId7" Type="http://schemas.openxmlformats.org/officeDocument/2006/relationships/image" Target="../media/image34.jpeg"/><Relationship Id="rId8" Type="http://schemas.openxmlformats.org/officeDocument/2006/relationships/image" Target="../media/image35.jpeg"/><Relationship Id="rId1" Type="http://schemas.openxmlformats.org/officeDocument/2006/relationships/slideLayout" Target="../slideLayouts/slideLayout50.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7.xml"/><Relationship Id="rId4" Type="http://schemas.openxmlformats.org/officeDocument/2006/relationships/notesSlide" Target="../notesSlides/notesSlide12.xml"/><Relationship Id="rId5" Type="http://schemas.openxmlformats.org/officeDocument/2006/relationships/image" Target="../media/image36.png"/><Relationship Id="rId6" Type="http://schemas.openxmlformats.org/officeDocument/2006/relationships/image" Target="../media/image37.png"/><Relationship Id="rId1" Type="http://schemas.microsoft.com/office/2007/relationships/media" Target="../media/media1.mp4"/><Relationship Id="rId2" Type="http://schemas.openxmlformats.org/officeDocument/2006/relationships/video" Target="../media/media1.mp4"/></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5.jpeg"/><Relationship Id="rId5" Type="http://schemas.openxmlformats.org/officeDocument/2006/relationships/image" Target="../media/image39.jpeg"/><Relationship Id="rId6" Type="http://schemas.openxmlformats.org/officeDocument/2006/relationships/image" Target="../media/image40.png"/><Relationship Id="rId7" Type="http://schemas.openxmlformats.org/officeDocument/2006/relationships/image" Target="../media/image26.jpeg"/><Relationship Id="rId8" Type="http://schemas.openxmlformats.org/officeDocument/2006/relationships/image" Target="../media/image27.jpeg"/><Relationship Id="rId9" Type="http://schemas.openxmlformats.org/officeDocument/2006/relationships/image" Target="../media/image41.jpeg"/><Relationship Id="rId10" Type="http://schemas.openxmlformats.org/officeDocument/2006/relationships/image" Target="../media/image42.jpeg"/><Relationship Id="rId11" Type="http://schemas.openxmlformats.org/officeDocument/2006/relationships/image" Target="../media/image43.png"/><Relationship Id="rId1" Type="http://schemas.openxmlformats.org/officeDocument/2006/relationships/slideLayout" Target="../slideLayouts/slideLayout24.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44.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image" Target="../media/image1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 Id="rId3" Type="http://schemas.openxmlformats.org/officeDocument/2006/relationships/image" Target="../media/image4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 Id="rId3"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36.png"/><Relationship Id="rId1" Type="http://schemas.openxmlformats.org/officeDocument/2006/relationships/slideLayout" Target="../slideLayouts/slideLayout67.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1" Type="http://schemas.openxmlformats.org/officeDocument/2006/relationships/slideLayout" Target="../slideLayouts/slideLayout146.xml"/><Relationship Id="rId2" Type="http://schemas.openxmlformats.org/officeDocument/2006/relationships/image" Target="../media/image5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33.jpg"/><Relationship Id="rId1" Type="http://schemas.openxmlformats.org/officeDocument/2006/relationships/slideLayout" Target="../slideLayouts/slideLayout89.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1" Type="http://schemas.openxmlformats.org/officeDocument/2006/relationships/slideLayout" Target="../slideLayouts/slideLayout55.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97.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42.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7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7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7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7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75.png"/><Relationship Id="rId3" Type="http://schemas.openxmlformats.org/officeDocument/2006/relationships/image" Target="../media/image7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7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7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80.png"/><Relationship Id="rId3" Type="http://schemas.openxmlformats.org/officeDocument/2006/relationships/image" Target="../media/image8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82.png"/><Relationship Id="rId3" Type="http://schemas.openxmlformats.org/officeDocument/2006/relationships/image" Target="../media/image8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8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image" Target="../media/image8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8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6.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78.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4.xml"/><Relationship Id="rId2" Type="http://schemas.openxmlformats.org/officeDocument/2006/relationships/notesSlide" Target="../notesSlides/notesSlide5.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png"/><Relationship Id="rId1" Type="http://schemas.openxmlformats.org/officeDocument/2006/relationships/slideLayout" Target="../slideLayouts/slideLayout12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7.xml"/><Relationship Id="rId3"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descr="uds01_wfc3_JH_mosaic_crop.jpg"/>
          <p:cNvPicPr>
            <a:picLocks noChangeAspect="1"/>
          </p:cNvPicPr>
          <p:nvPr/>
        </p:nvPicPr>
        <p:blipFill rotWithShape="1">
          <a:blip r:embed="rId3">
            <a:extLst>
              <a:ext uri="{28A0092B-C50C-407E-A947-70E740481C1C}">
                <a14:useLocalDpi xmlns:a14="http://schemas.microsoft.com/office/drawing/2010/main" val="0"/>
              </a:ext>
            </a:extLst>
          </a:blip>
          <a:srcRect l="11355" t="19486" r="25152" b="11337"/>
          <a:stretch/>
        </p:blipFill>
        <p:spPr bwMode="auto">
          <a:xfrm>
            <a:off x="-1303" y="1619583"/>
            <a:ext cx="9374188" cy="574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22" name="Picture 2" descr="col08"/>
          <p:cNvPicPr>
            <a:picLocks noChangeAspect="1" noChangeArrowheads="1"/>
          </p:cNvPicPr>
          <p:nvPr/>
        </p:nvPicPr>
        <p:blipFill>
          <a:blip r:embed="rId4">
            <a:extLst>
              <a:ext uri="{28A0092B-C50C-407E-A947-70E740481C1C}">
                <a14:useLocalDpi xmlns:a14="http://schemas.microsoft.com/office/drawing/2010/main" val="0"/>
              </a:ext>
            </a:extLst>
          </a:blip>
          <a:srcRect t="3906"/>
          <a:stretch>
            <a:fillRect/>
          </a:stretch>
        </p:blipFill>
        <p:spPr bwMode="auto">
          <a:xfrm>
            <a:off x="7086600" y="0"/>
            <a:ext cx="2057400" cy="197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23" name="Picture 3"/>
          <p:cNvPicPr>
            <a:picLocks noChangeAspect="1" noChangeArrowheads="1"/>
          </p:cNvPicPr>
          <p:nvPr/>
        </p:nvPicPr>
        <p:blipFill>
          <a:blip r:embed="rId5">
            <a:extLst>
              <a:ext uri="{28A0092B-C50C-407E-A947-70E740481C1C}">
                <a14:useLocalDpi xmlns:a14="http://schemas.microsoft.com/office/drawing/2010/main" val="0"/>
              </a:ext>
            </a:extLst>
          </a:blip>
          <a:srcRect t="10368" r="40450"/>
          <a:stretch>
            <a:fillRect/>
          </a:stretch>
        </p:blipFill>
        <p:spPr bwMode="auto">
          <a:xfrm rot="5400000">
            <a:off x="2748757" y="4623593"/>
            <a:ext cx="161925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29" name="Picture 9" descr="m87jet"/>
          <p:cNvPicPr>
            <a:picLocks noChangeAspect="1" noChangeArrowheads="1"/>
          </p:cNvPicPr>
          <p:nvPr/>
        </p:nvPicPr>
        <p:blipFill>
          <a:blip r:embed="rId6">
            <a:extLst>
              <a:ext uri="{28A0092B-C50C-407E-A947-70E740481C1C}">
                <a14:useLocalDpi xmlns:a14="http://schemas.microsoft.com/office/drawing/2010/main" val="0"/>
              </a:ext>
            </a:extLst>
          </a:blip>
          <a:srcRect l="19807" t="7181" r="20551" b="26410"/>
          <a:stretch>
            <a:fillRect/>
          </a:stretch>
        </p:blipFill>
        <p:spPr bwMode="auto">
          <a:xfrm>
            <a:off x="5029200" y="0"/>
            <a:ext cx="2098675"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30" name="Picture 10" descr="m87_gendler_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33600" y="0"/>
            <a:ext cx="2895600" cy="1917700"/>
          </a:xfrm>
          <a:prstGeom prst="rect">
            <a:avLst/>
          </a:prstGeom>
          <a:noFill/>
          <a:extLst>
            <a:ext uri="{909E8E84-426E-40dd-AFC4-6F175D3DCCD1}">
              <a14:hiddenFill xmlns:a14="http://schemas.microsoft.com/office/drawing/2010/main">
                <a:solidFill>
                  <a:srgbClr val="FFFFFF"/>
                </a:solidFill>
              </a14:hiddenFill>
            </a:ext>
          </a:extLst>
        </p:spPr>
      </p:pic>
      <p:pic>
        <p:nvPicPr>
          <p:cNvPr id="696341" name="Picture 21" descr="Snapshot 2009-08-12 15-34-40"/>
          <p:cNvPicPr>
            <a:picLocks noChangeAspect="1" noChangeArrowheads="1"/>
          </p:cNvPicPr>
          <p:nvPr/>
        </p:nvPicPr>
        <p:blipFill>
          <a:blip r:embed="rId8">
            <a:extLst>
              <a:ext uri="{28A0092B-C50C-407E-A947-70E740481C1C}">
                <a14:useLocalDpi xmlns:a14="http://schemas.microsoft.com/office/drawing/2010/main" val="0"/>
              </a:ext>
            </a:extLst>
          </a:blip>
          <a:srcRect l="6749" t="6749" r="6749" b="6749"/>
          <a:stretch>
            <a:fillRect/>
          </a:stretch>
        </p:blipFill>
        <p:spPr bwMode="auto">
          <a:xfrm>
            <a:off x="5029200" y="51054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42" name="Picture 22" descr="whirlpoo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400000">
            <a:off x="212725" y="-212725"/>
            <a:ext cx="170815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696343" name="Picture 23" descr="M82h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5086350"/>
            <a:ext cx="2362200" cy="177165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685800" y="1794361"/>
            <a:ext cx="7772400" cy="2070832"/>
          </a:xfrm>
        </p:spPr>
        <p:txBody>
          <a:bodyPr>
            <a:normAutofit/>
          </a:bodyPr>
          <a:lstStyle/>
          <a:p>
            <a:r>
              <a:rPr lang="en-US" sz="4000" dirty="0" smtClean="0"/>
              <a:t>Probing Galaxy Evolution with the Next Generation </a:t>
            </a:r>
            <a:br>
              <a:rPr lang="en-US" sz="4000" dirty="0" smtClean="0"/>
            </a:br>
            <a:r>
              <a:rPr lang="en-US" sz="4000" dirty="0" smtClean="0"/>
              <a:t>of UVOIR Telescopes</a:t>
            </a:r>
            <a:endParaRPr lang="en-US" sz="4000" dirty="0"/>
          </a:p>
        </p:txBody>
      </p:sp>
      <p:sp>
        <p:nvSpPr>
          <p:cNvPr id="6" name="Rectangle 5"/>
          <p:cNvSpPr/>
          <p:nvPr/>
        </p:nvSpPr>
        <p:spPr>
          <a:xfrm>
            <a:off x="3068007" y="4105913"/>
            <a:ext cx="2813004" cy="830997"/>
          </a:xfrm>
          <a:prstGeom prst="rect">
            <a:avLst/>
          </a:prstGeom>
        </p:spPr>
        <p:txBody>
          <a:bodyPr wrap="none">
            <a:spAutoFit/>
          </a:bodyPr>
          <a:lstStyle/>
          <a:p>
            <a:pPr algn="ctr"/>
            <a:r>
              <a:rPr lang="en-US" sz="2400" dirty="0">
                <a:latin typeface="Apple Chancery"/>
                <a:cs typeface="Apple Chancery"/>
              </a:rPr>
              <a:t>rachel </a:t>
            </a:r>
            <a:r>
              <a:rPr lang="en-US" sz="2400" dirty="0" smtClean="0">
                <a:latin typeface="Apple Chancery"/>
                <a:cs typeface="Apple Chancery"/>
              </a:rPr>
              <a:t>somerville</a:t>
            </a:r>
          </a:p>
          <a:p>
            <a:pPr algn="ctr"/>
            <a:r>
              <a:rPr lang="en-US" sz="2400" dirty="0" smtClean="0">
                <a:latin typeface="Apple Chancery"/>
                <a:cs typeface="Apple Chancery"/>
              </a:rPr>
              <a:t>Rutgers University</a:t>
            </a:r>
            <a:endParaRPr lang="en-US" sz="2400" dirty="0">
              <a:latin typeface="Apple Chancery"/>
              <a:cs typeface="Apple Chancery"/>
            </a:endParaRPr>
          </a:p>
        </p:txBody>
      </p:sp>
      <p:pic>
        <p:nvPicPr>
          <p:cNvPr id="2" name="Picture 1" descr="potw1529a.ti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87697" y="5238749"/>
            <a:ext cx="2585188" cy="184079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11273" y="835900"/>
            <a:ext cx="6238016" cy="5486400"/>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prstClr val="black"/>
                </a:solidFill>
              </a:ln>
              <a:solidFill>
                <a:prstClr val="white"/>
              </a:solidFill>
              <a:latin typeface="Century Gothic"/>
            </a:endParaRPr>
          </a:p>
        </p:txBody>
      </p:sp>
      <p:cxnSp>
        <p:nvCxnSpPr>
          <p:cNvPr id="5" name="Straight Connector 4"/>
          <p:cNvCxnSpPr>
            <a:stCxn id="3" idx="0"/>
            <a:endCxn id="3" idx="2"/>
          </p:cNvCxnSpPr>
          <p:nvPr/>
        </p:nvCxnSpPr>
        <p:spPr>
          <a:xfrm>
            <a:off x="4630281" y="835900"/>
            <a:ext cx="0" cy="5486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a:stCxn id="3" idx="1"/>
            <a:endCxn id="3" idx="3"/>
          </p:cNvCxnSpPr>
          <p:nvPr/>
        </p:nvCxnSpPr>
        <p:spPr>
          <a:xfrm>
            <a:off x="1511273" y="3579100"/>
            <a:ext cx="6238016"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2475913" y="1382556"/>
            <a:ext cx="2154367" cy="739450"/>
          </a:xfrm>
          <a:prstGeom prst="ellipse">
            <a:avLst/>
          </a:prstGeom>
          <a:solidFill>
            <a:srgbClr val="66FFFF"/>
          </a:soli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8BC4A">
                  <a:lumMod val="60000"/>
                  <a:lumOff val="40000"/>
                </a:srgbClr>
              </a:solidFill>
              <a:latin typeface="Century Gothic"/>
            </a:endParaRPr>
          </a:p>
        </p:txBody>
      </p:sp>
      <p:sp>
        <p:nvSpPr>
          <p:cNvPr id="10" name="Oval 9"/>
          <p:cNvSpPr/>
          <p:nvPr/>
        </p:nvSpPr>
        <p:spPr>
          <a:xfrm>
            <a:off x="1711902" y="2662825"/>
            <a:ext cx="2154367" cy="739450"/>
          </a:xfrm>
          <a:prstGeom prst="ellipse">
            <a:avLst/>
          </a:prstGeom>
          <a:solidFill>
            <a:srgbClr val="66FFFF"/>
          </a:soli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 name="Oval 10"/>
          <p:cNvSpPr/>
          <p:nvPr/>
        </p:nvSpPr>
        <p:spPr>
          <a:xfrm>
            <a:off x="5571810" y="1141325"/>
            <a:ext cx="548640" cy="54864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2" name="Oval 11"/>
          <p:cNvSpPr/>
          <p:nvPr/>
        </p:nvSpPr>
        <p:spPr>
          <a:xfrm>
            <a:off x="5571811" y="2502075"/>
            <a:ext cx="640080" cy="6400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3" name="Oval 12"/>
          <p:cNvSpPr/>
          <p:nvPr/>
        </p:nvSpPr>
        <p:spPr>
          <a:xfrm>
            <a:off x="5360795" y="3769277"/>
            <a:ext cx="730515" cy="73945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4" name="Oval 13"/>
          <p:cNvSpPr/>
          <p:nvPr/>
        </p:nvSpPr>
        <p:spPr>
          <a:xfrm>
            <a:off x="4748850" y="4508727"/>
            <a:ext cx="822960" cy="82296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5" name="Oval 14"/>
          <p:cNvSpPr/>
          <p:nvPr/>
        </p:nvSpPr>
        <p:spPr>
          <a:xfrm>
            <a:off x="3271740" y="4340252"/>
            <a:ext cx="1189057" cy="116512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cxnSp>
        <p:nvCxnSpPr>
          <p:cNvPr id="17" name="Straight Arrow Connector 16"/>
          <p:cNvCxnSpPr>
            <a:endCxn id="10" idx="0"/>
          </p:cNvCxnSpPr>
          <p:nvPr/>
        </p:nvCxnSpPr>
        <p:spPr>
          <a:xfrm flipH="1">
            <a:off x="2789086" y="2122006"/>
            <a:ext cx="482654" cy="54081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rot="16200000">
            <a:off x="369780" y="1895185"/>
            <a:ext cx="1514545" cy="369332"/>
          </a:xfrm>
          <a:prstGeom prst="rect">
            <a:avLst/>
          </a:prstGeom>
          <a:noFill/>
        </p:spPr>
        <p:txBody>
          <a:bodyPr wrap="none" rtlCol="0">
            <a:spAutoFit/>
          </a:bodyPr>
          <a:lstStyle/>
          <a:p>
            <a:r>
              <a:rPr lang="en-US" dirty="0" smtClean="0">
                <a:solidFill>
                  <a:prstClr val="white"/>
                </a:solidFill>
                <a:latin typeface="Century Gothic"/>
              </a:rPr>
              <a:t>star-forming</a:t>
            </a:r>
            <a:endParaRPr lang="en-US" dirty="0">
              <a:solidFill>
                <a:prstClr val="white"/>
              </a:solidFill>
              <a:latin typeface="Century Gothic"/>
            </a:endParaRPr>
          </a:p>
        </p:txBody>
      </p:sp>
      <p:sp>
        <p:nvSpPr>
          <p:cNvPr id="24" name="TextBox 23"/>
          <p:cNvSpPr txBox="1"/>
          <p:nvPr/>
        </p:nvSpPr>
        <p:spPr>
          <a:xfrm rot="16200000">
            <a:off x="494540" y="4575280"/>
            <a:ext cx="1287532" cy="369332"/>
          </a:xfrm>
          <a:prstGeom prst="rect">
            <a:avLst/>
          </a:prstGeom>
          <a:noFill/>
        </p:spPr>
        <p:txBody>
          <a:bodyPr wrap="none" rtlCol="0">
            <a:spAutoFit/>
          </a:bodyPr>
          <a:lstStyle/>
          <a:p>
            <a:r>
              <a:rPr lang="en-US" dirty="0" smtClean="0">
                <a:solidFill>
                  <a:prstClr val="white"/>
                </a:solidFill>
                <a:latin typeface="Century Gothic"/>
              </a:rPr>
              <a:t>quiescent</a:t>
            </a:r>
            <a:endParaRPr lang="en-US" dirty="0">
              <a:solidFill>
                <a:prstClr val="white"/>
              </a:solidFill>
              <a:latin typeface="Century Gothic"/>
            </a:endParaRPr>
          </a:p>
        </p:txBody>
      </p:sp>
      <p:sp>
        <p:nvSpPr>
          <p:cNvPr id="25" name="TextBox 24"/>
          <p:cNvSpPr txBox="1"/>
          <p:nvPr/>
        </p:nvSpPr>
        <p:spPr>
          <a:xfrm rot="16200000">
            <a:off x="-1109338" y="3093985"/>
            <a:ext cx="3177372" cy="369332"/>
          </a:xfrm>
          <a:prstGeom prst="rect">
            <a:avLst/>
          </a:prstGeom>
          <a:noFill/>
        </p:spPr>
        <p:txBody>
          <a:bodyPr wrap="none" rtlCol="0">
            <a:spAutoFit/>
          </a:bodyPr>
          <a:lstStyle/>
          <a:p>
            <a:r>
              <a:rPr lang="en-US" dirty="0" smtClean="0">
                <a:solidFill>
                  <a:prstClr val="white"/>
                </a:solidFill>
                <a:latin typeface="Century Gothic"/>
              </a:rPr>
              <a:t>specific star formation rate</a:t>
            </a:r>
            <a:endParaRPr lang="en-US" dirty="0">
              <a:solidFill>
                <a:prstClr val="white"/>
              </a:solidFill>
              <a:latin typeface="Century Gothic"/>
            </a:endParaRPr>
          </a:p>
        </p:txBody>
      </p:sp>
      <p:sp>
        <p:nvSpPr>
          <p:cNvPr id="26" name="TextBox 25"/>
          <p:cNvSpPr txBox="1"/>
          <p:nvPr/>
        </p:nvSpPr>
        <p:spPr>
          <a:xfrm>
            <a:off x="3810131" y="6438237"/>
            <a:ext cx="1877437" cy="369332"/>
          </a:xfrm>
          <a:prstGeom prst="rect">
            <a:avLst/>
          </a:prstGeom>
          <a:noFill/>
        </p:spPr>
        <p:txBody>
          <a:bodyPr wrap="none" rtlCol="0">
            <a:spAutoFit/>
          </a:bodyPr>
          <a:lstStyle/>
          <a:p>
            <a:r>
              <a:rPr lang="en-US" dirty="0" smtClean="0">
                <a:solidFill>
                  <a:prstClr val="white"/>
                </a:solidFill>
                <a:latin typeface="Century Gothic"/>
              </a:rPr>
              <a:t>internal density</a:t>
            </a:r>
            <a:endParaRPr lang="en-US" dirty="0">
              <a:solidFill>
                <a:prstClr val="white"/>
              </a:solidFill>
              <a:latin typeface="Century Gothic"/>
            </a:endParaRPr>
          </a:p>
        </p:txBody>
      </p:sp>
      <p:sp>
        <p:nvSpPr>
          <p:cNvPr id="27" name="TextBox 26"/>
          <p:cNvSpPr txBox="1"/>
          <p:nvPr/>
        </p:nvSpPr>
        <p:spPr>
          <a:xfrm>
            <a:off x="1835522" y="6338375"/>
            <a:ext cx="1280782" cy="369332"/>
          </a:xfrm>
          <a:prstGeom prst="rect">
            <a:avLst/>
          </a:prstGeom>
          <a:noFill/>
        </p:spPr>
        <p:txBody>
          <a:bodyPr wrap="none" rtlCol="0">
            <a:spAutoFit/>
          </a:bodyPr>
          <a:lstStyle/>
          <a:p>
            <a:r>
              <a:rPr lang="en-US" dirty="0" smtClean="0">
                <a:solidFill>
                  <a:prstClr val="white"/>
                </a:solidFill>
                <a:latin typeface="Century Gothic"/>
              </a:rPr>
              <a:t>extended</a:t>
            </a:r>
            <a:endParaRPr lang="en-US" dirty="0">
              <a:solidFill>
                <a:prstClr val="white"/>
              </a:solidFill>
              <a:latin typeface="Century Gothic"/>
            </a:endParaRPr>
          </a:p>
        </p:txBody>
      </p:sp>
      <p:sp>
        <p:nvSpPr>
          <p:cNvPr id="28" name="TextBox 27"/>
          <p:cNvSpPr txBox="1"/>
          <p:nvPr/>
        </p:nvSpPr>
        <p:spPr>
          <a:xfrm>
            <a:off x="6345533" y="6346609"/>
            <a:ext cx="1249060" cy="369332"/>
          </a:xfrm>
          <a:prstGeom prst="rect">
            <a:avLst/>
          </a:prstGeom>
          <a:noFill/>
        </p:spPr>
        <p:txBody>
          <a:bodyPr wrap="none" rtlCol="0">
            <a:spAutoFit/>
          </a:bodyPr>
          <a:lstStyle/>
          <a:p>
            <a:r>
              <a:rPr lang="en-US" dirty="0" smtClean="0">
                <a:solidFill>
                  <a:prstClr val="white"/>
                </a:solidFill>
                <a:latin typeface="Century Gothic"/>
              </a:rPr>
              <a:t>compact</a:t>
            </a:r>
            <a:endParaRPr lang="en-US" dirty="0">
              <a:solidFill>
                <a:prstClr val="white"/>
              </a:solidFill>
              <a:latin typeface="Century Gothic"/>
            </a:endParaRPr>
          </a:p>
        </p:txBody>
      </p:sp>
      <p:sp>
        <p:nvSpPr>
          <p:cNvPr id="29" name="TextBox 28"/>
          <p:cNvSpPr txBox="1"/>
          <p:nvPr/>
        </p:nvSpPr>
        <p:spPr>
          <a:xfrm>
            <a:off x="1711902" y="985396"/>
            <a:ext cx="684089" cy="369332"/>
          </a:xfrm>
          <a:prstGeom prst="rect">
            <a:avLst/>
          </a:prstGeom>
          <a:noFill/>
        </p:spPr>
        <p:txBody>
          <a:bodyPr wrap="none" rtlCol="0">
            <a:spAutoFit/>
          </a:bodyPr>
          <a:lstStyle/>
          <a:p>
            <a:r>
              <a:rPr lang="en-US" dirty="0" smtClean="0">
                <a:solidFill>
                  <a:srgbClr val="00FFFF"/>
                </a:solidFill>
                <a:latin typeface="Century Gothic"/>
              </a:rPr>
              <a:t>disk</a:t>
            </a:r>
            <a:r>
              <a:rPr lang="en-US" dirty="0">
                <a:solidFill>
                  <a:srgbClr val="00FFFF"/>
                </a:solidFill>
                <a:latin typeface="Century Gothic"/>
              </a:rPr>
              <a:t>s</a:t>
            </a:r>
          </a:p>
        </p:txBody>
      </p:sp>
      <p:sp>
        <p:nvSpPr>
          <p:cNvPr id="30" name="TextBox 29"/>
          <p:cNvSpPr txBox="1"/>
          <p:nvPr/>
        </p:nvSpPr>
        <p:spPr>
          <a:xfrm>
            <a:off x="6211891" y="1170062"/>
            <a:ext cx="1236148" cy="369332"/>
          </a:xfrm>
          <a:prstGeom prst="rect">
            <a:avLst/>
          </a:prstGeom>
          <a:noFill/>
        </p:spPr>
        <p:txBody>
          <a:bodyPr wrap="none" rtlCol="0">
            <a:spAutoFit/>
          </a:bodyPr>
          <a:lstStyle/>
          <a:p>
            <a:r>
              <a:rPr lang="en-US" dirty="0" smtClean="0">
                <a:solidFill>
                  <a:srgbClr val="FF0000"/>
                </a:solidFill>
                <a:latin typeface="Century Gothic"/>
              </a:rPr>
              <a:t>spheroid</a:t>
            </a:r>
            <a:r>
              <a:rPr lang="en-US" dirty="0">
                <a:solidFill>
                  <a:srgbClr val="FF0000"/>
                </a:solidFill>
                <a:latin typeface="Century Gothic"/>
              </a:rPr>
              <a:t>s</a:t>
            </a:r>
          </a:p>
        </p:txBody>
      </p:sp>
      <p:cxnSp>
        <p:nvCxnSpPr>
          <p:cNvPr id="32" name="Straight Arrow Connector 31"/>
          <p:cNvCxnSpPr>
            <a:stCxn id="11" idx="4"/>
          </p:cNvCxnSpPr>
          <p:nvPr/>
        </p:nvCxnSpPr>
        <p:spPr>
          <a:xfrm>
            <a:off x="5846130" y="1689965"/>
            <a:ext cx="0" cy="81211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endCxn id="13" idx="0"/>
          </p:cNvCxnSpPr>
          <p:nvPr/>
        </p:nvCxnSpPr>
        <p:spPr>
          <a:xfrm flipH="1">
            <a:off x="5726053" y="3106664"/>
            <a:ext cx="121751" cy="662613"/>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3" idx="3"/>
          </p:cNvCxnSpPr>
          <p:nvPr/>
        </p:nvCxnSpPr>
        <p:spPr>
          <a:xfrm flipH="1">
            <a:off x="5225143" y="4400437"/>
            <a:ext cx="242633" cy="34169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a:off x="4340888" y="4917512"/>
            <a:ext cx="407963"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3784141" y="276612"/>
            <a:ext cx="1582509" cy="369332"/>
          </a:xfrm>
          <a:prstGeom prst="rect">
            <a:avLst/>
          </a:prstGeom>
          <a:solidFill>
            <a:schemeClr val="bg2">
              <a:lumMod val="50000"/>
              <a:lumOff val="50000"/>
            </a:schemeClr>
          </a:solidFill>
        </p:spPr>
        <p:txBody>
          <a:bodyPr wrap="none" rtlCol="0">
            <a:spAutoFit/>
          </a:bodyPr>
          <a:lstStyle/>
          <a:p>
            <a:r>
              <a:rPr lang="en-US" dirty="0" smtClean="0"/>
              <a:t>compaction</a:t>
            </a:r>
            <a:endParaRPr lang="en-US" dirty="0"/>
          </a:p>
        </p:txBody>
      </p:sp>
      <p:sp>
        <p:nvSpPr>
          <p:cNvPr id="9" name="TextBox 8"/>
          <p:cNvSpPr txBox="1"/>
          <p:nvPr/>
        </p:nvSpPr>
        <p:spPr>
          <a:xfrm>
            <a:off x="6745206" y="3032943"/>
            <a:ext cx="1405666" cy="369332"/>
          </a:xfrm>
          <a:prstGeom prst="rect">
            <a:avLst/>
          </a:prstGeom>
          <a:solidFill>
            <a:srgbClr val="800000"/>
          </a:solidFill>
        </p:spPr>
        <p:txBody>
          <a:bodyPr wrap="none" rtlCol="0">
            <a:spAutoFit/>
          </a:bodyPr>
          <a:lstStyle/>
          <a:p>
            <a:r>
              <a:rPr lang="en-US" dirty="0" smtClean="0"/>
              <a:t>quenching</a:t>
            </a:r>
            <a:endParaRPr lang="en-US" dirty="0"/>
          </a:p>
        </p:txBody>
      </p:sp>
      <p:sp>
        <p:nvSpPr>
          <p:cNvPr id="16" name="TextBox 15"/>
          <p:cNvSpPr txBox="1"/>
          <p:nvPr/>
        </p:nvSpPr>
        <p:spPr>
          <a:xfrm>
            <a:off x="4084283" y="5792053"/>
            <a:ext cx="1329135" cy="369332"/>
          </a:xfrm>
          <a:prstGeom prst="rect">
            <a:avLst/>
          </a:prstGeom>
          <a:solidFill>
            <a:srgbClr val="800000"/>
          </a:solidFill>
        </p:spPr>
        <p:txBody>
          <a:bodyPr wrap="none" rtlCol="0">
            <a:spAutoFit/>
          </a:bodyPr>
          <a:lstStyle/>
          <a:p>
            <a:r>
              <a:rPr lang="en-US" dirty="0" smtClean="0"/>
              <a:t>expansion</a:t>
            </a:r>
            <a:endParaRPr lang="en-US" dirty="0"/>
          </a:p>
        </p:txBody>
      </p:sp>
      <p:cxnSp>
        <p:nvCxnSpPr>
          <p:cNvPr id="31" name="Straight Arrow Connector 30"/>
          <p:cNvCxnSpPr/>
          <p:nvPr/>
        </p:nvCxnSpPr>
        <p:spPr>
          <a:xfrm flipV="1">
            <a:off x="3560073" y="1674801"/>
            <a:ext cx="2006941" cy="827274"/>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0" y="6273224"/>
            <a:ext cx="1765828" cy="584776"/>
          </a:xfrm>
          <a:prstGeom prst="rect">
            <a:avLst/>
          </a:prstGeom>
          <a:noFill/>
        </p:spPr>
        <p:txBody>
          <a:bodyPr wrap="none" rtlCol="0">
            <a:spAutoFit/>
          </a:bodyPr>
          <a:lstStyle/>
          <a:p>
            <a:r>
              <a:rPr lang="en-US" sz="1600" dirty="0" smtClean="0"/>
              <a:t>after </a:t>
            </a:r>
          </a:p>
          <a:p>
            <a:r>
              <a:rPr lang="en-US" sz="1600" dirty="0" err="1" smtClean="0"/>
              <a:t>Barro</a:t>
            </a:r>
            <a:r>
              <a:rPr lang="en-US" sz="1600" dirty="0" smtClean="0"/>
              <a:t> et al. 2013</a:t>
            </a:r>
            <a:endParaRPr lang="en-US" sz="1600" dirty="0"/>
          </a:p>
        </p:txBody>
      </p:sp>
      <p:sp>
        <p:nvSpPr>
          <p:cNvPr id="2" name="Right Arrow 1"/>
          <p:cNvSpPr/>
          <p:nvPr/>
        </p:nvSpPr>
        <p:spPr>
          <a:xfrm>
            <a:off x="5567014" y="20273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Down Arrow 3"/>
          <p:cNvSpPr/>
          <p:nvPr/>
        </p:nvSpPr>
        <p:spPr>
          <a:xfrm>
            <a:off x="8226240" y="2849506"/>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219546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sfregionh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2863" y="5150330"/>
            <a:ext cx="163988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1026" descr="poster_hal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0" y="0"/>
            <a:ext cx="3523742" cy="469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M51_HST.jpg"/>
          <p:cNvPicPr>
            <a:picLocks noChangeAspect="1"/>
          </p:cNvPicPr>
          <p:nvPr/>
        </p:nvPicPr>
        <p:blipFill>
          <a:blip r:embed="rId5">
            <a:extLst>
              <a:ext uri="{28A0092B-C50C-407E-A947-70E740481C1C}">
                <a14:useLocalDpi xmlns:a14="http://schemas.microsoft.com/office/drawing/2010/main" val="0"/>
              </a:ext>
            </a:extLst>
          </a:blip>
          <a:srcRect r="25674"/>
          <a:stretch>
            <a:fillRect/>
          </a:stretch>
        </p:blipFill>
        <p:spPr bwMode="auto">
          <a:xfrm>
            <a:off x="2114800" y="4623280"/>
            <a:ext cx="2278063"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BHwind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2750" y="5163030"/>
            <a:ext cx="2823104" cy="1587500"/>
          </a:xfrm>
          <a:prstGeom prst="rect">
            <a:avLst/>
          </a:prstGeom>
        </p:spPr>
      </p:pic>
      <p:pic>
        <p:nvPicPr>
          <p:cNvPr id="11" name="Picture 3" descr="Black-hole"/>
          <p:cNvPicPr>
            <a:picLocks noChangeAspect="1" noChangeArrowheads="1"/>
          </p:cNvPicPr>
          <p:nvPr/>
        </p:nvPicPr>
        <p:blipFill rotWithShape="1">
          <a:blip r:embed="rId7">
            <a:extLst>
              <a:ext uri="{28A0092B-C50C-407E-A947-70E740481C1C}">
                <a14:useLocalDpi xmlns:a14="http://schemas.microsoft.com/office/drawing/2010/main" val="0"/>
              </a:ext>
            </a:extLst>
          </a:blip>
          <a:srcRect t="13350" r="17130" b="8900"/>
          <a:stretch/>
        </p:blipFill>
        <p:spPr bwMode="auto">
          <a:xfrm>
            <a:off x="8021752" y="4194175"/>
            <a:ext cx="115637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FRII"/>
          <p:cNvPicPr>
            <a:picLocks noChangeAspect="1" noChangeArrowheads="1"/>
          </p:cNvPicPr>
          <p:nvPr/>
        </p:nvPicPr>
        <p:blipFill>
          <a:blip r:embed="rId8">
            <a:extLst>
              <a:ext uri="{28A0092B-C50C-407E-A947-70E740481C1C}">
                <a14:useLocalDpi xmlns:a14="http://schemas.microsoft.com/office/drawing/2010/main" val="0"/>
              </a:ext>
            </a:extLst>
          </a:blip>
          <a:srcRect l="16304" t="13333" r="16304" b="13333"/>
          <a:stretch>
            <a:fillRect/>
          </a:stretch>
        </p:blipFill>
        <p:spPr bwMode="auto">
          <a:xfrm rot="16200000">
            <a:off x="301905" y="3981930"/>
            <a:ext cx="1776412" cy="236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894169" y="1044738"/>
            <a:ext cx="4572000" cy="2340641"/>
          </a:xfrm>
          <a:prstGeom prst="rect">
            <a:avLst/>
          </a:prstGeom>
        </p:spPr>
        <p:txBody>
          <a:bodyPr>
            <a:spAutoFit/>
          </a:bodyPr>
          <a:lstStyle/>
          <a:p>
            <a:pPr>
              <a:lnSpc>
                <a:spcPct val="90000"/>
              </a:lnSpc>
              <a:defRPr/>
            </a:pPr>
            <a:r>
              <a:rPr lang="en-US" dirty="0">
                <a:ea typeface="MS Pゴシック" charset="0"/>
                <a:cs typeface="MS Pゴシック" charset="0"/>
              </a:rPr>
              <a:t>large-scale structure: 100’s of </a:t>
            </a:r>
            <a:r>
              <a:rPr lang="en-US" dirty="0" err="1">
                <a:ea typeface="MS Pゴシック" charset="0"/>
                <a:cs typeface="MS Pゴシック" charset="0"/>
              </a:rPr>
              <a:t>Mpc</a:t>
            </a:r>
            <a:endParaRPr lang="en-US" dirty="0">
              <a:ea typeface="MS Pゴシック" charset="0"/>
              <a:cs typeface="MS Pゴシック" charset="0"/>
            </a:endParaRPr>
          </a:p>
          <a:p>
            <a:pPr>
              <a:lnSpc>
                <a:spcPct val="90000"/>
              </a:lnSpc>
              <a:defRPr/>
            </a:pPr>
            <a:r>
              <a:rPr lang="en-US" dirty="0">
                <a:ea typeface="MS Pゴシック" charset="0"/>
                <a:cs typeface="MS Pゴシック" charset="0"/>
              </a:rPr>
              <a:t>galaxy environment: </a:t>
            </a:r>
            <a:r>
              <a:rPr lang="en-US" dirty="0">
                <a:ea typeface="MS Pゴシック" charset="0"/>
                <a:cs typeface="Arial"/>
              </a:rPr>
              <a:t>~1</a:t>
            </a:r>
            <a:r>
              <a:rPr lang="en-US" dirty="0" smtClean="0">
                <a:ea typeface="MS Pゴシック" charset="0"/>
                <a:cs typeface="Arial"/>
              </a:rPr>
              <a:t>-8 </a:t>
            </a:r>
            <a:r>
              <a:rPr lang="en-US" dirty="0" err="1" smtClean="0">
                <a:ea typeface="MS Pゴシック" charset="0"/>
                <a:cs typeface="Arial"/>
              </a:rPr>
              <a:t>Mpc</a:t>
            </a:r>
            <a:endParaRPr lang="en-US" dirty="0" smtClean="0">
              <a:ea typeface="MS Pゴシック" charset="0"/>
              <a:cs typeface="Arial"/>
            </a:endParaRPr>
          </a:p>
          <a:p>
            <a:pPr>
              <a:lnSpc>
                <a:spcPct val="90000"/>
              </a:lnSpc>
              <a:defRPr/>
            </a:pPr>
            <a:r>
              <a:rPr lang="en-US" dirty="0" smtClean="0">
                <a:ea typeface="MS Pゴシック" charset="0"/>
                <a:cs typeface="MS Pゴシック" charset="0"/>
              </a:rPr>
              <a:t>galaxy </a:t>
            </a:r>
            <a:r>
              <a:rPr lang="en-US" dirty="0">
                <a:ea typeface="MS Pゴシック" charset="0"/>
                <a:cs typeface="MS Pゴシック" charset="0"/>
              </a:rPr>
              <a:t>internal structure </a:t>
            </a:r>
            <a:r>
              <a:rPr lang="en-US" dirty="0">
                <a:ea typeface="MS Pゴシック" charset="0"/>
                <a:cs typeface="Arial"/>
              </a:rPr>
              <a:t>~0.1-1 </a:t>
            </a:r>
            <a:r>
              <a:rPr lang="en-US" dirty="0" err="1">
                <a:ea typeface="MS Pゴシック" charset="0"/>
                <a:cs typeface="Arial"/>
              </a:rPr>
              <a:t>kpc</a:t>
            </a:r>
            <a:endParaRPr lang="en-US" dirty="0">
              <a:ea typeface="MS Pゴシック" charset="0"/>
              <a:cs typeface="Arial"/>
            </a:endParaRPr>
          </a:p>
          <a:p>
            <a:pPr>
              <a:lnSpc>
                <a:spcPct val="90000"/>
              </a:lnSpc>
              <a:defRPr/>
            </a:pPr>
            <a:r>
              <a:rPr lang="en-US" dirty="0">
                <a:ea typeface="MS Pゴシック" charset="0"/>
                <a:cs typeface="MS Pゴシック" charset="0"/>
              </a:rPr>
              <a:t>Giant Molecular clouds: </a:t>
            </a:r>
            <a:r>
              <a:rPr lang="en-US" dirty="0">
                <a:ea typeface="MS Pゴシック" charset="0"/>
                <a:cs typeface="Arial"/>
              </a:rPr>
              <a:t>~10’s of pc</a:t>
            </a:r>
          </a:p>
          <a:p>
            <a:pPr>
              <a:lnSpc>
                <a:spcPct val="90000"/>
              </a:lnSpc>
              <a:defRPr/>
            </a:pPr>
            <a:r>
              <a:rPr lang="en-US" dirty="0">
                <a:ea typeface="MS Pゴシック" charset="0"/>
                <a:cs typeface="MS Pゴシック" charset="0"/>
              </a:rPr>
              <a:t>star clusters/</a:t>
            </a:r>
            <a:r>
              <a:rPr lang="en-US" dirty="0" err="1">
                <a:ea typeface="MS Pゴシック" charset="0"/>
                <a:cs typeface="MS Pゴシック" charset="0"/>
              </a:rPr>
              <a:t>SNae</a:t>
            </a:r>
            <a:r>
              <a:rPr lang="en-US" dirty="0">
                <a:ea typeface="MS Pゴシック" charset="0"/>
                <a:cs typeface="MS Pゴシック" charset="0"/>
              </a:rPr>
              <a:t>: pc/sub-pc</a:t>
            </a:r>
          </a:p>
          <a:p>
            <a:pPr>
              <a:lnSpc>
                <a:spcPct val="90000"/>
              </a:lnSpc>
              <a:defRPr/>
            </a:pPr>
            <a:r>
              <a:rPr lang="en-US" dirty="0">
                <a:ea typeface="MS Pゴシック" charset="0"/>
                <a:cs typeface="MS Pゴシック" charset="0"/>
              </a:rPr>
              <a:t>structures associated with supermassive BH: pc/sub-</a:t>
            </a:r>
            <a:r>
              <a:rPr lang="en-US" dirty="0" smtClean="0">
                <a:ea typeface="MS Pゴシック" charset="0"/>
                <a:cs typeface="MS Pゴシック" charset="0"/>
              </a:rPr>
              <a:t>pc</a:t>
            </a:r>
          </a:p>
          <a:p>
            <a:pPr>
              <a:lnSpc>
                <a:spcPct val="90000"/>
              </a:lnSpc>
              <a:defRPr/>
            </a:pPr>
            <a:endParaRPr lang="en-US" dirty="0">
              <a:ea typeface="MS Pゴシック" charset="0"/>
              <a:cs typeface="MS Pゴシック" charset="0"/>
            </a:endParaRPr>
          </a:p>
          <a:p>
            <a:pPr>
              <a:lnSpc>
                <a:spcPct val="90000"/>
              </a:lnSpc>
              <a:defRPr/>
            </a:pPr>
            <a:r>
              <a:rPr lang="en-US" dirty="0" smtClean="0">
                <a:ea typeface="MS Pゴシック" charset="0"/>
                <a:cs typeface="MS Pゴシック" charset="0"/>
              </a:rPr>
              <a:t>+ diverse array of physical processes</a:t>
            </a:r>
            <a:endParaRPr lang="en-US" dirty="0">
              <a:ea typeface="MS Pゴシック" charset="0"/>
              <a:cs typeface="MS Pゴシック" charset="0"/>
            </a:endParaRPr>
          </a:p>
        </p:txBody>
      </p:sp>
      <p:sp>
        <p:nvSpPr>
          <p:cNvPr id="4" name="Rectangle 3"/>
          <p:cNvSpPr/>
          <p:nvPr/>
        </p:nvSpPr>
        <p:spPr>
          <a:xfrm>
            <a:off x="1791405" y="362449"/>
            <a:ext cx="7352595" cy="461665"/>
          </a:xfrm>
          <a:prstGeom prst="rect">
            <a:avLst/>
          </a:prstGeom>
        </p:spPr>
        <p:txBody>
          <a:bodyPr wrap="square">
            <a:spAutoFit/>
          </a:bodyPr>
          <a:lstStyle/>
          <a:p>
            <a:r>
              <a:rPr lang="en-US" sz="2400" dirty="0">
                <a:latin typeface="Arial Black"/>
                <a:cs typeface="Arial Black"/>
              </a:rPr>
              <a:t>Galaxy Formation: The Grand Challenge</a:t>
            </a:r>
          </a:p>
        </p:txBody>
      </p:sp>
    </p:spTree>
    <p:extLst>
      <p:ext uri="{BB962C8B-B14F-4D97-AF65-F5344CB8AC3E}">
        <p14:creationId xmlns:p14="http://schemas.microsoft.com/office/powerpoint/2010/main" val="18854834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sfregionh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2863" y="5150330"/>
            <a:ext cx="163988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1026" descr="poster_hal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0" y="0"/>
            <a:ext cx="3523742" cy="469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M51_HST.jpg"/>
          <p:cNvPicPr>
            <a:picLocks noChangeAspect="1"/>
          </p:cNvPicPr>
          <p:nvPr/>
        </p:nvPicPr>
        <p:blipFill>
          <a:blip r:embed="rId5">
            <a:extLst>
              <a:ext uri="{28A0092B-C50C-407E-A947-70E740481C1C}">
                <a14:useLocalDpi xmlns:a14="http://schemas.microsoft.com/office/drawing/2010/main" val="0"/>
              </a:ext>
            </a:extLst>
          </a:blip>
          <a:srcRect r="25674"/>
          <a:stretch>
            <a:fillRect/>
          </a:stretch>
        </p:blipFill>
        <p:spPr bwMode="auto">
          <a:xfrm>
            <a:off x="2114800" y="4623280"/>
            <a:ext cx="2278063"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BHwind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2750" y="5163030"/>
            <a:ext cx="2823104" cy="1587500"/>
          </a:xfrm>
          <a:prstGeom prst="rect">
            <a:avLst/>
          </a:prstGeom>
        </p:spPr>
      </p:pic>
      <p:pic>
        <p:nvPicPr>
          <p:cNvPr id="11" name="Picture 3" descr="Black-hole"/>
          <p:cNvPicPr>
            <a:picLocks noChangeAspect="1" noChangeArrowheads="1"/>
          </p:cNvPicPr>
          <p:nvPr/>
        </p:nvPicPr>
        <p:blipFill rotWithShape="1">
          <a:blip r:embed="rId7">
            <a:extLst>
              <a:ext uri="{28A0092B-C50C-407E-A947-70E740481C1C}">
                <a14:useLocalDpi xmlns:a14="http://schemas.microsoft.com/office/drawing/2010/main" val="0"/>
              </a:ext>
            </a:extLst>
          </a:blip>
          <a:srcRect t="13350" r="17130" b="8900"/>
          <a:stretch/>
        </p:blipFill>
        <p:spPr bwMode="auto">
          <a:xfrm>
            <a:off x="8021752" y="4194175"/>
            <a:ext cx="115637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FRII"/>
          <p:cNvPicPr>
            <a:picLocks noChangeAspect="1" noChangeArrowheads="1"/>
          </p:cNvPicPr>
          <p:nvPr/>
        </p:nvPicPr>
        <p:blipFill>
          <a:blip r:embed="rId8">
            <a:extLst>
              <a:ext uri="{28A0092B-C50C-407E-A947-70E740481C1C}">
                <a14:useLocalDpi xmlns:a14="http://schemas.microsoft.com/office/drawing/2010/main" val="0"/>
              </a:ext>
            </a:extLst>
          </a:blip>
          <a:srcRect l="16304" t="13333" r="16304" b="13333"/>
          <a:stretch>
            <a:fillRect/>
          </a:stretch>
        </p:blipFill>
        <p:spPr bwMode="auto">
          <a:xfrm rot="16200000">
            <a:off x="301905" y="3981930"/>
            <a:ext cx="1776412" cy="236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46750" y="633798"/>
            <a:ext cx="4572000" cy="1592744"/>
          </a:xfrm>
          <a:prstGeom prst="rect">
            <a:avLst/>
          </a:prstGeom>
        </p:spPr>
        <p:txBody>
          <a:bodyPr>
            <a:spAutoFit/>
          </a:bodyPr>
          <a:lstStyle/>
          <a:p>
            <a:pPr>
              <a:lnSpc>
                <a:spcPct val="90000"/>
              </a:lnSpc>
              <a:defRPr/>
            </a:pPr>
            <a:r>
              <a:rPr lang="en-US" dirty="0" smtClean="0">
                <a:ea typeface="MS Pゴシック" charset="0"/>
                <a:cs typeface="MS Pゴシック" charset="0"/>
              </a:rPr>
              <a:t>as a result, all numerical simulations of </a:t>
            </a:r>
          </a:p>
          <a:p>
            <a:pPr>
              <a:lnSpc>
                <a:spcPct val="90000"/>
              </a:lnSpc>
              <a:defRPr/>
            </a:pPr>
            <a:r>
              <a:rPr lang="en-US" dirty="0" smtClean="0">
                <a:ea typeface="MS Pゴシック" charset="0"/>
                <a:cs typeface="MS Pゴシック" charset="0"/>
              </a:rPr>
              <a:t>galaxy and SMBH formation in a cosmological context must implement</a:t>
            </a:r>
          </a:p>
          <a:p>
            <a:pPr>
              <a:lnSpc>
                <a:spcPct val="90000"/>
              </a:lnSpc>
              <a:defRPr/>
            </a:pPr>
            <a:r>
              <a:rPr lang="en-US" dirty="0" smtClean="0">
                <a:ea typeface="MS Pゴシック" charset="0"/>
                <a:cs typeface="MS Pゴシック" charset="0"/>
              </a:rPr>
              <a:t>`sub-grid’ recipes to treat processes that occur on scales smaller than the explicit resolution of the simulation.</a:t>
            </a:r>
            <a:endParaRPr lang="en-US" dirty="0">
              <a:ea typeface="MS Pゴシック" charset="0"/>
              <a:cs typeface="MS Pゴシック" charset="0"/>
            </a:endParaRPr>
          </a:p>
        </p:txBody>
      </p:sp>
      <p:sp>
        <p:nvSpPr>
          <p:cNvPr id="4" name="Rectangle 3"/>
          <p:cNvSpPr/>
          <p:nvPr/>
        </p:nvSpPr>
        <p:spPr>
          <a:xfrm>
            <a:off x="1791405" y="131616"/>
            <a:ext cx="7352595" cy="461665"/>
          </a:xfrm>
          <a:prstGeom prst="rect">
            <a:avLst/>
          </a:prstGeom>
        </p:spPr>
        <p:txBody>
          <a:bodyPr wrap="square">
            <a:spAutoFit/>
          </a:bodyPr>
          <a:lstStyle/>
          <a:p>
            <a:r>
              <a:rPr lang="en-US" sz="2400" dirty="0">
                <a:latin typeface="Arial Black"/>
                <a:cs typeface="Arial Black"/>
              </a:rPr>
              <a:t>Galaxy Formation: The Grand Challenge</a:t>
            </a:r>
          </a:p>
        </p:txBody>
      </p:sp>
    </p:spTree>
    <p:extLst>
      <p:ext uri="{BB962C8B-B14F-4D97-AF65-F5344CB8AC3E}">
        <p14:creationId xmlns:p14="http://schemas.microsoft.com/office/powerpoint/2010/main" val="399100813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2" descr="sfregionhs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2863" y="5150330"/>
            <a:ext cx="1639887"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0" name="Picture 1026" descr="poster_hal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0" y="0"/>
            <a:ext cx="3523742" cy="469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M51_HST.jpg"/>
          <p:cNvPicPr>
            <a:picLocks noChangeAspect="1"/>
          </p:cNvPicPr>
          <p:nvPr/>
        </p:nvPicPr>
        <p:blipFill>
          <a:blip r:embed="rId5">
            <a:extLst>
              <a:ext uri="{28A0092B-C50C-407E-A947-70E740481C1C}">
                <a14:useLocalDpi xmlns:a14="http://schemas.microsoft.com/office/drawing/2010/main" val="0"/>
              </a:ext>
            </a:extLst>
          </a:blip>
          <a:srcRect r="25674"/>
          <a:stretch>
            <a:fillRect/>
          </a:stretch>
        </p:blipFill>
        <p:spPr bwMode="auto">
          <a:xfrm>
            <a:off x="2114800" y="4623280"/>
            <a:ext cx="2278063"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BHwinds.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32750" y="5163030"/>
            <a:ext cx="2823104" cy="1587500"/>
          </a:xfrm>
          <a:prstGeom prst="rect">
            <a:avLst/>
          </a:prstGeom>
        </p:spPr>
      </p:pic>
      <p:pic>
        <p:nvPicPr>
          <p:cNvPr id="11" name="Picture 3" descr="Black-hole"/>
          <p:cNvPicPr>
            <a:picLocks noChangeAspect="1" noChangeArrowheads="1"/>
          </p:cNvPicPr>
          <p:nvPr/>
        </p:nvPicPr>
        <p:blipFill rotWithShape="1">
          <a:blip r:embed="rId7">
            <a:extLst>
              <a:ext uri="{28A0092B-C50C-407E-A947-70E740481C1C}">
                <a14:useLocalDpi xmlns:a14="http://schemas.microsoft.com/office/drawing/2010/main" val="0"/>
              </a:ext>
            </a:extLst>
          </a:blip>
          <a:srcRect t="13350" r="17130" b="8900"/>
          <a:stretch/>
        </p:blipFill>
        <p:spPr bwMode="auto">
          <a:xfrm>
            <a:off x="8021752" y="4194175"/>
            <a:ext cx="1156378"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FRII"/>
          <p:cNvPicPr>
            <a:picLocks noChangeAspect="1" noChangeArrowheads="1"/>
          </p:cNvPicPr>
          <p:nvPr/>
        </p:nvPicPr>
        <p:blipFill>
          <a:blip r:embed="rId8">
            <a:extLst>
              <a:ext uri="{28A0092B-C50C-407E-A947-70E740481C1C}">
                <a14:useLocalDpi xmlns:a14="http://schemas.microsoft.com/office/drawing/2010/main" val="0"/>
              </a:ext>
            </a:extLst>
          </a:blip>
          <a:srcRect l="16304" t="13333" r="16304" b="13333"/>
          <a:stretch>
            <a:fillRect/>
          </a:stretch>
        </p:blipFill>
        <p:spPr bwMode="auto">
          <a:xfrm rot="16200000">
            <a:off x="301905" y="3981930"/>
            <a:ext cx="1776412" cy="2362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746750" y="633798"/>
            <a:ext cx="4572000" cy="1592744"/>
          </a:xfrm>
          <a:prstGeom prst="rect">
            <a:avLst/>
          </a:prstGeom>
        </p:spPr>
        <p:txBody>
          <a:bodyPr>
            <a:spAutoFit/>
          </a:bodyPr>
          <a:lstStyle/>
          <a:p>
            <a:pPr>
              <a:lnSpc>
                <a:spcPct val="90000"/>
              </a:lnSpc>
              <a:defRPr/>
            </a:pPr>
            <a:r>
              <a:rPr lang="en-US" dirty="0" smtClean="0">
                <a:ea typeface="MS Pゴシック" charset="0"/>
                <a:cs typeface="MS Pゴシック" charset="0"/>
              </a:rPr>
              <a:t>as a result, all numerical simulations of </a:t>
            </a:r>
          </a:p>
          <a:p>
            <a:pPr>
              <a:lnSpc>
                <a:spcPct val="90000"/>
              </a:lnSpc>
              <a:defRPr/>
            </a:pPr>
            <a:r>
              <a:rPr lang="en-US" dirty="0" smtClean="0">
                <a:ea typeface="MS Pゴシック" charset="0"/>
                <a:cs typeface="MS Pゴシック" charset="0"/>
              </a:rPr>
              <a:t>galaxy and SMBH formation in a cosmological context must implement</a:t>
            </a:r>
          </a:p>
          <a:p>
            <a:pPr>
              <a:lnSpc>
                <a:spcPct val="90000"/>
              </a:lnSpc>
              <a:defRPr/>
            </a:pPr>
            <a:r>
              <a:rPr lang="en-US" dirty="0" smtClean="0">
                <a:ea typeface="MS Pゴシック" charset="0"/>
                <a:cs typeface="MS Pゴシック" charset="0"/>
              </a:rPr>
              <a:t>`sub-grid’ recipes to treat processes that occur on scales smaller than the explicit resolution of the simulation.</a:t>
            </a:r>
            <a:endParaRPr lang="en-US" dirty="0">
              <a:ea typeface="MS Pゴシック" charset="0"/>
              <a:cs typeface="MS Pゴシック" charset="0"/>
            </a:endParaRPr>
          </a:p>
        </p:txBody>
      </p:sp>
      <p:sp>
        <p:nvSpPr>
          <p:cNvPr id="4" name="Rectangle 3"/>
          <p:cNvSpPr/>
          <p:nvPr/>
        </p:nvSpPr>
        <p:spPr>
          <a:xfrm>
            <a:off x="1791405" y="131616"/>
            <a:ext cx="7352595" cy="461665"/>
          </a:xfrm>
          <a:prstGeom prst="rect">
            <a:avLst/>
          </a:prstGeom>
        </p:spPr>
        <p:txBody>
          <a:bodyPr wrap="square">
            <a:spAutoFit/>
          </a:bodyPr>
          <a:lstStyle/>
          <a:p>
            <a:r>
              <a:rPr lang="en-US" sz="2400" dirty="0">
                <a:latin typeface="Arial Black"/>
                <a:cs typeface="Arial Black"/>
              </a:rPr>
              <a:t>Galaxy Formation: The Grand Challenge</a:t>
            </a:r>
          </a:p>
        </p:txBody>
      </p:sp>
      <p:sp>
        <p:nvSpPr>
          <p:cNvPr id="3" name="TextBox 2"/>
          <p:cNvSpPr txBox="1"/>
          <p:nvPr/>
        </p:nvSpPr>
        <p:spPr>
          <a:xfrm>
            <a:off x="3532752" y="2368647"/>
            <a:ext cx="5352747" cy="2031325"/>
          </a:xfrm>
          <a:prstGeom prst="rect">
            <a:avLst/>
          </a:prstGeom>
          <a:noFill/>
          <a:ln>
            <a:solidFill>
              <a:srgbClr val="00FFFF"/>
            </a:solidFill>
          </a:ln>
        </p:spPr>
        <p:txBody>
          <a:bodyPr wrap="none" rtlCol="0">
            <a:spAutoFit/>
          </a:bodyPr>
          <a:lstStyle/>
          <a:p>
            <a:pPr marL="285750" indent="-285750">
              <a:buFont typeface="Arial"/>
              <a:buChar char="•"/>
            </a:pPr>
            <a:r>
              <a:rPr lang="en-US" dirty="0" smtClean="0"/>
              <a:t>can </a:t>
            </a:r>
            <a:r>
              <a:rPr lang="en-US" i="1" dirty="0" smtClean="0"/>
              <a:t>any</a:t>
            </a:r>
            <a:r>
              <a:rPr lang="en-US" dirty="0" smtClean="0"/>
              <a:t> sub-grid approximation accurately</a:t>
            </a:r>
          </a:p>
          <a:p>
            <a:r>
              <a:rPr lang="en-US" dirty="0" smtClean="0"/>
              <a:t>capture the essential physics for the purposes</a:t>
            </a:r>
          </a:p>
          <a:p>
            <a:r>
              <a:rPr lang="en-US" dirty="0" smtClean="0"/>
              <a:t>of predicting global galaxy properties?</a:t>
            </a:r>
          </a:p>
          <a:p>
            <a:pPr marL="285750" indent="-285750">
              <a:buFont typeface="Arial"/>
              <a:buChar char="•"/>
            </a:pPr>
            <a:r>
              <a:rPr lang="en-US" dirty="0" smtClean="0"/>
              <a:t>what is the minimal set of physical processes</a:t>
            </a:r>
          </a:p>
          <a:p>
            <a:r>
              <a:rPr lang="en-US" dirty="0" smtClean="0"/>
              <a:t>that we need to include?</a:t>
            </a:r>
          </a:p>
          <a:p>
            <a:pPr marL="285750" indent="-285750">
              <a:buFont typeface="Arial"/>
              <a:buChar char="•"/>
            </a:pPr>
            <a:r>
              <a:rPr lang="en-US" dirty="0" smtClean="0"/>
              <a:t>what is the minimum scale that we need to </a:t>
            </a:r>
          </a:p>
          <a:p>
            <a:r>
              <a:rPr lang="en-US" dirty="0" smtClean="0"/>
              <a:t>resolve?</a:t>
            </a:r>
            <a:endParaRPr lang="en-US" dirty="0"/>
          </a:p>
        </p:txBody>
      </p:sp>
    </p:spTree>
    <p:extLst>
      <p:ext uri="{BB962C8B-B14F-4D97-AF65-F5344CB8AC3E}">
        <p14:creationId xmlns:p14="http://schemas.microsoft.com/office/powerpoint/2010/main" val="281910659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413512" y="4654223"/>
            <a:ext cx="3374504" cy="369332"/>
          </a:xfrm>
          <a:prstGeom prst="rect">
            <a:avLst/>
          </a:prstGeom>
        </p:spPr>
        <p:txBody>
          <a:bodyPr wrap="none">
            <a:spAutoFit/>
          </a:bodyPr>
          <a:lstStyle/>
          <a:p>
            <a:r>
              <a:rPr lang="en-US" dirty="0"/>
              <a:t>http://</a:t>
            </a:r>
            <a:r>
              <a:rPr lang="en-US" dirty="0" err="1"/>
              <a:t>fire.northwestern.edu</a:t>
            </a:r>
            <a:r>
              <a:rPr lang="en-US" dirty="0"/>
              <a:t>/</a:t>
            </a:r>
          </a:p>
        </p:txBody>
      </p:sp>
      <p:pic>
        <p:nvPicPr>
          <p:cNvPr id="6" name="Picture 5"/>
          <p:cNvPicPr>
            <a:picLocks noChangeAspect="1"/>
          </p:cNvPicPr>
          <p:nvPr/>
        </p:nvPicPr>
        <p:blipFill>
          <a:blip r:embed="rId5"/>
          <a:stretch>
            <a:fillRect/>
          </a:stretch>
        </p:blipFill>
        <p:spPr>
          <a:xfrm>
            <a:off x="0" y="5978033"/>
            <a:ext cx="1619046" cy="879967"/>
          </a:xfrm>
          <a:prstGeom prst="rect">
            <a:avLst/>
          </a:prstGeom>
        </p:spPr>
      </p:pic>
      <p:pic>
        <p:nvPicPr>
          <p:cNvPr id="2" name="B1_hr_Aug27_2013_egylim_72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86000" y="0"/>
            <a:ext cx="6858000" cy="6858000"/>
          </a:xfrm>
          <a:prstGeom prst="rect">
            <a:avLst/>
          </a:prstGeom>
        </p:spPr>
      </p:pic>
    </p:spTree>
    <p:extLst>
      <p:ext uri="{BB962C8B-B14F-4D97-AF65-F5344CB8AC3E}">
        <p14:creationId xmlns:p14="http://schemas.microsoft.com/office/powerpoint/2010/main" val="296359497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25601" name="Picture 6" descr="SegueI.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114815"/>
            <a:ext cx="138430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2" name="Picture 3" descr="FRII.jpg"/>
          <p:cNvPicPr>
            <a:picLocks noChangeAspect="1"/>
          </p:cNvPicPr>
          <p:nvPr/>
        </p:nvPicPr>
        <p:blipFill>
          <a:blip r:embed="rId4">
            <a:extLst>
              <a:ext uri="{28A0092B-C50C-407E-A947-70E740481C1C}">
                <a14:useLocalDpi xmlns:a14="http://schemas.microsoft.com/office/drawing/2010/main" val="0"/>
              </a:ext>
            </a:extLst>
          </a:blip>
          <a:srcRect l="9938" t="15829" r="9795" b="9749"/>
          <a:stretch>
            <a:fillRect/>
          </a:stretch>
        </p:blipFill>
        <p:spPr bwMode="auto">
          <a:xfrm>
            <a:off x="7154864" y="1066800"/>
            <a:ext cx="1800225"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2" descr="m82_hstchandra.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685801"/>
            <a:ext cx="2362200" cy="191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19" descr="fstar.gif"/>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400" y="381000"/>
            <a:ext cx="7615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Freeform 3"/>
          <p:cNvSpPr>
            <a:spLocks/>
          </p:cNvSpPr>
          <p:nvPr/>
        </p:nvSpPr>
        <p:spPr bwMode="auto">
          <a:xfrm>
            <a:off x="2057415" y="2531548"/>
            <a:ext cx="3224213" cy="866775"/>
          </a:xfrm>
          <a:custGeom>
            <a:avLst/>
            <a:gdLst>
              <a:gd name="T0" fmla="*/ 1544236 w 3875578"/>
              <a:gd name="T1" fmla="*/ 22 h 3745743"/>
              <a:gd name="T2" fmla="*/ 1332836 w 3875578"/>
              <a:gd name="T3" fmla="*/ 0 h 3745743"/>
              <a:gd name="T4" fmla="*/ 1204714 w 3875578"/>
              <a:gd name="T5" fmla="*/ 11 h 3745743"/>
              <a:gd name="T6" fmla="*/ 1166278 w 3875578"/>
              <a:gd name="T7" fmla="*/ 22 h 3745743"/>
              <a:gd name="T8" fmla="*/ 1121435 w 3875578"/>
              <a:gd name="T9" fmla="*/ 32 h 3745743"/>
              <a:gd name="T10" fmla="*/ 1076592 w 3875578"/>
              <a:gd name="T11" fmla="*/ 64 h 3745743"/>
              <a:gd name="T12" fmla="*/ 1018937 w 3875578"/>
              <a:gd name="T13" fmla="*/ 96 h 3745743"/>
              <a:gd name="T14" fmla="*/ 878004 w 3875578"/>
              <a:gd name="T15" fmla="*/ 224 h 3745743"/>
              <a:gd name="T16" fmla="*/ 781914 w 3875578"/>
              <a:gd name="T17" fmla="*/ 342 h 3745743"/>
              <a:gd name="T18" fmla="*/ 724259 w 3875578"/>
              <a:gd name="T19" fmla="*/ 417 h 3745743"/>
              <a:gd name="T20" fmla="*/ 608949 w 3875578"/>
              <a:gd name="T21" fmla="*/ 577 h 3745743"/>
              <a:gd name="T22" fmla="*/ 519265 w 3875578"/>
              <a:gd name="T23" fmla="*/ 747 h 3745743"/>
              <a:gd name="T24" fmla="*/ 487234 w 3875578"/>
              <a:gd name="T25" fmla="*/ 822 h 3745743"/>
              <a:gd name="T26" fmla="*/ 442391 w 3875578"/>
              <a:gd name="T27" fmla="*/ 897 h 3745743"/>
              <a:gd name="T28" fmla="*/ 416767 w 3875578"/>
              <a:gd name="T29" fmla="*/ 972 h 3745743"/>
              <a:gd name="T30" fmla="*/ 384736 w 3875578"/>
              <a:gd name="T31" fmla="*/ 1025 h 3745743"/>
              <a:gd name="T32" fmla="*/ 346300 w 3875578"/>
              <a:gd name="T33" fmla="*/ 1100 h 3745743"/>
              <a:gd name="T34" fmla="*/ 320675 w 3875578"/>
              <a:gd name="T35" fmla="*/ 1121 h 3745743"/>
              <a:gd name="T36" fmla="*/ 301457 w 3875578"/>
              <a:gd name="T37" fmla="*/ 1164 h 3745743"/>
              <a:gd name="T38" fmla="*/ 263022 w 3875578"/>
              <a:gd name="T39" fmla="*/ 1228 h 3745743"/>
              <a:gd name="T40" fmla="*/ 243802 w 3875578"/>
              <a:gd name="T41" fmla="*/ 1281 h 3745743"/>
              <a:gd name="T42" fmla="*/ 230991 w 3875578"/>
              <a:gd name="T43" fmla="*/ 1324 h 3745743"/>
              <a:gd name="T44" fmla="*/ 205366 w 3875578"/>
              <a:gd name="T45" fmla="*/ 1388 h 3745743"/>
              <a:gd name="T46" fmla="*/ 186148 w 3875578"/>
              <a:gd name="T47" fmla="*/ 1473 h 3745743"/>
              <a:gd name="T48" fmla="*/ 179742 w 3875578"/>
              <a:gd name="T49" fmla="*/ 1516 h 3745743"/>
              <a:gd name="T50" fmla="*/ 154119 w 3875578"/>
              <a:gd name="T51" fmla="*/ 1601 h 3745743"/>
              <a:gd name="T52" fmla="*/ 141306 w 3875578"/>
              <a:gd name="T53" fmla="*/ 1644 h 3745743"/>
              <a:gd name="T54" fmla="*/ 128493 w 3875578"/>
              <a:gd name="T55" fmla="*/ 1708 h 3745743"/>
              <a:gd name="T56" fmla="*/ 109275 w 3875578"/>
              <a:gd name="T57" fmla="*/ 1836 h 3745743"/>
              <a:gd name="T58" fmla="*/ 102869 w 3875578"/>
              <a:gd name="T59" fmla="*/ 1879 h 3745743"/>
              <a:gd name="T60" fmla="*/ 90057 w 3875578"/>
              <a:gd name="T61" fmla="*/ 1932 h 3745743"/>
              <a:gd name="T62" fmla="*/ 77246 w 3875578"/>
              <a:gd name="T63" fmla="*/ 2018 h 3745743"/>
              <a:gd name="T64" fmla="*/ 64432 w 3875578"/>
              <a:gd name="T65" fmla="*/ 2092 h 3745743"/>
              <a:gd name="T66" fmla="*/ 58026 w 3875578"/>
              <a:gd name="T67" fmla="*/ 2146 h 3745743"/>
              <a:gd name="T68" fmla="*/ 45215 w 3875578"/>
              <a:gd name="T69" fmla="*/ 2188 h 3745743"/>
              <a:gd name="T70" fmla="*/ 19590 w 3875578"/>
              <a:gd name="T71" fmla="*/ 2338 h 3745743"/>
              <a:gd name="T72" fmla="*/ 13184 w 3875578"/>
              <a:gd name="T73" fmla="*/ 2391 h 3745743"/>
              <a:gd name="T74" fmla="*/ 6778 w 3875578"/>
              <a:gd name="T75" fmla="*/ 2434 h 3745743"/>
              <a:gd name="T76" fmla="*/ 372 w 3875578"/>
              <a:gd name="T77" fmla="*/ 2466 h 3745743"/>
              <a:gd name="T78" fmla="*/ 372 w 3875578"/>
              <a:gd name="T79" fmla="*/ 2487 h 374574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875578"/>
              <a:gd name="T121" fmla="*/ 0 h 3745743"/>
              <a:gd name="T122" fmla="*/ 3875578 w 3875578"/>
              <a:gd name="T123" fmla="*/ 3745743 h 374574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875578" h="3745743">
                <a:moveTo>
                  <a:pt x="3875578" y="32417"/>
                </a:moveTo>
                <a:cubicBezTo>
                  <a:pt x="3698727" y="21700"/>
                  <a:pt x="3522169" y="3609"/>
                  <a:pt x="3345025" y="267"/>
                </a:cubicBezTo>
                <a:cubicBezTo>
                  <a:pt x="3237728" y="-1757"/>
                  <a:pt x="3130478" y="8112"/>
                  <a:pt x="3023478" y="16342"/>
                </a:cubicBezTo>
                <a:cubicBezTo>
                  <a:pt x="2990976" y="18842"/>
                  <a:pt x="2959233" y="27461"/>
                  <a:pt x="2927014" y="32417"/>
                </a:cubicBezTo>
                <a:cubicBezTo>
                  <a:pt x="2889560" y="38178"/>
                  <a:pt x="2851986" y="43134"/>
                  <a:pt x="2814472" y="48492"/>
                </a:cubicBezTo>
                <a:cubicBezTo>
                  <a:pt x="2776958" y="64567"/>
                  <a:pt x="2740146" y="82389"/>
                  <a:pt x="2701931" y="96717"/>
                </a:cubicBezTo>
                <a:cubicBezTo>
                  <a:pt x="2654327" y="114566"/>
                  <a:pt x="2604246" y="125587"/>
                  <a:pt x="2557234" y="144942"/>
                </a:cubicBezTo>
                <a:cubicBezTo>
                  <a:pt x="2482310" y="175788"/>
                  <a:pt x="2234098" y="315430"/>
                  <a:pt x="2203532" y="337842"/>
                </a:cubicBezTo>
                <a:lnTo>
                  <a:pt x="1962372" y="514667"/>
                </a:lnTo>
                <a:cubicBezTo>
                  <a:pt x="1913490" y="551324"/>
                  <a:pt x="1867733" y="592157"/>
                  <a:pt x="1817676" y="627192"/>
                </a:cubicBezTo>
                <a:cubicBezTo>
                  <a:pt x="1651112" y="743770"/>
                  <a:pt x="1662491" y="721930"/>
                  <a:pt x="1528283" y="868317"/>
                </a:cubicBezTo>
                <a:cubicBezTo>
                  <a:pt x="1451294" y="952293"/>
                  <a:pt x="1369425" y="1032815"/>
                  <a:pt x="1303200" y="1125517"/>
                </a:cubicBezTo>
                <a:cubicBezTo>
                  <a:pt x="1276404" y="1163025"/>
                  <a:pt x="1252815" y="1203045"/>
                  <a:pt x="1222813" y="1238042"/>
                </a:cubicBezTo>
                <a:cubicBezTo>
                  <a:pt x="1188287" y="1278317"/>
                  <a:pt x="1143050" y="1308856"/>
                  <a:pt x="1110272" y="1350567"/>
                </a:cubicBezTo>
                <a:cubicBezTo>
                  <a:pt x="1083578" y="1384536"/>
                  <a:pt x="1071886" y="1428532"/>
                  <a:pt x="1045962" y="1463092"/>
                </a:cubicBezTo>
                <a:cubicBezTo>
                  <a:pt x="1023225" y="1493404"/>
                  <a:pt x="990529" y="1514952"/>
                  <a:pt x="965575" y="1543467"/>
                </a:cubicBezTo>
                <a:cubicBezTo>
                  <a:pt x="903706" y="1614164"/>
                  <a:pt x="967321" y="1582346"/>
                  <a:pt x="869111" y="1655992"/>
                </a:cubicBezTo>
                <a:cubicBezTo>
                  <a:pt x="849937" y="1670370"/>
                  <a:pt x="826238" y="1677425"/>
                  <a:pt x="804802" y="1688142"/>
                </a:cubicBezTo>
                <a:cubicBezTo>
                  <a:pt x="788725" y="1709575"/>
                  <a:pt x="774495" y="1732528"/>
                  <a:pt x="756570" y="1752442"/>
                </a:cubicBezTo>
                <a:cubicBezTo>
                  <a:pt x="726150" y="1786238"/>
                  <a:pt x="683503" y="1809904"/>
                  <a:pt x="660106" y="1848893"/>
                </a:cubicBezTo>
                <a:cubicBezTo>
                  <a:pt x="644028" y="1875685"/>
                  <a:pt x="627049" y="1901955"/>
                  <a:pt x="611873" y="1929268"/>
                </a:cubicBezTo>
                <a:cubicBezTo>
                  <a:pt x="600234" y="1950215"/>
                  <a:pt x="592050" y="1973020"/>
                  <a:pt x="579719" y="1993568"/>
                </a:cubicBezTo>
                <a:cubicBezTo>
                  <a:pt x="559836" y="2026701"/>
                  <a:pt x="515409" y="2090018"/>
                  <a:pt x="515409" y="2090018"/>
                </a:cubicBezTo>
                <a:cubicBezTo>
                  <a:pt x="474142" y="2255064"/>
                  <a:pt x="530231" y="2050498"/>
                  <a:pt x="467177" y="2218618"/>
                </a:cubicBezTo>
                <a:cubicBezTo>
                  <a:pt x="459419" y="2239304"/>
                  <a:pt x="459598" y="2262525"/>
                  <a:pt x="451100" y="2282918"/>
                </a:cubicBezTo>
                <a:cubicBezTo>
                  <a:pt x="432664" y="2327158"/>
                  <a:pt x="408226" y="2368651"/>
                  <a:pt x="386790" y="2411518"/>
                </a:cubicBezTo>
                <a:cubicBezTo>
                  <a:pt x="376072" y="2432951"/>
                  <a:pt x="362215" y="2453084"/>
                  <a:pt x="354636" y="2475818"/>
                </a:cubicBezTo>
                <a:cubicBezTo>
                  <a:pt x="343918" y="2507968"/>
                  <a:pt x="330702" y="2539391"/>
                  <a:pt x="322481" y="2572268"/>
                </a:cubicBezTo>
                <a:lnTo>
                  <a:pt x="274249" y="2765168"/>
                </a:lnTo>
                <a:cubicBezTo>
                  <a:pt x="268890" y="2786601"/>
                  <a:pt x="266377" y="2808955"/>
                  <a:pt x="258171" y="2829468"/>
                </a:cubicBezTo>
                <a:cubicBezTo>
                  <a:pt x="247453" y="2856260"/>
                  <a:pt x="234504" y="2882263"/>
                  <a:pt x="226017" y="2909843"/>
                </a:cubicBezTo>
                <a:cubicBezTo>
                  <a:pt x="213021" y="2952075"/>
                  <a:pt x="206003" y="2995957"/>
                  <a:pt x="193862" y="3038443"/>
                </a:cubicBezTo>
                <a:cubicBezTo>
                  <a:pt x="183144" y="3075951"/>
                  <a:pt x="171170" y="3113123"/>
                  <a:pt x="161707" y="3150968"/>
                </a:cubicBezTo>
                <a:cubicBezTo>
                  <a:pt x="155079" y="3177474"/>
                  <a:pt x="154271" y="3205423"/>
                  <a:pt x="145630" y="3231343"/>
                </a:cubicBezTo>
                <a:cubicBezTo>
                  <a:pt x="138051" y="3254077"/>
                  <a:pt x="122376" y="3273394"/>
                  <a:pt x="113475" y="3295643"/>
                </a:cubicBezTo>
                <a:cubicBezTo>
                  <a:pt x="88955" y="3356933"/>
                  <a:pt x="61364" y="3459713"/>
                  <a:pt x="49166" y="3520693"/>
                </a:cubicBezTo>
                <a:cubicBezTo>
                  <a:pt x="43807" y="3547485"/>
                  <a:pt x="39016" y="3574396"/>
                  <a:pt x="33088" y="3601068"/>
                </a:cubicBezTo>
                <a:cubicBezTo>
                  <a:pt x="28295" y="3622635"/>
                  <a:pt x="23081" y="3644125"/>
                  <a:pt x="17011" y="3665368"/>
                </a:cubicBezTo>
                <a:cubicBezTo>
                  <a:pt x="12355" y="3681661"/>
                  <a:pt x="4258" y="3696977"/>
                  <a:pt x="934" y="3713593"/>
                </a:cubicBezTo>
                <a:cubicBezTo>
                  <a:pt x="-1168" y="3724102"/>
                  <a:pt x="934" y="3735026"/>
                  <a:pt x="934" y="3745743"/>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69" tIns="45685" rIns="91369" bIns="45685"/>
          <a:lstStyle/>
          <a:p>
            <a:pPr defTabSz="913696"/>
            <a:r>
              <a:rPr lang="en-US" sz="2000" dirty="0">
                <a:solidFill>
                  <a:srgbClr val="FFFFFF"/>
                </a:solidFill>
                <a:latin typeface="Arial"/>
                <a:cs typeface="Arial"/>
              </a:rPr>
              <a:t>massive stars &amp; </a:t>
            </a:r>
            <a:r>
              <a:rPr lang="en-US" sz="2000" dirty="0" err="1">
                <a:solidFill>
                  <a:srgbClr val="FFFFFF"/>
                </a:solidFill>
                <a:latin typeface="Arial"/>
                <a:cs typeface="Arial"/>
              </a:rPr>
              <a:t>SNae</a:t>
            </a:r>
            <a:endParaRPr lang="en-US" sz="2000" dirty="0">
              <a:solidFill>
                <a:srgbClr val="FFFFFF"/>
              </a:solidFill>
              <a:latin typeface="Arial"/>
              <a:cs typeface="Arial"/>
            </a:endParaRPr>
          </a:p>
          <a:p>
            <a:pPr defTabSz="913696"/>
            <a:r>
              <a:rPr lang="en-US" sz="2000" dirty="0">
                <a:solidFill>
                  <a:srgbClr val="FFFFFF"/>
                </a:solidFill>
                <a:latin typeface="Arial"/>
                <a:cs typeface="Arial"/>
              </a:rPr>
              <a:t>heating and winds</a:t>
            </a:r>
          </a:p>
        </p:txBody>
      </p:sp>
      <p:sp>
        <p:nvSpPr>
          <p:cNvPr id="25606" name="Freeform 4"/>
          <p:cNvSpPr>
            <a:spLocks/>
          </p:cNvSpPr>
          <p:nvPr/>
        </p:nvSpPr>
        <p:spPr bwMode="auto">
          <a:xfrm>
            <a:off x="1671653" y="2138363"/>
            <a:ext cx="2219325" cy="2781300"/>
          </a:xfrm>
          <a:custGeom>
            <a:avLst/>
            <a:gdLst>
              <a:gd name="T0" fmla="*/ 2221273 w 2218676"/>
              <a:gd name="T1" fmla="*/ 0 h 2780983"/>
              <a:gd name="T2" fmla="*/ 1368176 w 2218676"/>
              <a:gd name="T3" fmla="*/ 64328 h 2780983"/>
              <a:gd name="T4" fmla="*/ 853096 w 2218676"/>
              <a:gd name="T5" fmla="*/ 273399 h 2780983"/>
              <a:gd name="T6" fmla="*/ 627751 w 2218676"/>
              <a:gd name="T7" fmla="*/ 402059 h 2780983"/>
              <a:gd name="T8" fmla="*/ 289732 w 2218676"/>
              <a:gd name="T9" fmla="*/ 739786 h 2780983"/>
              <a:gd name="T10" fmla="*/ 177059 w 2218676"/>
              <a:gd name="T11" fmla="*/ 916691 h 2780983"/>
              <a:gd name="T12" fmla="*/ 0 w 2218676"/>
              <a:gd name="T13" fmla="*/ 1367000 h 2780983"/>
              <a:gd name="T14" fmla="*/ 32190 w 2218676"/>
              <a:gd name="T15" fmla="*/ 1817304 h 2780983"/>
              <a:gd name="T16" fmla="*/ 144864 w 2218676"/>
              <a:gd name="T17" fmla="*/ 1945964 h 2780983"/>
              <a:gd name="T18" fmla="*/ 482885 w 2218676"/>
              <a:gd name="T19" fmla="*/ 2267608 h 2780983"/>
              <a:gd name="T20" fmla="*/ 676041 w 2218676"/>
              <a:gd name="T21" fmla="*/ 2396268 h 2780983"/>
              <a:gd name="T22" fmla="*/ 869193 w 2218676"/>
              <a:gd name="T23" fmla="*/ 2541011 h 2780983"/>
              <a:gd name="T24" fmla="*/ 1078443 w 2218676"/>
              <a:gd name="T25" fmla="*/ 2653584 h 2780983"/>
              <a:gd name="T26" fmla="*/ 1255502 w 2218676"/>
              <a:gd name="T27" fmla="*/ 2733999 h 2780983"/>
              <a:gd name="T28" fmla="*/ 1416464 w 2218676"/>
              <a:gd name="T29" fmla="*/ 2766161 h 2780983"/>
              <a:gd name="T30" fmla="*/ 1529137 w 2218676"/>
              <a:gd name="T31" fmla="*/ 2782244 h 278098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218676" h="2780983">
                <a:moveTo>
                  <a:pt x="2218676" y="0"/>
                </a:moveTo>
                <a:cubicBezTo>
                  <a:pt x="2172918" y="2288"/>
                  <a:pt x="1568427" y="10481"/>
                  <a:pt x="1366576" y="64300"/>
                </a:cubicBezTo>
                <a:cubicBezTo>
                  <a:pt x="1204770" y="107442"/>
                  <a:pt x="1001617" y="195950"/>
                  <a:pt x="852100" y="273275"/>
                </a:cubicBezTo>
                <a:cubicBezTo>
                  <a:pt x="775347" y="312969"/>
                  <a:pt x="698066" y="352694"/>
                  <a:pt x="627017" y="401875"/>
                </a:cubicBezTo>
                <a:cubicBezTo>
                  <a:pt x="476148" y="506307"/>
                  <a:pt x="395595" y="593442"/>
                  <a:pt x="289392" y="739450"/>
                </a:cubicBezTo>
                <a:cubicBezTo>
                  <a:pt x="248294" y="795951"/>
                  <a:pt x="209016" y="854252"/>
                  <a:pt x="176851" y="916275"/>
                </a:cubicBezTo>
                <a:cubicBezTo>
                  <a:pt x="83708" y="1095882"/>
                  <a:pt x="60177" y="1185871"/>
                  <a:pt x="0" y="1366376"/>
                </a:cubicBezTo>
                <a:cubicBezTo>
                  <a:pt x="10718" y="1516409"/>
                  <a:pt x="-4332" y="1670553"/>
                  <a:pt x="32154" y="1816476"/>
                </a:cubicBezTo>
                <a:cubicBezTo>
                  <a:pt x="45972" y="1871738"/>
                  <a:pt x="104414" y="1904800"/>
                  <a:pt x="144696" y="1945076"/>
                </a:cubicBezTo>
                <a:cubicBezTo>
                  <a:pt x="254591" y="2054955"/>
                  <a:pt x="353012" y="2180382"/>
                  <a:pt x="482321" y="2266576"/>
                </a:cubicBezTo>
                <a:cubicBezTo>
                  <a:pt x="546630" y="2309443"/>
                  <a:pt x="612178" y="2350507"/>
                  <a:pt x="675249" y="2395176"/>
                </a:cubicBezTo>
                <a:cubicBezTo>
                  <a:pt x="740846" y="2441634"/>
                  <a:pt x="800470" y="2496525"/>
                  <a:pt x="868177" y="2539851"/>
                </a:cubicBezTo>
                <a:cubicBezTo>
                  <a:pt x="934824" y="2582499"/>
                  <a:pt x="1006410" y="2616995"/>
                  <a:pt x="1077183" y="2652376"/>
                </a:cubicBezTo>
                <a:cubicBezTo>
                  <a:pt x="1135101" y="2681331"/>
                  <a:pt x="1192603" y="2712277"/>
                  <a:pt x="1254034" y="2732751"/>
                </a:cubicBezTo>
                <a:cubicBezTo>
                  <a:pt x="1305883" y="2750031"/>
                  <a:pt x="1361091" y="2754831"/>
                  <a:pt x="1414808" y="2764901"/>
                </a:cubicBezTo>
                <a:cubicBezTo>
                  <a:pt x="1505253" y="2781857"/>
                  <a:pt x="1480532" y="2780976"/>
                  <a:pt x="1527349" y="2780976"/>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69" tIns="45685" rIns="91369" bIns="45685"/>
          <a:lstStyle/>
          <a:p>
            <a:pPr defTabSz="913696"/>
            <a:endParaRPr lang="en-US">
              <a:solidFill>
                <a:prstClr val="black"/>
              </a:solidFill>
              <a:latin typeface="Calisto MT"/>
            </a:endParaRPr>
          </a:p>
        </p:txBody>
      </p:sp>
      <p:sp>
        <p:nvSpPr>
          <p:cNvPr id="25607" name="Freeform 6"/>
          <p:cNvSpPr>
            <a:spLocks/>
          </p:cNvSpPr>
          <p:nvPr/>
        </p:nvSpPr>
        <p:spPr bwMode="auto">
          <a:xfrm>
            <a:off x="820738" y="800115"/>
            <a:ext cx="7588250" cy="4505325"/>
          </a:xfrm>
          <a:custGeom>
            <a:avLst/>
            <a:gdLst>
              <a:gd name="T0" fmla="*/ 80378 w 7588516"/>
              <a:gd name="T1" fmla="*/ 4411709 h 4503862"/>
              <a:gd name="T2" fmla="*/ 241137 w 7588516"/>
              <a:gd name="T3" fmla="*/ 4105985 h 4503862"/>
              <a:gd name="T4" fmla="*/ 289363 w 7588516"/>
              <a:gd name="T5" fmla="*/ 3977261 h 4503862"/>
              <a:gd name="T6" fmla="*/ 337589 w 7588516"/>
              <a:gd name="T7" fmla="*/ 3768082 h 4503862"/>
              <a:gd name="T8" fmla="*/ 417967 w 7588516"/>
              <a:gd name="T9" fmla="*/ 3542812 h 4503862"/>
              <a:gd name="T10" fmla="*/ 482270 w 7588516"/>
              <a:gd name="T11" fmla="*/ 3333634 h 4503862"/>
              <a:gd name="T12" fmla="*/ 562648 w 7588516"/>
              <a:gd name="T13" fmla="*/ 3060092 h 4503862"/>
              <a:gd name="T14" fmla="*/ 739481 w 7588516"/>
              <a:gd name="T15" fmla="*/ 2770460 h 4503862"/>
              <a:gd name="T16" fmla="*/ 948466 w 7588516"/>
              <a:gd name="T17" fmla="*/ 2529100 h 4503862"/>
              <a:gd name="T18" fmla="*/ 1318206 w 7588516"/>
              <a:gd name="T19" fmla="*/ 2159014 h 4503862"/>
              <a:gd name="T20" fmla="*/ 1543265 w 7588516"/>
              <a:gd name="T21" fmla="*/ 1965925 h 4503862"/>
              <a:gd name="T22" fmla="*/ 1800476 w 7588516"/>
              <a:gd name="T23" fmla="*/ 1708475 h 4503862"/>
              <a:gd name="T24" fmla="*/ 1913006 w 7588516"/>
              <a:gd name="T25" fmla="*/ 1595840 h 4503862"/>
              <a:gd name="T26" fmla="*/ 2121990 w 7588516"/>
              <a:gd name="T27" fmla="*/ 1402752 h 4503862"/>
              <a:gd name="T28" fmla="*/ 2347049 w 7588516"/>
              <a:gd name="T29" fmla="*/ 1209665 h 4503862"/>
              <a:gd name="T30" fmla="*/ 2652486 w 7588516"/>
              <a:gd name="T31" fmla="*/ 936123 h 4503862"/>
              <a:gd name="T32" fmla="*/ 2829319 w 7588516"/>
              <a:gd name="T33" fmla="*/ 775217 h 4503862"/>
              <a:gd name="T34" fmla="*/ 3295512 w 7588516"/>
              <a:gd name="T35" fmla="*/ 308586 h 4503862"/>
              <a:gd name="T36" fmla="*/ 3713481 w 7588516"/>
              <a:gd name="T37" fmla="*/ 67226 h 4503862"/>
              <a:gd name="T38" fmla="*/ 4067144 w 7588516"/>
              <a:gd name="T39" fmla="*/ 35043 h 4503862"/>
              <a:gd name="T40" fmla="*/ 4195751 w 7588516"/>
              <a:gd name="T41" fmla="*/ 115497 h 4503862"/>
              <a:gd name="T42" fmla="*/ 4694095 w 7588516"/>
              <a:gd name="T43" fmla="*/ 598218 h 4503862"/>
              <a:gd name="T44" fmla="*/ 5047761 w 7588516"/>
              <a:gd name="T45" fmla="*/ 1097029 h 4503862"/>
              <a:gd name="T46" fmla="*/ 5530031 w 7588516"/>
              <a:gd name="T47" fmla="*/ 1676293 h 4503862"/>
              <a:gd name="T48" fmla="*/ 5915849 w 7588516"/>
              <a:gd name="T49" fmla="*/ 2336011 h 4503862"/>
              <a:gd name="T50" fmla="*/ 6124831 w 7588516"/>
              <a:gd name="T51" fmla="*/ 2625644 h 4503862"/>
              <a:gd name="T52" fmla="*/ 6205208 w 7588516"/>
              <a:gd name="T53" fmla="*/ 2754369 h 4503862"/>
              <a:gd name="T54" fmla="*/ 6607101 w 7588516"/>
              <a:gd name="T55" fmla="*/ 3333634 h 4503862"/>
              <a:gd name="T56" fmla="*/ 6912540 w 7588516"/>
              <a:gd name="T57" fmla="*/ 3639356 h 4503862"/>
              <a:gd name="T58" fmla="*/ 7057222 w 7588516"/>
              <a:gd name="T59" fmla="*/ 3800263 h 4503862"/>
              <a:gd name="T60" fmla="*/ 7250129 w 7588516"/>
              <a:gd name="T61" fmla="*/ 3993351 h 4503862"/>
              <a:gd name="T62" fmla="*/ 7362659 w 7588516"/>
              <a:gd name="T63" fmla="*/ 4122077 h 4503862"/>
              <a:gd name="T64" fmla="*/ 7507340 w 7588516"/>
              <a:gd name="T65" fmla="*/ 4282983 h 4503862"/>
              <a:gd name="T66" fmla="*/ 7587718 w 7588516"/>
              <a:gd name="T67" fmla="*/ 4427799 h 45038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7588516" h="4503862">
                <a:moveTo>
                  <a:pt x="0" y="4503862"/>
                </a:moveTo>
                <a:cubicBezTo>
                  <a:pt x="26796" y="4471712"/>
                  <a:pt x="58203" y="4442901"/>
                  <a:pt x="80387" y="4407412"/>
                </a:cubicBezTo>
                <a:cubicBezTo>
                  <a:pt x="112143" y="4356611"/>
                  <a:pt x="131676" y="4299031"/>
                  <a:pt x="160774" y="4246662"/>
                </a:cubicBezTo>
                <a:lnTo>
                  <a:pt x="241161" y="4101987"/>
                </a:lnTo>
                <a:cubicBezTo>
                  <a:pt x="246520" y="4080554"/>
                  <a:pt x="249480" y="4058373"/>
                  <a:pt x="257238" y="4037687"/>
                </a:cubicBezTo>
                <a:cubicBezTo>
                  <a:pt x="265653" y="4015249"/>
                  <a:pt x="282506" y="3996340"/>
                  <a:pt x="289393" y="3973387"/>
                </a:cubicBezTo>
                <a:cubicBezTo>
                  <a:pt x="298760" y="3942168"/>
                  <a:pt x="298140" y="3908696"/>
                  <a:pt x="305470" y="3876937"/>
                </a:cubicBezTo>
                <a:cubicBezTo>
                  <a:pt x="314243" y="3838927"/>
                  <a:pt x="327572" y="3802104"/>
                  <a:pt x="337625" y="3764412"/>
                </a:cubicBezTo>
                <a:cubicBezTo>
                  <a:pt x="349012" y="3721718"/>
                  <a:pt x="354917" y="3677423"/>
                  <a:pt x="369780" y="3635812"/>
                </a:cubicBezTo>
                <a:cubicBezTo>
                  <a:pt x="381871" y="3601961"/>
                  <a:pt x="404185" y="3572542"/>
                  <a:pt x="418012" y="3539362"/>
                </a:cubicBezTo>
                <a:cubicBezTo>
                  <a:pt x="431048" y="3508080"/>
                  <a:pt x="440199" y="3475303"/>
                  <a:pt x="450167" y="3442912"/>
                </a:cubicBezTo>
                <a:cubicBezTo>
                  <a:pt x="461641" y="3405628"/>
                  <a:pt x="470572" y="3367585"/>
                  <a:pt x="482321" y="3330387"/>
                </a:cubicBezTo>
                <a:cubicBezTo>
                  <a:pt x="502734" y="3265755"/>
                  <a:pt x="533337" y="3203950"/>
                  <a:pt x="546631" y="3137487"/>
                </a:cubicBezTo>
                <a:cubicBezTo>
                  <a:pt x="551990" y="3110695"/>
                  <a:pt x="553370" y="3082789"/>
                  <a:pt x="562708" y="3057112"/>
                </a:cubicBezTo>
                <a:cubicBezTo>
                  <a:pt x="576061" y="3020397"/>
                  <a:pt x="658247" y="2873638"/>
                  <a:pt x="675250" y="2848137"/>
                </a:cubicBezTo>
                <a:cubicBezTo>
                  <a:pt x="694285" y="2819589"/>
                  <a:pt x="719376" y="2795510"/>
                  <a:pt x="739559" y="2767762"/>
                </a:cubicBezTo>
                <a:cubicBezTo>
                  <a:pt x="762289" y="2736513"/>
                  <a:pt x="778559" y="2700511"/>
                  <a:pt x="803869" y="2671312"/>
                </a:cubicBezTo>
                <a:cubicBezTo>
                  <a:pt x="848543" y="2619773"/>
                  <a:pt x="900333" y="2574862"/>
                  <a:pt x="948565" y="2526637"/>
                </a:cubicBezTo>
                <a:lnTo>
                  <a:pt x="1109339" y="2365886"/>
                </a:lnTo>
                <a:lnTo>
                  <a:pt x="1318344" y="2156911"/>
                </a:lnTo>
                <a:cubicBezTo>
                  <a:pt x="1339781" y="2135478"/>
                  <a:pt x="1358982" y="2111546"/>
                  <a:pt x="1382654" y="2092611"/>
                </a:cubicBezTo>
                <a:lnTo>
                  <a:pt x="1543427" y="1964011"/>
                </a:lnTo>
                <a:cubicBezTo>
                  <a:pt x="1570223" y="1942578"/>
                  <a:pt x="1603224" y="1927160"/>
                  <a:pt x="1623814" y="1899711"/>
                </a:cubicBezTo>
                <a:cubicBezTo>
                  <a:pt x="1708425" y="1786913"/>
                  <a:pt x="1653100" y="1854354"/>
                  <a:pt x="1800665" y="1706811"/>
                </a:cubicBezTo>
                <a:lnTo>
                  <a:pt x="1864975" y="1642511"/>
                </a:lnTo>
                <a:cubicBezTo>
                  <a:pt x="1881052" y="1626436"/>
                  <a:pt x="1895453" y="1608487"/>
                  <a:pt x="1913207" y="1594286"/>
                </a:cubicBezTo>
                <a:cubicBezTo>
                  <a:pt x="1940002" y="1572853"/>
                  <a:pt x="1968378" y="1553258"/>
                  <a:pt x="1993593" y="1529986"/>
                </a:cubicBezTo>
                <a:cubicBezTo>
                  <a:pt x="2038145" y="1488867"/>
                  <a:pt x="2079339" y="1444253"/>
                  <a:pt x="2122212" y="1401386"/>
                </a:cubicBezTo>
                <a:cubicBezTo>
                  <a:pt x="2149008" y="1374594"/>
                  <a:pt x="2172687" y="1344272"/>
                  <a:pt x="2202599" y="1321011"/>
                </a:cubicBezTo>
                <a:lnTo>
                  <a:pt x="2347295" y="1208486"/>
                </a:lnTo>
                <a:cubicBezTo>
                  <a:pt x="2410891" y="1159573"/>
                  <a:pt x="2444440" y="1139265"/>
                  <a:pt x="2508069" y="1079886"/>
                </a:cubicBezTo>
                <a:cubicBezTo>
                  <a:pt x="2557934" y="1033352"/>
                  <a:pt x="2604533" y="983436"/>
                  <a:pt x="2652765" y="935211"/>
                </a:cubicBezTo>
                <a:cubicBezTo>
                  <a:pt x="2679561" y="908419"/>
                  <a:pt x="2704041" y="879092"/>
                  <a:pt x="2733152" y="854836"/>
                </a:cubicBezTo>
                <a:cubicBezTo>
                  <a:pt x="2765307" y="828044"/>
                  <a:pt x="2799230" y="803243"/>
                  <a:pt x="2829616" y="774461"/>
                </a:cubicBezTo>
                <a:lnTo>
                  <a:pt x="3167241" y="436886"/>
                </a:lnTo>
                <a:cubicBezTo>
                  <a:pt x="3210114" y="394019"/>
                  <a:pt x="3243871" y="339475"/>
                  <a:pt x="3295860" y="308286"/>
                </a:cubicBezTo>
                <a:cubicBezTo>
                  <a:pt x="3376247" y="260061"/>
                  <a:pt x="3465001" y="223617"/>
                  <a:pt x="3537020" y="163610"/>
                </a:cubicBezTo>
                <a:cubicBezTo>
                  <a:pt x="3654478" y="65743"/>
                  <a:pt x="3592443" y="91442"/>
                  <a:pt x="3713871" y="67160"/>
                </a:cubicBezTo>
                <a:cubicBezTo>
                  <a:pt x="3740667" y="51085"/>
                  <a:pt x="3766308" y="32908"/>
                  <a:pt x="3794258" y="18935"/>
                </a:cubicBezTo>
                <a:cubicBezTo>
                  <a:pt x="3883246" y="-25552"/>
                  <a:pt x="3965002" y="20359"/>
                  <a:pt x="4067573" y="35010"/>
                </a:cubicBezTo>
                <a:cubicBezTo>
                  <a:pt x="4089010" y="51085"/>
                  <a:pt x="4109161" y="69036"/>
                  <a:pt x="4131883" y="83235"/>
                </a:cubicBezTo>
                <a:cubicBezTo>
                  <a:pt x="4152207" y="95936"/>
                  <a:pt x="4176487" y="101745"/>
                  <a:pt x="4196192" y="115385"/>
                </a:cubicBezTo>
                <a:cubicBezTo>
                  <a:pt x="4343902" y="217631"/>
                  <a:pt x="4368144" y="255162"/>
                  <a:pt x="4501662" y="388661"/>
                </a:cubicBezTo>
                <a:cubicBezTo>
                  <a:pt x="4572291" y="459280"/>
                  <a:pt x="4634562" y="516610"/>
                  <a:pt x="4694590" y="597636"/>
                </a:cubicBezTo>
                <a:cubicBezTo>
                  <a:pt x="4772465" y="702752"/>
                  <a:pt x="4843954" y="812457"/>
                  <a:pt x="4919673" y="919136"/>
                </a:cubicBezTo>
                <a:cubicBezTo>
                  <a:pt x="4961859" y="978571"/>
                  <a:pt x="4999531" y="1041790"/>
                  <a:pt x="5048292" y="1095961"/>
                </a:cubicBezTo>
                <a:cubicBezTo>
                  <a:pt x="5565895" y="1670990"/>
                  <a:pt x="5171317" y="1206386"/>
                  <a:pt x="5450226" y="1578211"/>
                </a:cubicBezTo>
                <a:cubicBezTo>
                  <a:pt x="5475340" y="1611691"/>
                  <a:pt x="5508429" y="1639172"/>
                  <a:pt x="5530613" y="1674661"/>
                </a:cubicBezTo>
                <a:cubicBezTo>
                  <a:pt x="5589099" y="1768224"/>
                  <a:pt x="5627248" y="1874229"/>
                  <a:pt x="5691387" y="1964011"/>
                </a:cubicBezTo>
                <a:cubicBezTo>
                  <a:pt x="5827343" y="2154321"/>
                  <a:pt x="5752613" y="2041178"/>
                  <a:pt x="5916470" y="2333736"/>
                </a:cubicBezTo>
                <a:cubicBezTo>
                  <a:pt x="5943429" y="2381870"/>
                  <a:pt x="5957844" y="2439403"/>
                  <a:pt x="5996857" y="2478411"/>
                </a:cubicBezTo>
                <a:cubicBezTo>
                  <a:pt x="6051581" y="2533127"/>
                  <a:pt x="6086050" y="2560014"/>
                  <a:pt x="6125476" y="2623087"/>
                </a:cubicBezTo>
                <a:cubicBezTo>
                  <a:pt x="6138178" y="2643407"/>
                  <a:pt x="6144928" y="2667067"/>
                  <a:pt x="6157630" y="2687387"/>
                </a:cubicBezTo>
                <a:cubicBezTo>
                  <a:pt x="6171832" y="2710107"/>
                  <a:pt x="6192076" y="2728713"/>
                  <a:pt x="6205862" y="2751687"/>
                </a:cubicBezTo>
                <a:cubicBezTo>
                  <a:pt x="6292587" y="2896206"/>
                  <a:pt x="6246828" y="2921247"/>
                  <a:pt x="6414868" y="3089262"/>
                </a:cubicBezTo>
                <a:cubicBezTo>
                  <a:pt x="6711423" y="3385774"/>
                  <a:pt x="6283295" y="2945098"/>
                  <a:pt x="6607797" y="3330387"/>
                </a:cubicBezTo>
                <a:cubicBezTo>
                  <a:pt x="6607815" y="3330409"/>
                  <a:pt x="6787856" y="3510419"/>
                  <a:pt x="6832880" y="3555437"/>
                </a:cubicBezTo>
                <a:lnTo>
                  <a:pt x="6913266" y="3635812"/>
                </a:lnTo>
                <a:cubicBezTo>
                  <a:pt x="6940062" y="3662604"/>
                  <a:pt x="6969980" y="3686600"/>
                  <a:pt x="6993653" y="3716187"/>
                </a:cubicBezTo>
                <a:cubicBezTo>
                  <a:pt x="7015090" y="3742979"/>
                  <a:pt x="7034688" y="3771351"/>
                  <a:pt x="7057963" y="3796562"/>
                </a:cubicBezTo>
                <a:cubicBezTo>
                  <a:pt x="7099088" y="3841108"/>
                  <a:pt x="7143709" y="3882295"/>
                  <a:pt x="7186582" y="3925162"/>
                </a:cubicBezTo>
                <a:lnTo>
                  <a:pt x="7250891" y="3989462"/>
                </a:lnTo>
                <a:cubicBezTo>
                  <a:pt x="7266968" y="4005537"/>
                  <a:pt x="7284919" y="4019935"/>
                  <a:pt x="7299123" y="4037687"/>
                </a:cubicBezTo>
                <a:cubicBezTo>
                  <a:pt x="7320560" y="4064479"/>
                  <a:pt x="7339169" y="4093801"/>
                  <a:pt x="7363433" y="4118062"/>
                </a:cubicBezTo>
                <a:cubicBezTo>
                  <a:pt x="7382381" y="4137007"/>
                  <a:pt x="7408794" y="4147342"/>
                  <a:pt x="7427742" y="4166287"/>
                </a:cubicBezTo>
                <a:cubicBezTo>
                  <a:pt x="7447683" y="4186225"/>
                  <a:pt x="7489871" y="4251430"/>
                  <a:pt x="7508129" y="4278812"/>
                </a:cubicBezTo>
                <a:cubicBezTo>
                  <a:pt x="7546355" y="4393474"/>
                  <a:pt x="7492154" y="4254854"/>
                  <a:pt x="7572438" y="4375262"/>
                </a:cubicBezTo>
                <a:cubicBezTo>
                  <a:pt x="7581838" y="4389360"/>
                  <a:pt x="7588516" y="4423487"/>
                  <a:pt x="7588516" y="4423487"/>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1369" tIns="45685" rIns="91369" bIns="45685"/>
          <a:lstStyle/>
          <a:p>
            <a:pPr defTabSz="913696"/>
            <a:endParaRPr lang="en-US">
              <a:solidFill>
                <a:prstClr val="black"/>
              </a:solidFill>
              <a:latin typeface="Calisto MT"/>
            </a:endParaRPr>
          </a:p>
        </p:txBody>
      </p:sp>
      <p:sp>
        <p:nvSpPr>
          <p:cNvPr id="25608" name="TextBox 7"/>
          <p:cNvSpPr txBox="1">
            <a:spLocks noChangeArrowheads="1"/>
          </p:cNvSpPr>
          <p:nvPr/>
        </p:nvSpPr>
        <p:spPr bwMode="auto">
          <a:xfrm>
            <a:off x="145414" y="3020120"/>
            <a:ext cx="2166869" cy="1015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696"/>
            <a:r>
              <a:rPr lang="en-US" sz="2000" dirty="0">
                <a:solidFill>
                  <a:prstClr val="white"/>
                </a:solidFill>
              </a:rPr>
              <a:t>photoionization/</a:t>
            </a:r>
          </a:p>
          <a:p>
            <a:pPr defTabSz="913696"/>
            <a:r>
              <a:rPr lang="en-US" sz="2000" dirty="0" err="1">
                <a:solidFill>
                  <a:prstClr val="white"/>
                </a:solidFill>
              </a:rPr>
              <a:t>photoevaporation</a:t>
            </a:r>
            <a:endParaRPr lang="en-US" sz="2000" dirty="0">
              <a:solidFill>
                <a:prstClr val="white"/>
              </a:solidFill>
            </a:endParaRPr>
          </a:p>
          <a:p>
            <a:pPr defTabSz="913696"/>
            <a:endParaRPr lang="en-US" sz="2000" dirty="0">
              <a:solidFill>
                <a:prstClr val="black"/>
              </a:solidFill>
            </a:endParaRPr>
          </a:p>
        </p:txBody>
      </p:sp>
      <p:sp>
        <p:nvSpPr>
          <p:cNvPr id="25609" name="TextBox 9"/>
          <p:cNvSpPr txBox="1">
            <a:spLocks noChangeArrowheads="1"/>
          </p:cNvSpPr>
          <p:nvPr/>
        </p:nvSpPr>
        <p:spPr bwMode="auto">
          <a:xfrm>
            <a:off x="5029200" y="2601914"/>
            <a:ext cx="20081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696"/>
            <a:r>
              <a:rPr lang="en-US" sz="2000" dirty="0">
                <a:solidFill>
                  <a:srgbClr val="FFFFFF"/>
                </a:solidFill>
              </a:rPr>
              <a:t>AGN feedback</a:t>
            </a:r>
          </a:p>
          <a:p>
            <a:pPr defTabSz="913696"/>
            <a:r>
              <a:rPr lang="en-US" sz="2000" dirty="0">
                <a:solidFill>
                  <a:srgbClr val="FFFFFF"/>
                </a:solidFill>
              </a:rPr>
              <a:t>heating &amp; winds</a:t>
            </a:r>
          </a:p>
        </p:txBody>
      </p:sp>
      <p:sp>
        <p:nvSpPr>
          <p:cNvPr id="25611" name="Left Arrow 12"/>
          <p:cNvSpPr>
            <a:spLocks noChangeArrowheads="1"/>
          </p:cNvSpPr>
          <p:nvPr/>
        </p:nvSpPr>
        <p:spPr bwMode="auto">
          <a:xfrm>
            <a:off x="2438401" y="2209800"/>
            <a:ext cx="1892300" cy="304800"/>
          </a:xfrm>
          <a:prstGeom prst="leftArrow">
            <a:avLst>
              <a:gd name="adj1" fmla="val 50000"/>
              <a:gd name="adj2" fmla="val 49983"/>
            </a:avLst>
          </a:prstGeom>
          <a:solidFill>
            <a:schemeClr val="accent1"/>
          </a:solidFill>
          <a:ln w="9525">
            <a:solidFill>
              <a:schemeClr val="tx1"/>
            </a:solidFill>
            <a:round/>
            <a:headEnd/>
            <a:tailEnd/>
          </a:ln>
        </p:spPr>
        <p:txBody>
          <a:bodyPr lIns="91369" tIns="45685" rIns="91369" bIns="45685"/>
          <a:lstStyle/>
          <a:p>
            <a:pPr defTabSz="913696"/>
            <a:endParaRPr lang="en-US">
              <a:solidFill>
                <a:prstClr val="black"/>
              </a:solidFill>
              <a:latin typeface="Calisto MT"/>
            </a:endParaRPr>
          </a:p>
        </p:txBody>
      </p:sp>
      <p:sp>
        <p:nvSpPr>
          <p:cNvPr id="25612" name="Right Arrow 14"/>
          <p:cNvSpPr>
            <a:spLocks noChangeArrowheads="1"/>
          </p:cNvSpPr>
          <p:nvPr/>
        </p:nvSpPr>
        <p:spPr bwMode="auto">
          <a:xfrm>
            <a:off x="5170052" y="2220914"/>
            <a:ext cx="1447800" cy="304800"/>
          </a:xfrm>
          <a:prstGeom prst="rightArrow">
            <a:avLst>
              <a:gd name="adj1" fmla="val 50000"/>
              <a:gd name="adj2" fmla="val 50007"/>
            </a:avLst>
          </a:prstGeom>
          <a:solidFill>
            <a:schemeClr val="accent1"/>
          </a:solidFill>
          <a:ln w="9525">
            <a:solidFill>
              <a:schemeClr val="tx1"/>
            </a:solidFill>
            <a:round/>
            <a:headEnd/>
            <a:tailEnd/>
          </a:ln>
        </p:spPr>
        <p:txBody>
          <a:bodyPr lIns="91369" tIns="45685" rIns="91369" bIns="45685"/>
          <a:lstStyle/>
          <a:p>
            <a:pPr defTabSz="913696"/>
            <a:endParaRPr lang="en-US">
              <a:solidFill>
                <a:prstClr val="black"/>
              </a:solidFill>
              <a:latin typeface="Calisto MT"/>
            </a:endParaRPr>
          </a:p>
        </p:txBody>
      </p:sp>
      <p:sp>
        <p:nvSpPr>
          <p:cNvPr id="25613" name="TextBox 20"/>
          <p:cNvSpPr txBox="1">
            <a:spLocks noChangeArrowheads="1"/>
          </p:cNvSpPr>
          <p:nvPr/>
        </p:nvSpPr>
        <p:spPr bwMode="auto">
          <a:xfrm>
            <a:off x="3429008" y="6248409"/>
            <a:ext cx="2464944" cy="46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696"/>
            <a:r>
              <a:rPr lang="en-US" dirty="0">
                <a:solidFill>
                  <a:srgbClr val="FFFFFF"/>
                </a:solidFill>
              </a:rPr>
              <a:t>halo mass (</a:t>
            </a:r>
            <a:r>
              <a:rPr lang="en-US" dirty="0" err="1">
                <a:solidFill>
                  <a:srgbClr val="FFFFFF"/>
                </a:solidFill>
              </a:rPr>
              <a:t>M</a:t>
            </a:r>
            <a:r>
              <a:rPr lang="en-US" baseline="-25000" dirty="0" err="1">
                <a:solidFill>
                  <a:srgbClr val="FFFFFF"/>
                </a:solidFill>
              </a:rPr>
              <a:t>sun</a:t>
            </a:r>
            <a:r>
              <a:rPr lang="en-US" dirty="0">
                <a:solidFill>
                  <a:srgbClr val="FFFFFF"/>
                </a:solidFill>
              </a:rPr>
              <a:t>)</a:t>
            </a:r>
          </a:p>
        </p:txBody>
      </p:sp>
      <p:sp>
        <p:nvSpPr>
          <p:cNvPr id="25614" name="TextBox 21"/>
          <p:cNvSpPr txBox="1">
            <a:spLocks noChangeArrowheads="1"/>
          </p:cNvSpPr>
          <p:nvPr/>
        </p:nvSpPr>
        <p:spPr bwMode="auto">
          <a:xfrm>
            <a:off x="127177" y="4114815"/>
            <a:ext cx="996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69" tIns="45685" rIns="91369" bIns="45685">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3696"/>
            <a:r>
              <a:rPr lang="en-US" sz="2000" dirty="0">
                <a:solidFill>
                  <a:srgbClr val="FFFFFF"/>
                </a:solidFill>
              </a:rPr>
              <a:t>no HI</a:t>
            </a:r>
          </a:p>
          <a:p>
            <a:pPr defTabSz="913696"/>
            <a:r>
              <a:rPr lang="en-US" sz="2000" dirty="0">
                <a:solidFill>
                  <a:srgbClr val="FFFFFF"/>
                </a:solidFill>
              </a:rPr>
              <a:t>cooling</a:t>
            </a:r>
          </a:p>
        </p:txBody>
      </p:sp>
      <p:sp>
        <p:nvSpPr>
          <p:cNvPr id="25615" name="Left Arrow 22"/>
          <p:cNvSpPr>
            <a:spLocks noChangeArrowheads="1"/>
          </p:cNvSpPr>
          <p:nvPr/>
        </p:nvSpPr>
        <p:spPr bwMode="auto">
          <a:xfrm>
            <a:off x="228600" y="4953000"/>
            <a:ext cx="977900" cy="304800"/>
          </a:xfrm>
          <a:prstGeom prst="leftArrow">
            <a:avLst>
              <a:gd name="adj1" fmla="val 50000"/>
              <a:gd name="adj2" fmla="val 49967"/>
            </a:avLst>
          </a:prstGeom>
          <a:solidFill>
            <a:schemeClr val="accent1"/>
          </a:solidFill>
          <a:ln w="9525">
            <a:solidFill>
              <a:schemeClr val="tx1"/>
            </a:solidFill>
            <a:round/>
            <a:headEnd/>
            <a:tailEnd/>
          </a:ln>
        </p:spPr>
        <p:txBody>
          <a:bodyPr lIns="91369" tIns="45685" rIns="91369" bIns="45685"/>
          <a:lstStyle/>
          <a:p>
            <a:pPr defTabSz="913696"/>
            <a:endParaRPr lang="en-US">
              <a:solidFill>
                <a:prstClr val="black"/>
              </a:solidFill>
              <a:latin typeface="Calisto MT"/>
            </a:endParaRPr>
          </a:p>
        </p:txBody>
      </p:sp>
      <p:sp>
        <p:nvSpPr>
          <p:cNvPr id="24" name="Striped Right Arrow 23"/>
          <p:cNvSpPr/>
          <p:nvPr/>
        </p:nvSpPr>
        <p:spPr bwMode="auto">
          <a:xfrm flipH="1">
            <a:off x="685800" y="3730979"/>
            <a:ext cx="977900" cy="304800"/>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lIns="91369" tIns="45685" rIns="91369" bIns="45685"/>
          <a:lstStyle/>
          <a:p>
            <a:pPr defTabSz="913696">
              <a:defRPr/>
            </a:pPr>
            <a:endParaRPr lang="en-US">
              <a:solidFill>
                <a:prstClr val="black"/>
              </a:solidFill>
              <a:latin typeface="Arial" pitchFamily="-110" charset="0"/>
              <a:ea typeface="ＭＳ Ｐゴシック" pitchFamily="-110" charset="-128"/>
              <a:cs typeface="ＭＳ Ｐゴシック" pitchFamily="-110" charset="-128"/>
            </a:endParaRPr>
          </a:p>
        </p:txBody>
      </p:sp>
      <p:pic>
        <p:nvPicPr>
          <p:cNvPr id="25617" name="Picture 8" descr="1907A"/>
          <p:cNvPicPr>
            <a:picLocks noChangeAspect="1" noChangeArrowheads="1"/>
          </p:cNvPicPr>
          <p:nvPr/>
        </p:nvPicPr>
        <p:blipFill>
          <a:blip r:embed="rId7">
            <a:extLst>
              <a:ext uri="{28A0092B-C50C-407E-A947-70E740481C1C}">
                <a14:useLocalDpi xmlns:a14="http://schemas.microsoft.com/office/drawing/2010/main" val="0"/>
              </a:ext>
            </a:extLst>
          </a:blip>
          <a:srcRect b="4755"/>
          <a:stretch>
            <a:fillRect/>
          </a:stretch>
        </p:blipFill>
        <p:spPr bwMode="auto">
          <a:xfrm>
            <a:off x="5486400" y="3810001"/>
            <a:ext cx="1290638"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Picture 7" descr="1902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6200" y="3886201"/>
            <a:ext cx="1600200" cy="1319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Picture 5" descr="SMCHambschGendlerFull.jpg"/>
          <p:cNvPicPr>
            <a:picLocks noChangeAspect="1"/>
          </p:cNvPicPr>
          <p:nvPr/>
        </p:nvPicPr>
        <p:blipFill>
          <a:blip r:embed="rId9">
            <a:extLst>
              <a:ext uri="{28A0092B-C50C-407E-A947-70E740481C1C}">
                <a14:useLocalDpi xmlns:a14="http://schemas.microsoft.com/office/drawing/2010/main" val="0"/>
              </a:ext>
            </a:extLst>
          </a:blip>
          <a:srcRect l="14203" t="19688"/>
          <a:stretch>
            <a:fillRect/>
          </a:stretch>
        </p:blipFill>
        <p:spPr bwMode="auto">
          <a:xfrm>
            <a:off x="2743200" y="3962400"/>
            <a:ext cx="11430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Picture 7" descr="coma_misti_big.jpg"/>
          <p:cNvPicPr>
            <a:picLocks noChangeAspect="1"/>
          </p:cNvPicPr>
          <p:nvPr/>
        </p:nvPicPr>
        <p:blipFill>
          <a:blip r:embed="rId10">
            <a:extLst>
              <a:ext uri="{28A0092B-C50C-407E-A947-70E740481C1C}">
                <a14:useLocalDpi xmlns:a14="http://schemas.microsoft.com/office/drawing/2010/main" val="0"/>
              </a:ext>
            </a:extLst>
          </a:blip>
          <a:srcRect l="37997" t="28171" r="35837" b="28931"/>
          <a:stretch>
            <a:fillRect/>
          </a:stretch>
        </p:blipFill>
        <p:spPr bwMode="auto">
          <a:xfrm>
            <a:off x="6858000" y="3810000"/>
            <a:ext cx="157480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029" descr="Picture 5"/>
          <p:cNvPicPr>
            <a:picLocks noChangeAspect="1" noChangeArrowheads="1"/>
          </p:cNvPicPr>
          <p:nvPr/>
        </p:nvPicPr>
        <p:blipFill>
          <a:blip r:embed="rId11">
            <a:extLst>
              <a:ext uri="{28A0092B-C50C-407E-A947-70E740481C1C}">
                <a14:useLocalDpi xmlns:a14="http://schemas.microsoft.com/office/drawing/2010/main" val="0"/>
              </a:ext>
            </a:extLst>
          </a:blip>
          <a:srcRect l="59686" t="7198" r="9479" b="58757"/>
          <a:stretch>
            <a:fillRect/>
          </a:stretch>
        </p:blipFill>
        <p:spPr bwMode="auto">
          <a:xfrm>
            <a:off x="5410200" y="0"/>
            <a:ext cx="16510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029" descr="Picture 5"/>
          <p:cNvPicPr>
            <a:picLocks noChangeAspect="1" noChangeArrowheads="1"/>
          </p:cNvPicPr>
          <p:nvPr/>
        </p:nvPicPr>
        <p:blipFill>
          <a:blip r:embed="rId11">
            <a:extLst>
              <a:ext uri="{28A0092B-C50C-407E-A947-70E740481C1C}">
                <a14:useLocalDpi xmlns:a14="http://schemas.microsoft.com/office/drawing/2010/main" val="0"/>
              </a:ext>
            </a:extLst>
          </a:blip>
          <a:srcRect l="8829" t="5927" r="58936" b="58093"/>
          <a:stretch>
            <a:fillRect/>
          </a:stretch>
        </p:blipFill>
        <p:spPr bwMode="auto">
          <a:xfrm>
            <a:off x="2281767" y="28222"/>
            <a:ext cx="153670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777038" y="3211054"/>
            <a:ext cx="1567632" cy="707886"/>
          </a:xfrm>
          <a:prstGeom prst="rect">
            <a:avLst/>
          </a:prstGeom>
          <a:noFill/>
        </p:spPr>
        <p:txBody>
          <a:bodyPr wrap="none" rtlCol="0">
            <a:spAutoFit/>
          </a:bodyPr>
          <a:lstStyle/>
          <a:p>
            <a:r>
              <a:rPr lang="en-US" sz="2000" dirty="0" smtClean="0">
                <a:solidFill>
                  <a:srgbClr val="F2F2F2"/>
                </a:solidFill>
                <a:latin typeface="Arial"/>
                <a:cs typeface="Arial"/>
              </a:rPr>
              <a:t>gravitational</a:t>
            </a:r>
          </a:p>
          <a:p>
            <a:r>
              <a:rPr lang="en-US" sz="2000" dirty="0" smtClean="0">
                <a:solidFill>
                  <a:srgbClr val="F2F2F2"/>
                </a:solidFill>
                <a:latin typeface="Arial"/>
                <a:cs typeface="Arial"/>
              </a:rPr>
              <a:t>heating</a:t>
            </a:r>
            <a:endParaRPr lang="en-US" sz="2000" dirty="0">
              <a:solidFill>
                <a:srgbClr val="F2F2F2"/>
              </a:solidFill>
              <a:latin typeface="Arial"/>
              <a:cs typeface="Arial"/>
            </a:endParaRPr>
          </a:p>
        </p:txBody>
      </p:sp>
      <p:sp>
        <p:nvSpPr>
          <p:cNvPr id="3" name="TextBox 2"/>
          <p:cNvSpPr txBox="1"/>
          <p:nvPr/>
        </p:nvSpPr>
        <p:spPr>
          <a:xfrm>
            <a:off x="623583" y="196334"/>
            <a:ext cx="1557600" cy="369332"/>
          </a:xfrm>
          <a:prstGeom prst="rect">
            <a:avLst/>
          </a:prstGeom>
          <a:noFill/>
        </p:spPr>
        <p:txBody>
          <a:bodyPr wrap="none" rtlCol="0">
            <a:spAutoFit/>
          </a:bodyPr>
          <a:lstStyle/>
          <a:p>
            <a:r>
              <a:rPr lang="en-US" dirty="0" smtClean="0">
                <a:solidFill>
                  <a:schemeClr val="bg1"/>
                </a:solidFill>
                <a:latin typeface="Arial"/>
                <a:cs typeface="Arial"/>
              </a:rPr>
              <a:t>gas accretion</a:t>
            </a:r>
            <a:endParaRPr lang="en-US" dirty="0">
              <a:solidFill>
                <a:schemeClr val="bg1"/>
              </a:solidFill>
              <a:latin typeface="Arial"/>
              <a:cs typeface="Arial"/>
            </a:endParaRPr>
          </a:p>
        </p:txBody>
      </p:sp>
      <p:sp>
        <p:nvSpPr>
          <p:cNvPr id="4" name="TextBox 3"/>
          <p:cNvSpPr txBox="1"/>
          <p:nvPr/>
        </p:nvSpPr>
        <p:spPr>
          <a:xfrm>
            <a:off x="7416409" y="316469"/>
            <a:ext cx="1018616" cy="369332"/>
          </a:xfrm>
          <a:prstGeom prst="rect">
            <a:avLst/>
          </a:prstGeom>
          <a:noFill/>
        </p:spPr>
        <p:txBody>
          <a:bodyPr wrap="none" rtlCol="0">
            <a:spAutoFit/>
          </a:bodyPr>
          <a:lstStyle/>
          <a:p>
            <a:r>
              <a:rPr lang="en-US" dirty="0" smtClean="0">
                <a:solidFill>
                  <a:srgbClr val="FFFFFF"/>
                </a:solidFill>
                <a:latin typeface="Arial"/>
                <a:cs typeface="Arial"/>
              </a:rPr>
              <a:t>merging</a:t>
            </a:r>
            <a:endParaRPr lang="en-US" dirty="0">
              <a:solidFill>
                <a:srgbClr val="FFFFFF"/>
              </a:solidFill>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11273" y="835900"/>
            <a:ext cx="6238016" cy="5486400"/>
          </a:xfrm>
          <a:prstGeom prst="rect">
            <a:avLst/>
          </a:pr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prstClr val="black"/>
                </a:solidFill>
              </a:ln>
              <a:solidFill>
                <a:prstClr val="white"/>
              </a:solidFill>
              <a:latin typeface="Century Gothic"/>
            </a:endParaRPr>
          </a:p>
        </p:txBody>
      </p:sp>
      <p:cxnSp>
        <p:nvCxnSpPr>
          <p:cNvPr id="5" name="Straight Connector 4"/>
          <p:cNvCxnSpPr>
            <a:stCxn id="3" idx="0"/>
            <a:endCxn id="3" idx="2"/>
          </p:cNvCxnSpPr>
          <p:nvPr/>
        </p:nvCxnSpPr>
        <p:spPr>
          <a:xfrm>
            <a:off x="4630281" y="835900"/>
            <a:ext cx="0" cy="5486400"/>
          </a:xfrm>
          <a:prstGeom prst="line">
            <a:avLst/>
          </a:prstGeom>
        </p:spPr>
        <p:style>
          <a:lnRef idx="2">
            <a:schemeClr val="accent1"/>
          </a:lnRef>
          <a:fillRef idx="0">
            <a:schemeClr val="accent1"/>
          </a:fillRef>
          <a:effectRef idx="1">
            <a:schemeClr val="accent1"/>
          </a:effectRef>
          <a:fontRef idx="minor">
            <a:schemeClr val="tx1"/>
          </a:fontRef>
        </p:style>
      </p:cxnSp>
      <p:cxnSp>
        <p:nvCxnSpPr>
          <p:cNvPr id="7" name="Straight Connector 6"/>
          <p:cNvCxnSpPr>
            <a:stCxn id="3" idx="1"/>
            <a:endCxn id="3" idx="3"/>
          </p:cNvCxnSpPr>
          <p:nvPr/>
        </p:nvCxnSpPr>
        <p:spPr>
          <a:xfrm>
            <a:off x="1511273" y="3579100"/>
            <a:ext cx="6238016"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2475913" y="1141326"/>
            <a:ext cx="2154367" cy="739450"/>
          </a:xfrm>
          <a:prstGeom prst="ellipse">
            <a:avLst/>
          </a:prstGeom>
          <a:solidFill>
            <a:srgbClr val="66FFFF"/>
          </a:soli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E8BC4A">
                  <a:lumMod val="60000"/>
                  <a:lumOff val="40000"/>
                </a:srgbClr>
              </a:solidFill>
              <a:latin typeface="Century Gothic"/>
            </a:endParaRPr>
          </a:p>
        </p:txBody>
      </p:sp>
      <p:sp>
        <p:nvSpPr>
          <p:cNvPr id="10" name="Oval 9"/>
          <p:cNvSpPr/>
          <p:nvPr/>
        </p:nvSpPr>
        <p:spPr>
          <a:xfrm>
            <a:off x="1711902" y="2662825"/>
            <a:ext cx="2154367" cy="739450"/>
          </a:xfrm>
          <a:prstGeom prst="ellipse">
            <a:avLst/>
          </a:prstGeom>
          <a:solidFill>
            <a:srgbClr val="66FFFF"/>
          </a:solidFill>
          <a:ln>
            <a:solidFill>
              <a:srgbClr val="00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1" name="Oval 10"/>
          <p:cNvSpPr/>
          <p:nvPr/>
        </p:nvSpPr>
        <p:spPr>
          <a:xfrm>
            <a:off x="5571810" y="1141325"/>
            <a:ext cx="548640" cy="54864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2" name="Oval 11"/>
          <p:cNvSpPr/>
          <p:nvPr/>
        </p:nvSpPr>
        <p:spPr>
          <a:xfrm>
            <a:off x="5571811" y="2502075"/>
            <a:ext cx="640080" cy="64008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3" name="Oval 12"/>
          <p:cNvSpPr/>
          <p:nvPr/>
        </p:nvSpPr>
        <p:spPr>
          <a:xfrm>
            <a:off x="5360795" y="3769277"/>
            <a:ext cx="730515" cy="73945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4" name="Oval 13"/>
          <p:cNvSpPr/>
          <p:nvPr/>
        </p:nvSpPr>
        <p:spPr>
          <a:xfrm>
            <a:off x="4748850" y="4508727"/>
            <a:ext cx="822960" cy="822960"/>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sp>
        <p:nvSpPr>
          <p:cNvPr id="15" name="Oval 14"/>
          <p:cNvSpPr/>
          <p:nvPr/>
        </p:nvSpPr>
        <p:spPr>
          <a:xfrm>
            <a:off x="3271740" y="4340252"/>
            <a:ext cx="1189057" cy="1165125"/>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entury Gothic"/>
            </a:endParaRPr>
          </a:p>
        </p:txBody>
      </p:sp>
      <p:cxnSp>
        <p:nvCxnSpPr>
          <p:cNvPr id="17" name="Straight Arrow Connector 16"/>
          <p:cNvCxnSpPr>
            <a:endCxn id="10" idx="0"/>
          </p:cNvCxnSpPr>
          <p:nvPr/>
        </p:nvCxnSpPr>
        <p:spPr>
          <a:xfrm flipH="1">
            <a:off x="2789086" y="1880776"/>
            <a:ext cx="619315" cy="782049"/>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rot="16200000">
            <a:off x="369780" y="1895185"/>
            <a:ext cx="1514545" cy="369332"/>
          </a:xfrm>
          <a:prstGeom prst="rect">
            <a:avLst/>
          </a:prstGeom>
          <a:noFill/>
        </p:spPr>
        <p:txBody>
          <a:bodyPr wrap="none" rtlCol="0">
            <a:spAutoFit/>
          </a:bodyPr>
          <a:lstStyle/>
          <a:p>
            <a:r>
              <a:rPr lang="en-US" dirty="0" smtClean="0">
                <a:solidFill>
                  <a:prstClr val="white"/>
                </a:solidFill>
                <a:latin typeface="Century Gothic"/>
              </a:rPr>
              <a:t>star-forming</a:t>
            </a:r>
            <a:endParaRPr lang="en-US" dirty="0">
              <a:solidFill>
                <a:prstClr val="white"/>
              </a:solidFill>
              <a:latin typeface="Century Gothic"/>
            </a:endParaRPr>
          </a:p>
        </p:txBody>
      </p:sp>
      <p:sp>
        <p:nvSpPr>
          <p:cNvPr id="24" name="TextBox 23"/>
          <p:cNvSpPr txBox="1"/>
          <p:nvPr/>
        </p:nvSpPr>
        <p:spPr>
          <a:xfrm rot="16200000">
            <a:off x="494540" y="4575280"/>
            <a:ext cx="1287532" cy="369332"/>
          </a:xfrm>
          <a:prstGeom prst="rect">
            <a:avLst/>
          </a:prstGeom>
          <a:noFill/>
        </p:spPr>
        <p:txBody>
          <a:bodyPr wrap="none" rtlCol="0">
            <a:spAutoFit/>
          </a:bodyPr>
          <a:lstStyle/>
          <a:p>
            <a:r>
              <a:rPr lang="en-US" dirty="0" smtClean="0">
                <a:solidFill>
                  <a:prstClr val="white"/>
                </a:solidFill>
                <a:latin typeface="Century Gothic"/>
              </a:rPr>
              <a:t>quiescent</a:t>
            </a:r>
            <a:endParaRPr lang="en-US" dirty="0">
              <a:solidFill>
                <a:prstClr val="white"/>
              </a:solidFill>
              <a:latin typeface="Century Gothic"/>
            </a:endParaRPr>
          </a:p>
        </p:txBody>
      </p:sp>
      <p:sp>
        <p:nvSpPr>
          <p:cNvPr id="25" name="TextBox 24"/>
          <p:cNvSpPr txBox="1"/>
          <p:nvPr/>
        </p:nvSpPr>
        <p:spPr>
          <a:xfrm rot="16200000">
            <a:off x="-1109338" y="3093985"/>
            <a:ext cx="3177372" cy="369332"/>
          </a:xfrm>
          <a:prstGeom prst="rect">
            <a:avLst/>
          </a:prstGeom>
          <a:noFill/>
        </p:spPr>
        <p:txBody>
          <a:bodyPr wrap="none" rtlCol="0">
            <a:spAutoFit/>
          </a:bodyPr>
          <a:lstStyle/>
          <a:p>
            <a:r>
              <a:rPr lang="en-US" dirty="0" smtClean="0">
                <a:solidFill>
                  <a:prstClr val="white"/>
                </a:solidFill>
                <a:latin typeface="Century Gothic"/>
              </a:rPr>
              <a:t>specific star formation rate</a:t>
            </a:r>
            <a:endParaRPr lang="en-US" dirty="0">
              <a:solidFill>
                <a:prstClr val="white"/>
              </a:solidFill>
              <a:latin typeface="Century Gothic"/>
            </a:endParaRPr>
          </a:p>
        </p:txBody>
      </p:sp>
      <p:sp>
        <p:nvSpPr>
          <p:cNvPr id="26" name="TextBox 25"/>
          <p:cNvSpPr txBox="1"/>
          <p:nvPr/>
        </p:nvSpPr>
        <p:spPr>
          <a:xfrm>
            <a:off x="3810131" y="6438237"/>
            <a:ext cx="1877437" cy="369332"/>
          </a:xfrm>
          <a:prstGeom prst="rect">
            <a:avLst/>
          </a:prstGeom>
          <a:noFill/>
        </p:spPr>
        <p:txBody>
          <a:bodyPr wrap="none" rtlCol="0">
            <a:spAutoFit/>
          </a:bodyPr>
          <a:lstStyle/>
          <a:p>
            <a:r>
              <a:rPr lang="en-US" dirty="0" smtClean="0">
                <a:solidFill>
                  <a:prstClr val="white"/>
                </a:solidFill>
                <a:latin typeface="Century Gothic"/>
              </a:rPr>
              <a:t>internal density</a:t>
            </a:r>
            <a:endParaRPr lang="en-US" dirty="0">
              <a:solidFill>
                <a:prstClr val="white"/>
              </a:solidFill>
              <a:latin typeface="Century Gothic"/>
            </a:endParaRPr>
          </a:p>
        </p:txBody>
      </p:sp>
      <p:sp>
        <p:nvSpPr>
          <p:cNvPr id="27" name="TextBox 26"/>
          <p:cNvSpPr txBox="1"/>
          <p:nvPr/>
        </p:nvSpPr>
        <p:spPr>
          <a:xfrm>
            <a:off x="1835522" y="6338375"/>
            <a:ext cx="1280782" cy="369332"/>
          </a:xfrm>
          <a:prstGeom prst="rect">
            <a:avLst/>
          </a:prstGeom>
          <a:noFill/>
        </p:spPr>
        <p:txBody>
          <a:bodyPr wrap="none" rtlCol="0">
            <a:spAutoFit/>
          </a:bodyPr>
          <a:lstStyle/>
          <a:p>
            <a:r>
              <a:rPr lang="en-US" dirty="0" smtClean="0">
                <a:solidFill>
                  <a:prstClr val="white"/>
                </a:solidFill>
                <a:latin typeface="Century Gothic"/>
              </a:rPr>
              <a:t>extended</a:t>
            </a:r>
            <a:endParaRPr lang="en-US" dirty="0">
              <a:solidFill>
                <a:prstClr val="white"/>
              </a:solidFill>
              <a:latin typeface="Century Gothic"/>
            </a:endParaRPr>
          </a:p>
        </p:txBody>
      </p:sp>
      <p:sp>
        <p:nvSpPr>
          <p:cNvPr id="28" name="TextBox 27"/>
          <p:cNvSpPr txBox="1"/>
          <p:nvPr/>
        </p:nvSpPr>
        <p:spPr>
          <a:xfrm>
            <a:off x="6345533" y="6346609"/>
            <a:ext cx="1249060" cy="369332"/>
          </a:xfrm>
          <a:prstGeom prst="rect">
            <a:avLst/>
          </a:prstGeom>
          <a:noFill/>
        </p:spPr>
        <p:txBody>
          <a:bodyPr wrap="none" rtlCol="0">
            <a:spAutoFit/>
          </a:bodyPr>
          <a:lstStyle/>
          <a:p>
            <a:r>
              <a:rPr lang="en-US" dirty="0" smtClean="0">
                <a:solidFill>
                  <a:prstClr val="white"/>
                </a:solidFill>
                <a:latin typeface="Century Gothic"/>
              </a:rPr>
              <a:t>compact</a:t>
            </a:r>
            <a:endParaRPr lang="en-US" dirty="0">
              <a:solidFill>
                <a:prstClr val="white"/>
              </a:solidFill>
              <a:latin typeface="Century Gothic"/>
            </a:endParaRPr>
          </a:p>
        </p:txBody>
      </p:sp>
      <p:sp>
        <p:nvSpPr>
          <p:cNvPr id="29" name="TextBox 28"/>
          <p:cNvSpPr txBox="1"/>
          <p:nvPr/>
        </p:nvSpPr>
        <p:spPr>
          <a:xfrm>
            <a:off x="1711902" y="985396"/>
            <a:ext cx="684089" cy="369332"/>
          </a:xfrm>
          <a:prstGeom prst="rect">
            <a:avLst/>
          </a:prstGeom>
          <a:noFill/>
        </p:spPr>
        <p:txBody>
          <a:bodyPr wrap="none" rtlCol="0">
            <a:spAutoFit/>
          </a:bodyPr>
          <a:lstStyle/>
          <a:p>
            <a:r>
              <a:rPr lang="en-US" dirty="0" smtClean="0">
                <a:solidFill>
                  <a:srgbClr val="00FFFF"/>
                </a:solidFill>
                <a:latin typeface="Century Gothic"/>
              </a:rPr>
              <a:t>disks</a:t>
            </a:r>
            <a:endParaRPr lang="en-US" dirty="0">
              <a:solidFill>
                <a:srgbClr val="00FFFF"/>
              </a:solidFill>
              <a:latin typeface="Century Gothic"/>
            </a:endParaRPr>
          </a:p>
        </p:txBody>
      </p:sp>
      <p:sp>
        <p:nvSpPr>
          <p:cNvPr id="30" name="TextBox 29"/>
          <p:cNvSpPr txBox="1"/>
          <p:nvPr/>
        </p:nvSpPr>
        <p:spPr>
          <a:xfrm>
            <a:off x="6211891" y="1170062"/>
            <a:ext cx="1236148" cy="369332"/>
          </a:xfrm>
          <a:prstGeom prst="rect">
            <a:avLst/>
          </a:prstGeom>
          <a:noFill/>
        </p:spPr>
        <p:txBody>
          <a:bodyPr wrap="none" rtlCol="0">
            <a:spAutoFit/>
          </a:bodyPr>
          <a:lstStyle/>
          <a:p>
            <a:r>
              <a:rPr lang="en-US" dirty="0" smtClean="0">
                <a:solidFill>
                  <a:srgbClr val="FF0000"/>
                </a:solidFill>
                <a:latin typeface="Century Gothic"/>
              </a:rPr>
              <a:t>spheroid</a:t>
            </a:r>
            <a:r>
              <a:rPr lang="en-US" dirty="0">
                <a:solidFill>
                  <a:srgbClr val="FF0000"/>
                </a:solidFill>
                <a:latin typeface="Century Gothic"/>
              </a:rPr>
              <a:t>s</a:t>
            </a:r>
          </a:p>
        </p:txBody>
      </p:sp>
      <p:cxnSp>
        <p:nvCxnSpPr>
          <p:cNvPr id="32" name="Straight Arrow Connector 31"/>
          <p:cNvCxnSpPr>
            <a:stCxn id="11" idx="4"/>
          </p:cNvCxnSpPr>
          <p:nvPr/>
        </p:nvCxnSpPr>
        <p:spPr>
          <a:xfrm>
            <a:off x="5846130" y="1689965"/>
            <a:ext cx="0" cy="81211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2" name="Straight Arrow Connector 41"/>
          <p:cNvCxnSpPr>
            <a:endCxn id="13" idx="0"/>
          </p:cNvCxnSpPr>
          <p:nvPr/>
        </p:nvCxnSpPr>
        <p:spPr>
          <a:xfrm flipH="1">
            <a:off x="5726053" y="3106664"/>
            <a:ext cx="121751" cy="662613"/>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3" idx="3"/>
          </p:cNvCxnSpPr>
          <p:nvPr/>
        </p:nvCxnSpPr>
        <p:spPr>
          <a:xfrm flipH="1">
            <a:off x="5225143" y="4400437"/>
            <a:ext cx="242633" cy="34169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p:nvPr/>
        </p:nvCxnSpPr>
        <p:spPr>
          <a:xfrm flipH="1">
            <a:off x="4340888" y="4917512"/>
            <a:ext cx="407963" cy="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1322972" y="1855744"/>
            <a:ext cx="1742447" cy="646331"/>
          </a:xfrm>
          <a:prstGeom prst="rect">
            <a:avLst/>
          </a:prstGeom>
          <a:solidFill>
            <a:schemeClr val="bg2">
              <a:lumMod val="75000"/>
              <a:lumOff val="25000"/>
            </a:schemeClr>
          </a:solidFill>
        </p:spPr>
        <p:txBody>
          <a:bodyPr wrap="none" rtlCol="0">
            <a:spAutoFit/>
          </a:bodyPr>
          <a:lstStyle/>
          <a:p>
            <a:r>
              <a:rPr lang="en-US" dirty="0" smtClean="0">
                <a:solidFill>
                  <a:prstClr val="white"/>
                </a:solidFill>
                <a:latin typeface="Century Gothic"/>
              </a:rPr>
              <a:t>smooth</a:t>
            </a:r>
          </a:p>
          <a:p>
            <a:r>
              <a:rPr lang="en-US" dirty="0" smtClean="0">
                <a:solidFill>
                  <a:prstClr val="white"/>
                </a:solidFill>
                <a:latin typeface="Century Gothic"/>
              </a:rPr>
              <a:t>gas accretion</a:t>
            </a:r>
            <a:endParaRPr lang="en-US" dirty="0">
              <a:solidFill>
                <a:prstClr val="white"/>
              </a:solidFill>
              <a:latin typeface="Century Gothic"/>
            </a:endParaRPr>
          </a:p>
        </p:txBody>
      </p:sp>
      <p:sp>
        <p:nvSpPr>
          <p:cNvPr id="4" name="TextBox 3"/>
          <p:cNvSpPr txBox="1"/>
          <p:nvPr/>
        </p:nvSpPr>
        <p:spPr>
          <a:xfrm>
            <a:off x="6345533" y="2468582"/>
            <a:ext cx="2648644" cy="923330"/>
          </a:xfrm>
          <a:prstGeom prst="rect">
            <a:avLst/>
          </a:prstGeom>
          <a:solidFill>
            <a:srgbClr val="800000"/>
          </a:solidFill>
        </p:spPr>
        <p:txBody>
          <a:bodyPr wrap="none" rtlCol="0">
            <a:spAutoFit/>
          </a:bodyPr>
          <a:lstStyle/>
          <a:p>
            <a:r>
              <a:rPr lang="en-US" dirty="0" smtClean="0">
                <a:solidFill>
                  <a:prstClr val="white"/>
                </a:solidFill>
                <a:latin typeface="Century Gothic"/>
              </a:rPr>
              <a:t>gas removal</a:t>
            </a:r>
          </a:p>
          <a:p>
            <a:r>
              <a:rPr lang="en-US" dirty="0" smtClean="0">
                <a:solidFill>
                  <a:prstClr val="white"/>
                </a:solidFill>
                <a:latin typeface="Century Gothic"/>
              </a:rPr>
              <a:t>(and/or strangulation)</a:t>
            </a:r>
          </a:p>
          <a:p>
            <a:r>
              <a:rPr lang="en-US" dirty="0" smtClean="0">
                <a:solidFill>
                  <a:prstClr val="white"/>
                </a:solidFill>
                <a:latin typeface="Century Gothic"/>
              </a:rPr>
              <a:t>quenching</a:t>
            </a:r>
          </a:p>
        </p:txBody>
      </p:sp>
      <p:sp>
        <p:nvSpPr>
          <p:cNvPr id="6" name="TextBox 5"/>
          <p:cNvSpPr txBox="1"/>
          <p:nvPr/>
        </p:nvSpPr>
        <p:spPr>
          <a:xfrm>
            <a:off x="3967320" y="5672557"/>
            <a:ext cx="1500456" cy="369332"/>
          </a:xfrm>
          <a:prstGeom prst="rect">
            <a:avLst/>
          </a:prstGeom>
          <a:solidFill>
            <a:schemeClr val="accent1">
              <a:lumMod val="75000"/>
            </a:schemeClr>
          </a:solidFill>
        </p:spPr>
        <p:txBody>
          <a:bodyPr wrap="none" rtlCol="0">
            <a:spAutoFit/>
          </a:bodyPr>
          <a:lstStyle/>
          <a:p>
            <a:r>
              <a:rPr lang="en-US" dirty="0" smtClean="0">
                <a:solidFill>
                  <a:prstClr val="white"/>
                </a:solidFill>
                <a:latin typeface="Century Gothic"/>
              </a:rPr>
              <a:t>dry mergers</a:t>
            </a:r>
            <a:endParaRPr lang="en-US" dirty="0">
              <a:solidFill>
                <a:prstClr val="white"/>
              </a:solidFill>
              <a:latin typeface="Century Gothic"/>
            </a:endParaRPr>
          </a:p>
        </p:txBody>
      </p:sp>
      <p:sp>
        <p:nvSpPr>
          <p:cNvPr id="9" name="TextBox 8"/>
          <p:cNvSpPr txBox="1"/>
          <p:nvPr/>
        </p:nvSpPr>
        <p:spPr>
          <a:xfrm>
            <a:off x="3769156" y="2016252"/>
            <a:ext cx="1831038" cy="646331"/>
          </a:xfrm>
          <a:prstGeom prst="rect">
            <a:avLst/>
          </a:prstGeom>
          <a:solidFill>
            <a:srgbClr val="0000FF"/>
          </a:solidFill>
        </p:spPr>
        <p:txBody>
          <a:bodyPr wrap="none" rtlCol="0">
            <a:spAutoFit/>
          </a:bodyPr>
          <a:lstStyle/>
          <a:p>
            <a:r>
              <a:rPr lang="en-US" dirty="0" smtClean="0">
                <a:solidFill>
                  <a:prstClr val="white"/>
                </a:solidFill>
                <a:latin typeface="Century Gothic"/>
              </a:rPr>
              <a:t>wet merger/</a:t>
            </a:r>
          </a:p>
          <a:p>
            <a:r>
              <a:rPr lang="en-US" dirty="0" smtClean="0">
                <a:solidFill>
                  <a:prstClr val="white"/>
                </a:solidFill>
                <a:latin typeface="Century Gothic"/>
              </a:rPr>
              <a:t>disk instabilities</a:t>
            </a:r>
          </a:p>
        </p:txBody>
      </p:sp>
      <p:cxnSp>
        <p:nvCxnSpPr>
          <p:cNvPr id="18" name="Straight Arrow Connector 17"/>
          <p:cNvCxnSpPr/>
          <p:nvPr/>
        </p:nvCxnSpPr>
        <p:spPr>
          <a:xfrm>
            <a:off x="4153647" y="2848823"/>
            <a:ext cx="1071496"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7321176" y="3457950"/>
            <a:ext cx="0" cy="9730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flipH="1">
            <a:off x="4195166" y="6185647"/>
            <a:ext cx="870227"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461690" y="27611"/>
            <a:ext cx="8574320" cy="646331"/>
          </a:xfrm>
          <a:prstGeom prst="rect">
            <a:avLst/>
          </a:prstGeom>
          <a:noFill/>
        </p:spPr>
        <p:txBody>
          <a:bodyPr wrap="none" rtlCol="0">
            <a:spAutoFit/>
          </a:bodyPr>
          <a:lstStyle/>
          <a:p>
            <a:r>
              <a:rPr lang="en-US" dirty="0" smtClean="0"/>
              <a:t>theoretical picture: see discussion in </a:t>
            </a:r>
            <a:r>
              <a:rPr lang="en-US" dirty="0" err="1" smtClean="0"/>
              <a:t>Barro</a:t>
            </a:r>
            <a:r>
              <a:rPr lang="en-US" dirty="0" smtClean="0"/>
              <a:t> et al. 2013, 2014; also </a:t>
            </a:r>
            <a:r>
              <a:rPr lang="en-US" dirty="0" err="1" smtClean="0"/>
              <a:t>Naab</a:t>
            </a:r>
            <a:r>
              <a:rPr lang="en-US" dirty="0" smtClean="0"/>
              <a:t> et al. </a:t>
            </a:r>
          </a:p>
          <a:p>
            <a:r>
              <a:rPr lang="en-US" dirty="0" smtClean="0"/>
              <a:t>2009; </a:t>
            </a:r>
            <a:r>
              <a:rPr lang="en-US" dirty="0" err="1" smtClean="0"/>
              <a:t>Hilz</a:t>
            </a:r>
            <a:r>
              <a:rPr lang="en-US" dirty="0" smtClean="0"/>
              <a:t> et al. 2013; Porter, </a:t>
            </a:r>
            <a:r>
              <a:rPr lang="en-US" dirty="0" err="1" smtClean="0"/>
              <a:t>rss</a:t>
            </a:r>
            <a:r>
              <a:rPr lang="en-US" dirty="0" smtClean="0"/>
              <a:t> et al. 2014 and references therein</a:t>
            </a:r>
            <a:endParaRPr lang="en-US" dirty="0"/>
          </a:p>
        </p:txBody>
      </p:sp>
    </p:spTree>
    <p:extLst>
      <p:ext uri="{BB962C8B-B14F-4D97-AF65-F5344CB8AC3E}">
        <p14:creationId xmlns:p14="http://schemas.microsoft.com/office/powerpoint/2010/main" val="12061517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4926" y="1419452"/>
            <a:ext cx="1302873" cy="646331"/>
          </a:xfrm>
          <a:prstGeom prst="rect">
            <a:avLst/>
          </a:prstGeom>
          <a:noFill/>
        </p:spPr>
        <p:txBody>
          <a:bodyPr wrap="none" rtlCol="0">
            <a:spAutoFit/>
          </a:bodyPr>
          <a:lstStyle/>
          <a:p>
            <a:r>
              <a:rPr lang="en-US" dirty="0" smtClean="0"/>
              <a:t>‘sub-grid’ </a:t>
            </a:r>
          </a:p>
          <a:p>
            <a:r>
              <a:rPr lang="en-US" dirty="0" smtClean="0"/>
              <a:t>treatment</a:t>
            </a:r>
            <a:endParaRPr lang="en-US" dirty="0"/>
          </a:p>
        </p:txBody>
      </p:sp>
      <p:sp>
        <p:nvSpPr>
          <p:cNvPr id="3" name="TextBox 2"/>
          <p:cNvSpPr txBox="1"/>
          <p:nvPr/>
        </p:nvSpPr>
        <p:spPr>
          <a:xfrm>
            <a:off x="5949898" y="1419452"/>
            <a:ext cx="1944087" cy="646331"/>
          </a:xfrm>
          <a:prstGeom prst="rect">
            <a:avLst/>
          </a:prstGeom>
          <a:noFill/>
        </p:spPr>
        <p:txBody>
          <a:bodyPr wrap="none" rtlCol="0">
            <a:spAutoFit/>
          </a:bodyPr>
          <a:lstStyle/>
          <a:p>
            <a:r>
              <a:rPr lang="en-US" dirty="0" smtClean="0"/>
              <a:t>explicit physical</a:t>
            </a:r>
          </a:p>
          <a:p>
            <a:r>
              <a:rPr lang="en-US" dirty="0" smtClean="0"/>
              <a:t>treatment</a:t>
            </a:r>
            <a:endParaRPr lang="en-US" dirty="0"/>
          </a:p>
        </p:txBody>
      </p:sp>
      <p:sp>
        <p:nvSpPr>
          <p:cNvPr id="4" name="TextBox 3"/>
          <p:cNvSpPr txBox="1"/>
          <p:nvPr/>
        </p:nvSpPr>
        <p:spPr>
          <a:xfrm>
            <a:off x="579805" y="2547986"/>
            <a:ext cx="2335420" cy="923330"/>
          </a:xfrm>
          <a:prstGeom prst="rect">
            <a:avLst/>
          </a:prstGeom>
          <a:noFill/>
          <a:ln>
            <a:solidFill>
              <a:schemeClr val="tx1">
                <a:lumMod val="65000"/>
              </a:schemeClr>
            </a:solidFill>
          </a:ln>
        </p:spPr>
        <p:txBody>
          <a:bodyPr wrap="none" rtlCol="0">
            <a:spAutoFit/>
          </a:bodyPr>
          <a:lstStyle/>
          <a:p>
            <a:r>
              <a:rPr lang="en-US" dirty="0" smtClean="0"/>
              <a:t>galaxy-scale</a:t>
            </a:r>
          </a:p>
          <a:p>
            <a:r>
              <a:rPr lang="en-US" dirty="0" smtClean="0"/>
              <a:t>phenomenological</a:t>
            </a:r>
          </a:p>
          <a:p>
            <a:r>
              <a:rPr lang="en-US" dirty="0" smtClean="0"/>
              <a:t>wind </a:t>
            </a:r>
            <a:r>
              <a:rPr lang="en-US" dirty="0" err="1" smtClean="0"/>
              <a:t>scalings</a:t>
            </a:r>
            <a:endParaRPr lang="en-US" dirty="0"/>
          </a:p>
        </p:txBody>
      </p:sp>
      <p:sp>
        <p:nvSpPr>
          <p:cNvPr id="5" name="TextBox 4"/>
          <p:cNvSpPr txBox="1"/>
          <p:nvPr/>
        </p:nvSpPr>
        <p:spPr>
          <a:xfrm>
            <a:off x="3139738" y="2437540"/>
            <a:ext cx="3036709" cy="1200329"/>
          </a:xfrm>
          <a:prstGeom prst="rect">
            <a:avLst/>
          </a:prstGeom>
          <a:noFill/>
          <a:ln>
            <a:solidFill>
              <a:srgbClr val="A6A6A6"/>
            </a:solidFill>
          </a:ln>
        </p:spPr>
        <p:txBody>
          <a:bodyPr wrap="none" rtlCol="0">
            <a:spAutoFit/>
          </a:bodyPr>
          <a:lstStyle/>
          <a:p>
            <a:r>
              <a:rPr lang="en-US" dirty="0" smtClean="0"/>
              <a:t>input of thermal energy</a:t>
            </a:r>
          </a:p>
          <a:p>
            <a:r>
              <a:rPr lang="en-US" dirty="0" smtClean="0"/>
              <a:t>and/or momentum, using</a:t>
            </a:r>
          </a:p>
          <a:p>
            <a:r>
              <a:rPr lang="en-US" dirty="0" smtClean="0"/>
              <a:t>`tricks’ to mimic sub-grid</a:t>
            </a:r>
          </a:p>
          <a:p>
            <a:r>
              <a:rPr lang="en-US" dirty="0" smtClean="0"/>
              <a:t>processes</a:t>
            </a:r>
          </a:p>
        </p:txBody>
      </p:sp>
      <p:sp>
        <p:nvSpPr>
          <p:cNvPr id="6" name="TextBox 5"/>
          <p:cNvSpPr txBox="1"/>
          <p:nvPr/>
        </p:nvSpPr>
        <p:spPr>
          <a:xfrm>
            <a:off x="6429741" y="2416004"/>
            <a:ext cx="2568957" cy="1477328"/>
          </a:xfrm>
          <a:prstGeom prst="rect">
            <a:avLst/>
          </a:prstGeom>
          <a:noFill/>
          <a:ln>
            <a:solidFill>
              <a:srgbClr val="A6A6A6"/>
            </a:solidFill>
          </a:ln>
        </p:spPr>
        <p:txBody>
          <a:bodyPr wrap="none" rtlCol="0">
            <a:spAutoFit/>
          </a:bodyPr>
          <a:lstStyle/>
          <a:p>
            <a:r>
              <a:rPr lang="en-US" dirty="0" smtClean="0"/>
              <a:t>resolve individual</a:t>
            </a:r>
          </a:p>
          <a:p>
            <a:r>
              <a:rPr lang="en-US" dirty="0" smtClean="0"/>
              <a:t>stars &amp; </a:t>
            </a:r>
            <a:r>
              <a:rPr lang="en-US" dirty="0" err="1" smtClean="0"/>
              <a:t>SNae</a:t>
            </a:r>
            <a:r>
              <a:rPr lang="en-US" dirty="0" smtClean="0"/>
              <a:t> &amp; </a:t>
            </a:r>
          </a:p>
          <a:p>
            <a:r>
              <a:rPr lang="en-US" dirty="0" smtClean="0"/>
              <a:t>multiphase ISM;</a:t>
            </a:r>
          </a:p>
          <a:p>
            <a:r>
              <a:rPr lang="en-US" dirty="0" smtClean="0"/>
              <a:t>explicitly simulate</a:t>
            </a:r>
          </a:p>
          <a:p>
            <a:r>
              <a:rPr lang="en-US" dirty="0" smtClean="0"/>
              <a:t>all physical processes</a:t>
            </a:r>
            <a:endParaRPr lang="en-US" dirty="0"/>
          </a:p>
        </p:txBody>
      </p:sp>
      <p:sp>
        <p:nvSpPr>
          <p:cNvPr id="7" name="TextBox 6"/>
          <p:cNvSpPr txBox="1"/>
          <p:nvPr/>
        </p:nvSpPr>
        <p:spPr>
          <a:xfrm>
            <a:off x="544937" y="524618"/>
            <a:ext cx="4740575" cy="523220"/>
          </a:xfrm>
          <a:prstGeom prst="rect">
            <a:avLst/>
          </a:prstGeom>
          <a:noFill/>
        </p:spPr>
        <p:txBody>
          <a:bodyPr wrap="none" rtlCol="0">
            <a:spAutoFit/>
          </a:bodyPr>
          <a:lstStyle/>
          <a:p>
            <a:r>
              <a:rPr lang="en-US" sz="2800" dirty="0" smtClean="0"/>
              <a:t>example: stellar feedback</a:t>
            </a:r>
            <a:endParaRPr lang="en-US" sz="2800" dirty="0"/>
          </a:p>
        </p:txBody>
      </p:sp>
      <p:sp>
        <p:nvSpPr>
          <p:cNvPr id="8" name="Right Arrow 7"/>
          <p:cNvSpPr/>
          <p:nvPr/>
        </p:nvSpPr>
        <p:spPr>
          <a:xfrm>
            <a:off x="3899007" y="143072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241334" y="3924365"/>
            <a:ext cx="2673891" cy="923330"/>
          </a:xfrm>
          <a:prstGeom prst="rect">
            <a:avLst/>
          </a:prstGeom>
          <a:noFill/>
        </p:spPr>
        <p:txBody>
          <a:bodyPr wrap="none" rtlCol="0">
            <a:spAutoFit/>
          </a:bodyPr>
          <a:lstStyle/>
          <a:p>
            <a:r>
              <a:rPr lang="en-US" dirty="0" smtClean="0"/>
              <a:t>semi-analytic models</a:t>
            </a:r>
          </a:p>
          <a:p>
            <a:r>
              <a:rPr lang="en-US" dirty="0" smtClean="0"/>
              <a:t>Oppenheimer &amp; </a:t>
            </a:r>
            <a:r>
              <a:rPr lang="en-US" dirty="0" err="1" smtClean="0"/>
              <a:t>Davé</a:t>
            </a:r>
            <a:r>
              <a:rPr lang="en-US" dirty="0" smtClean="0"/>
              <a:t> </a:t>
            </a:r>
          </a:p>
          <a:p>
            <a:r>
              <a:rPr lang="en-US" dirty="0" err="1" smtClean="0"/>
              <a:t>Illustris</a:t>
            </a:r>
            <a:endParaRPr lang="en-US" dirty="0"/>
          </a:p>
        </p:txBody>
      </p:sp>
      <p:sp>
        <p:nvSpPr>
          <p:cNvPr id="10" name="TextBox 9"/>
          <p:cNvSpPr txBox="1"/>
          <p:nvPr/>
        </p:nvSpPr>
        <p:spPr>
          <a:xfrm>
            <a:off x="3147509" y="3964127"/>
            <a:ext cx="968121" cy="646331"/>
          </a:xfrm>
          <a:prstGeom prst="rect">
            <a:avLst/>
          </a:prstGeom>
          <a:noFill/>
        </p:spPr>
        <p:txBody>
          <a:bodyPr wrap="none" rtlCol="0">
            <a:spAutoFit/>
          </a:bodyPr>
          <a:lstStyle/>
          <a:p>
            <a:r>
              <a:rPr lang="en-US" dirty="0" smtClean="0"/>
              <a:t>EAGLE</a:t>
            </a:r>
          </a:p>
          <a:p>
            <a:r>
              <a:rPr lang="en-US" dirty="0" err="1" smtClean="0"/>
              <a:t>Naab</a:t>
            </a:r>
            <a:r>
              <a:rPr lang="en-US" dirty="0" smtClean="0"/>
              <a:t>+</a:t>
            </a:r>
          </a:p>
        </p:txBody>
      </p:sp>
      <p:sp>
        <p:nvSpPr>
          <p:cNvPr id="11" name="TextBox 10"/>
          <p:cNvSpPr txBox="1"/>
          <p:nvPr/>
        </p:nvSpPr>
        <p:spPr>
          <a:xfrm>
            <a:off x="5388558" y="4945785"/>
            <a:ext cx="1364476" cy="923330"/>
          </a:xfrm>
          <a:prstGeom prst="rect">
            <a:avLst/>
          </a:prstGeom>
          <a:noFill/>
        </p:spPr>
        <p:txBody>
          <a:bodyPr wrap="none" rtlCol="0">
            <a:spAutoFit/>
          </a:bodyPr>
          <a:lstStyle/>
          <a:p>
            <a:r>
              <a:rPr lang="en-US" dirty="0" smtClean="0"/>
              <a:t>FIRE</a:t>
            </a:r>
          </a:p>
          <a:p>
            <a:r>
              <a:rPr lang="en-US" dirty="0" err="1" smtClean="0"/>
              <a:t>Agertz</a:t>
            </a:r>
            <a:r>
              <a:rPr lang="en-US" dirty="0" smtClean="0"/>
              <a:t> </a:t>
            </a:r>
          </a:p>
          <a:p>
            <a:r>
              <a:rPr lang="en-US" dirty="0" smtClean="0"/>
              <a:t>&amp; </a:t>
            </a:r>
            <a:r>
              <a:rPr lang="en-US" dirty="0" err="1" smtClean="0"/>
              <a:t>Kravtsov</a:t>
            </a:r>
            <a:endParaRPr lang="en-US" dirty="0"/>
          </a:p>
        </p:txBody>
      </p:sp>
      <p:sp>
        <p:nvSpPr>
          <p:cNvPr id="12" name="TextBox 11"/>
          <p:cNvSpPr txBox="1"/>
          <p:nvPr/>
        </p:nvSpPr>
        <p:spPr>
          <a:xfrm>
            <a:off x="4435648" y="4007426"/>
            <a:ext cx="1325641" cy="923330"/>
          </a:xfrm>
          <a:prstGeom prst="rect">
            <a:avLst/>
          </a:prstGeom>
          <a:noFill/>
        </p:spPr>
        <p:txBody>
          <a:bodyPr wrap="none" rtlCol="0">
            <a:spAutoFit/>
          </a:bodyPr>
          <a:lstStyle/>
          <a:p>
            <a:r>
              <a:rPr lang="en-US" dirty="0" smtClean="0"/>
              <a:t>GASOLINE</a:t>
            </a:r>
          </a:p>
          <a:p>
            <a:r>
              <a:rPr lang="en-US" dirty="0" smtClean="0"/>
              <a:t>RAMSES</a:t>
            </a:r>
          </a:p>
          <a:p>
            <a:r>
              <a:rPr lang="en-US" dirty="0" smtClean="0"/>
              <a:t>hydro-ART</a:t>
            </a:r>
            <a:endParaRPr lang="en-US" dirty="0"/>
          </a:p>
        </p:txBody>
      </p:sp>
      <p:sp>
        <p:nvSpPr>
          <p:cNvPr id="13" name="TextBox 12"/>
          <p:cNvSpPr txBox="1"/>
          <p:nvPr/>
        </p:nvSpPr>
        <p:spPr>
          <a:xfrm>
            <a:off x="414146" y="6074524"/>
            <a:ext cx="2895707" cy="646331"/>
          </a:xfrm>
          <a:prstGeom prst="rect">
            <a:avLst/>
          </a:prstGeom>
          <a:noFill/>
        </p:spPr>
        <p:txBody>
          <a:bodyPr wrap="none" rtlCol="0">
            <a:spAutoFit/>
          </a:bodyPr>
          <a:lstStyle/>
          <a:p>
            <a:r>
              <a:rPr lang="en-US" dirty="0" smtClean="0"/>
              <a:t>cosmological</a:t>
            </a:r>
          </a:p>
          <a:p>
            <a:r>
              <a:rPr lang="en-US" dirty="0" smtClean="0"/>
              <a:t>volumes (100-500 </a:t>
            </a:r>
            <a:r>
              <a:rPr lang="en-US" dirty="0" err="1" smtClean="0"/>
              <a:t>Mpc</a:t>
            </a:r>
            <a:r>
              <a:rPr lang="en-US" dirty="0" smtClean="0"/>
              <a:t>)</a:t>
            </a:r>
            <a:r>
              <a:rPr lang="en-US" baseline="30000" dirty="0" smtClean="0"/>
              <a:t>3</a:t>
            </a:r>
            <a:endParaRPr lang="en-US" baseline="30000" dirty="0"/>
          </a:p>
        </p:txBody>
      </p:sp>
      <p:sp>
        <p:nvSpPr>
          <p:cNvPr id="14" name="TextBox 13"/>
          <p:cNvSpPr txBox="1"/>
          <p:nvPr/>
        </p:nvSpPr>
        <p:spPr>
          <a:xfrm>
            <a:off x="4435648" y="6074524"/>
            <a:ext cx="3304511" cy="646331"/>
          </a:xfrm>
          <a:prstGeom prst="rect">
            <a:avLst/>
          </a:prstGeom>
          <a:noFill/>
        </p:spPr>
        <p:txBody>
          <a:bodyPr wrap="none" rtlCol="0">
            <a:spAutoFit/>
          </a:bodyPr>
          <a:lstStyle/>
          <a:p>
            <a:r>
              <a:rPr lang="en-US" dirty="0" smtClean="0"/>
              <a:t>zoom-ins (individual halos)</a:t>
            </a:r>
          </a:p>
          <a:p>
            <a:r>
              <a:rPr lang="en-US" dirty="0" smtClean="0"/>
              <a:t>idealized individual galaxies</a:t>
            </a:r>
            <a:endParaRPr lang="en-US" dirty="0"/>
          </a:p>
        </p:txBody>
      </p:sp>
    </p:spTree>
    <p:extLst>
      <p:ext uri="{BB962C8B-B14F-4D97-AF65-F5344CB8AC3E}">
        <p14:creationId xmlns:p14="http://schemas.microsoft.com/office/powerpoint/2010/main" val="192900416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fcomp.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577" y="1180352"/>
            <a:ext cx="6484169" cy="5184588"/>
          </a:xfrm>
          <a:prstGeom prst="rect">
            <a:avLst/>
          </a:prstGeom>
        </p:spPr>
      </p:pic>
      <p:sp>
        <p:nvSpPr>
          <p:cNvPr id="6" name="TextBox 5"/>
          <p:cNvSpPr txBox="1"/>
          <p:nvPr/>
        </p:nvSpPr>
        <p:spPr>
          <a:xfrm>
            <a:off x="234577" y="6364940"/>
            <a:ext cx="3569043" cy="369332"/>
          </a:xfrm>
          <a:prstGeom prst="rect">
            <a:avLst/>
          </a:prstGeom>
          <a:noFill/>
        </p:spPr>
        <p:txBody>
          <a:bodyPr wrap="none" rtlCol="0">
            <a:spAutoFit/>
          </a:bodyPr>
          <a:lstStyle/>
          <a:p>
            <a:r>
              <a:rPr lang="en-US" dirty="0" smtClean="0"/>
              <a:t>Somerville &amp; </a:t>
            </a:r>
            <a:r>
              <a:rPr lang="en-US" dirty="0" err="1" smtClean="0"/>
              <a:t>Davé</a:t>
            </a:r>
            <a:r>
              <a:rPr lang="en-US" dirty="0" smtClean="0"/>
              <a:t> ARAA, 2015</a:t>
            </a:r>
            <a:endParaRPr lang="en-US" dirty="0"/>
          </a:p>
        </p:txBody>
      </p:sp>
      <p:sp>
        <p:nvSpPr>
          <p:cNvPr id="7" name="TextBox 6"/>
          <p:cNvSpPr txBox="1"/>
          <p:nvPr/>
        </p:nvSpPr>
        <p:spPr>
          <a:xfrm>
            <a:off x="6718746" y="1583765"/>
            <a:ext cx="2458951" cy="923330"/>
          </a:xfrm>
          <a:prstGeom prst="rect">
            <a:avLst/>
          </a:prstGeom>
          <a:noFill/>
        </p:spPr>
        <p:txBody>
          <a:bodyPr wrap="none" rtlCol="0">
            <a:spAutoFit/>
          </a:bodyPr>
          <a:lstStyle/>
          <a:p>
            <a:r>
              <a:rPr lang="en-US" dirty="0" smtClean="0"/>
              <a:t>observational </a:t>
            </a:r>
          </a:p>
          <a:p>
            <a:r>
              <a:rPr lang="en-US" dirty="0" smtClean="0"/>
              <a:t>estimates are shown</a:t>
            </a:r>
          </a:p>
          <a:p>
            <a:r>
              <a:rPr lang="en-US" dirty="0" smtClean="0"/>
              <a:t>by symbols</a:t>
            </a:r>
            <a:endParaRPr lang="en-US" dirty="0"/>
          </a:p>
        </p:txBody>
      </p:sp>
      <p:sp>
        <p:nvSpPr>
          <p:cNvPr id="8" name="TextBox 7"/>
          <p:cNvSpPr txBox="1"/>
          <p:nvPr/>
        </p:nvSpPr>
        <p:spPr>
          <a:xfrm>
            <a:off x="6718746" y="2764118"/>
            <a:ext cx="2326579" cy="1569660"/>
          </a:xfrm>
          <a:prstGeom prst="rect">
            <a:avLst/>
          </a:prstGeom>
          <a:noFill/>
        </p:spPr>
        <p:txBody>
          <a:bodyPr wrap="none" rtlCol="0">
            <a:spAutoFit/>
          </a:bodyPr>
          <a:lstStyle/>
          <a:p>
            <a:r>
              <a:rPr lang="en-US" sz="1600" dirty="0" smtClean="0"/>
              <a:t>lines show predictions </a:t>
            </a:r>
          </a:p>
          <a:p>
            <a:r>
              <a:rPr lang="en-US" sz="1600" dirty="0" smtClean="0"/>
              <a:t>from 5 semi-analytic</a:t>
            </a:r>
          </a:p>
          <a:p>
            <a:r>
              <a:rPr lang="en-US" sz="1600" dirty="0" smtClean="0"/>
              <a:t>models (solid)</a:t>
            </a:r>
          </a:p>
          <a:p>
            <a:r>
              <a:rPr lang="en-US" sz="1600" dirty="0" smtClean="0"/>
              <a:t>and 3 numerical</a:t>
            </a:r>
          </a:p>
          <a:p>
            <a:r>
              <a:rPr lang="en-US" sz="1600" dirty="0" smtClean="0"/>
              <a:t>hydrodynamic</a:t>
            </a:r>
          </a:p>
          <a:p>
            <a:r>
              <a:rPr lang="en-US" sz="1600" dirty="0" smtClean="0"/>
              <a:t>simulations (dashed)</a:t>
            </a:r>
            <a:endParaRPr lang="en-US" sz="1600" dirty="0"/>
          </a:p>
        </p:txBody>
      </p:sp>
      <p:sp>
        <p:nvSpPr>
          <p:cNvPr id="11" name="Title 10"/>
          <p:cNvSpPr>
            <a:spLocks noGrp="1"/>
          </p:cNvSpPr>
          <p:nvPr>
            <p:ph type="title"/>
          </p:nvPr>
        </p:nvSpPr>
        <p:spPr>
          <a:xfrm>
            <a:off x="457200" y="7468"/>
            <a:ext cx="8229600" cy="1023471"/>
          </a:xfrm>
        </p:spPr>
        <p:txBody>
          <a:bodyPr>
            <a:normAutofit fontScale="90000"/>
          </a:bodyPr>
          <a:lstStyle/>
          <a:p>
            <a:r>
              <a:rPr lang="en-US" dirty="0" smtClean="0">
                <a:latin typeface="+mn-lt"/>
              </a:rPr>
              <a:t>consensus on the main physical</a:t>
            </a:r>
            <a:br>
              <a:rPr lang="en-US" dirty="0" smtClean="0">
                <a:latin typeface="+mn-lt"/>
              </a:rPr>
            </a:br>
            <a:r>
              <a:rPr lang="en-US" dirty="0" smtClean="0">
                <a:latin typeface="+mn-lt"/>
              </a:rPr>
              <a:t>processes that shape galaxy evolution?</a:t>
            </a:r>
            <a:endParaRPr lang="en-US" dirty="0">
              <a:latin typeface="+mn-lt"/>
            </a:endParaRPr>
          </a:p>
        </p:txBody>
      </p:sp>
      <p:sp>
        <p:nvSpPr>
          <p:cNvPr id="2" name="TextBox 1"/>
          <p:cNvSpPr txBox="1"/>
          <p:nvPr/>
        </p:nvSpPr>
        <p:spPr>
          <a:xfrm>
            <a:off x="6718746" y="4584908"/>
            <a:ext cx="2120730" cy="2369880"/>
          </a:xfrm>
          <a:prstGeom prst="rect">
            <a:avLst/>
          </a:prstGeom>
          <a:noFill/>
        </p:spPr>
        <p:txBody>
          <a:bodyPr wrap="none" rtlCol="0">
            <a:spAutoFit/>
          </a:bodyPr>
          <a:lstStyle/>
          <a:p>
            <a:r>
              <a:rPr lang="en-US" sz="1400" dirty="0" smtClean="0"/>
              <a:t>Santa Cruz SAM;</a:t>
            </a:r>
          </a:p>
          <a:p>
            <a:r>
              <a:rPr lang="en-US" sz="1400" dirty="0" smtClean="0"/>
              <a:t>GALFORM; MPA </a:t>
            </a:r>
          </a:p>
          <a:p>
            <a:r>
              <a:rPr lang="en-US" sz="1400" dirty="0" smtClean="0"/>
              <a:t>Millennium SAM;</a:t>
            </a:r>
          </a:p>
          <a:p>
            <a:r>
              <a:rPr lang="en-US" sz="1400" dirty="0" smtClean="0"/>
              <a:t>SAGE SAM; Lu SAM</a:t>
            </a:r>
          </a:p>
          <a:p>
            <a:r>
              <a:rPr lang="en-US" sz="1400" dirty="0" err="1" smtClean="0"/>
              <a:t>Illustris</a:t>
            </a:r>
            <a:r>
              <a:rPr lang="en-US" sz="1400" dirty="0" smtClean="0"/>
              <a:t> simulation;</a:t>
            </a:r>
          </a:p>
          <a:p>
            <a:r>
              <a:rPr lang="en-US" sz="1400" dirty="0" smtClean="0"/>
              <a:t>EAGLE simulation;</a:t>
            </a:r>
          </a:p>
          <a:p>
            <a:r>
              <a:rPr lang="en-US" sz="1400" dirty="0" smtClean="0"/>
              <a:t>Oppenheimer &amp; </a:t>
            </a:r>
            <a:r>
              <a:rPr lang="en-US" sz="1400" dirty="0" err="1" smtClean="0"/>
              <a:t>Davé</a:t>
            </a:r>
            <a:endParaRPr lang="en-US" sz="1400" dirty="0" smtClean="0"/>
          </a:p>
          <a:p>
            <a:r>
              <a:rPr lang="en-US" sz="1400" dirty="0" err="1" smtClean="0"/>
              <a:t>ezw</a:t>
            </a:r>
            <a:r>
              <a:rPr lang="en-US" sz="1400" dirty="0" smtClean="0"/>
              <a:t> simulation</a:t>
            </a:r>
          </a:p>
          <a:p>
            <a:endParaRPr lang="en-US" dirty="0" smtClean="0"/>
          </a:p>
          <a:p>
            <a:endParaRPr lang="en-US" dirty="0"/>
          </a:p>
        </p:txBody>
      </p:sp>
    </p:spTree>
    <p:extLst>
      <p:ext uri="{BB962C8B-B14F-4D97-AF65-F5344CB8AC3E}">
        <p14:creationId xmlns:p14="http://schemas.microsoft.com/office/powerpoint/2010/main" val="423523799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rcomp.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348" y="1195294"/>
            <a:ext cx="6578600" cy="5260092"/>
          </a:xfrm>
          <a:prstGeom prst="rect">
            <a:avLst/>
          </a:prstGeom>
        </p:spPr>
      </p:pic>
      <p:sp>
        <p:nvSpPr>
          <p:cNvPr id="4" name="Title 3"/>
          <p:cNvSpPr>
            <a:spLocks noGrp="1"/>
          </p:cNvSpPr>
          <p:nvPr>
            <p:ph type="title"/>
          </p:nvPr>
        </p:nvSpPr>
        <p:spPr>
          <a:xfrm>
            <a:off x="457200" y="76200"/>
            <a:ext cx="8229600" cy="1143000"/>
          </a:xfrm>
        </p:spPr>
        <p:txBody>
          <a:bodyPr>
            <a:normAutofit fontScale="90000"/>
          </a:bodyPr>
          <a:lstStyle/>
          <a:p>
            <a:r>
              <a:rPr lang="en-US" dirty="0" smtClean="0">
                <a:latin typeface="+mn-lt"/>
              </a:rPr>
              <a:t>what is the origin of the </a:t>
            </a:r>
            <a:br>
              <a:rPr lang="en-US" dirty="0" smtClean="0">
                <a:latin typeface="+mn-lt"/>
              </a:rPr>
            </a:br>
            <a:r>
              <a:rPr lang="en-US" dirty="0" smtClean="0">
                <a:latin typeface="+mn-lt"/>
              </a:rPr>
              <a:t>star forming main sequence?</a:t>
            </a:r>
            <a:endParaRPr lang="en-US" dirty="0">
              <a:latin typeface="+mn-lt"/>
            </a:endParaRPr>
          </a:p>
        </p:txBody>
      </p:sp>
      <p:sp>
        <p:nvSpPr>
          <p:cNvPr id="5" name="Rectangle 4"/>
          <p:cNvSpPr/>
          <p:nvPr/>
        </p:nvSpPr>
        <p:spPr>
          <a:xfrm>
            <a:off x="7015787" y="1609522"/>
            <a:ext cx="1974088" cy="738664"/>
          </a:xfrm>
          <a:prstGeom prst="rect">
            <a:avLst/>
          </a:prstGeom>
        </p:spPr>
        <p:txBody>
          <a:bodyPr wrap="square">
            <a:spAutoFit/>
          </a:bodyPr>
          <a:lstStyle/>
          <a:p>
            <a:r>
              <a:rPr lang="en-US" sz="1400" dirty="0"/>
              <a:t>observational </a:t>
            </a:r>
          </a:p>
          <a:p>
            <a:r>
              <a:rPr lang="en-US" sz="1400" dirty="0"/>
              <a:t>estimates are shown</a:t>
            </a:r>
          </a:p>
          <a:p>
            <a:r>
              <a:rPr lang="en-US" sz="1400" dirty="0"/>
              <a:t>by symbols</a:t>
            </a:r>
          </a:p>
        </p:txBody>
      </p:sp>
      <p:sp>
        <p:nvSpPr>
          <p:cNvPr id="6" name="Rectangle 5"/>
          <p:cNvSpPr/>
          <p:nvPr/>
        </p:nvSpPr>
        <p:spPr>
          <a:xfrm>
            <a:off x="623048" y="6455386"/>
            <a:ext cx="3569043" cy="369332"/>
          </a:xfrm>
          <a:prstGeom prst="rect">
            <a:avLst/>
          </a:prstGeom>
        </p:spPr>
        <p:txBody>
          <a:bodyPr wrap="none">
            <a:spAutoFit/>
          </a:bodyPr>
          <a:lstStyle/>
          <a:p>
            <a:r>
              <a:rPr lang="en-US" dirty="0"/>
              <a:t>Somerville &amp; </a:t>
            </a:r>
            <a:r>
              <a:rPr lang="en-US" dirty="0" err="1"/>
              <a:t>Davé</a:t>
            </a:r>
            <a:r>
              <a:rPr lang="en-US" dirty="0"/>
              <a:t> ARAA, 2015</a:t>
            </a:r>
          </a:p>
        </p:txBody>
      </p:sp>
      <p:sp>
        <p:nvSpPr>
          <p:cNvPr id="7" name="Rectangle 6"/>
          <p:cNvSpPr/>
          <p:nvPr/>
        </p:nvSpPr>
        <p:spPr>
          <a:xfrm>
            <a:off x="6889736" y="2551837"/>
            <a:ext cx="2589202" cy="1384995"/>
          </a:xfrm>
          <a:prstGeom prst="rect">
            <a:avLst/>
          </a:prstGeom>
        </p:spPr>
        <p:txBody>
          <a:bodyPr wrap="square">
            <a:spAutoFit/>
          </a:bodyPr>
          <a:lstStyle/>
          <a:p>
            <a:r>
              <a:rPr lang="en-US" sz="1400" dirty="0"/>
              <a:t>lines show predictions </a:t>
            </a:r>
          </a:p>
          <a:p>
            <a:r>
              <a:rPr lang="en-US" sz="1400" dirty="0"/>
              <a:t>from 5 semi-analytic</a:t>
            </a:r>
          </a:p>
          <a:p>
            <a:r>
              <a:rPr lang="en-US" sz="1400" dirty="0"/>
              <a:t>models (solid)</a:t>
            </a:r>
          </a:p>
          <a:p>
            <a:r>
              <a:rPr lang="en-US" sz="1400" dirty="0"/>
              <a:t>and 3 numerical</a:t>
            </a:r>
          </a:p>
          <a:p>
            <a:r>
              <a:rPr lang="en-US" sz="1400" dirty="0"/>
              <a:t>hydrodynamic</a:t>
            </a:r>
          </a:p>
          <a:p>
            <a:r>
              <a:rPr lang="en-US" sz="1400" dirty="0"/>
              <a:t>simulations (dashed)</a:t>
            </a:r>
          </a:p>
        </p:txBody>
      </p:sp>
      <p:sp>
        <p:nvSpPr>
          <p:cNvPr id="8" name="TextBox 7"/>
          <p:cNvSpPr txBox="1"/>
          <p:nvPr/>
        </p:nvSpPr>
        <p:spPr>
          <a:xfrm>
            <a:off x="6810947" y="4383544"/>
            <a:ext cx="2333053" cy="1200329"/>
          </a:xfrm>
          <a:prstGeom prst="rect">
            <a:avLst/>
          </a:prstGeom>
          <a:noFill/>
          <a:ln>
            <a:solidFill>
              <a:srgbClr val="A6A6A6"/>
            </a:solidFill>
          </a:ln>
        </p:spPr>
        <p:txBody>
          <a:bodyPr wrap="none" rtlCol="0">
            <a:spAutoFit/>
          </a:bodyPr>
          <a:lstStyle/>
          <a:p>
            <a:r>
              <a:rPr lang="en-US" dirty="0" smtClean="0"/>
              <a:t>behavior can be</a:t>
            </a:r>
          </a:p>
          <a:p>
            <a:r>
              <a:rPr lang="en-US" dirty="0" smtClean="0"/>
              <a:t>explained by a </a:t>
            </a:r>
          </a:p>
          <a:p>
            <a:r>
              <a:rPr lang="en-US" dirty="0" smtClean="0"/>
              <a:t>simple ‘equilibrium’</a:t>
            </a:r>
          </a:p>
          <a:p>
            <a:r>
              <a:rPr lang="en-US" dirty="0" smtClean="0"/>
              <a:t>model)</a:t>
            </a:r>
          </a:p>
        </p:txBody>
      </p:sp>
    </p:spTree>
    <p:extLst>
      <p:ext uri="{BB962C8B-B14F-4D97-AF65-F5344CB8AC3E}">
        <p14:creationId xmlns:p14="http://schemas.microsoft.com/office/powerpoint/2010/main" val="143355918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olepyramid.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8552" y="0"/>
            <a:ext cx="5664574" cy="6858000"/>
          </a:xfrm>
          <a:prstGeom prst="rect">
            <a:avLst/>
          </a:prstGeom>
        </p:spPr>
      </p:pic>
    </p:spTree>
    <p:extLst>
      <p:ext uri="{BB962C8B-B14F-4D97-AF65-F5344CB8AC3E}">
        <p14:creationId xmlns:p14="http://schemas.microsoft.com/office/powerpoint/2010/main" val="114127934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8100"/>
            <a:ext cx="4674918" cy="3455544"/>
          </a:xfrm>
          <a:prstGeom prst="rect">
            <a:avLst/>
          </a:prstGeom>
        </p:spPr>
      </p:pic>
      <p:pic>
        <p:nvPicPr>
          <p:cNvPr id="3" name="Picture 2"/>
          <p:cNvPicPr>
            <a:picLocks noChangeAspect="1"/>
          </p:cNvPicPr>
          <p:nvPr/>
        </p:nvPicPr>
        <p:blipFill>
          <a:blip r:embed="rId3"/>
          <a:stretch>
            <a:fillRect/>
          </a:stretch>
        </p:blipFill>
        <p:spPr>
          <a:xfrm>
            <a:off x="4674918" y="3493644"/>
            <a:ext cx="4410335" cy="3307751"/>
          </a:xfrm>
          <a:prstGeom prst="rect">
            <a:avLst/>
          </a:prstGeom>
        </p:spPr>
      </p:pic>
      <p:sp>
        <p:nvSpPr>
          <p:cNvPr id="4" name="TextBox 3"/>
          <p:cNvSpPr txBox="1"/>
          <p:nvPr/>
        </p:nvSpPr>
        <p:spPr>
          <a:xfrm>
            <a:off x="5107522" y="502443"/>
            <a:ext cx="3380816" cy="923330"/>
          </a:xfrm>
          <a:prstGeom prst="rect">
            <a:avLst/>
          </a:prstGeom>
          <a:noFill/>
        </p:spPr>
        <p:txBody>
          <a:bodyPr wrap="none" rtlCol="0">
            <a:spAutoFit/>
          </a:bodyPr>
          <a:lstStyle/>
          <a:p>
            <a:r>
              <a:rPr lang="en-US" dirty="0" smtClean="0"/>
              <a:t>modern simulations produce</a:t>
            </a:r>
          </a:p>
          <a:p>
            <a:r>
              <a:rPr lang="en-US" dirty="0" smtClean="0"/>
              <a:t>a diverse range of galaxy </a:t>
            </a:r>
          </a:p>
          <a:p>
            <a:r>
              <a:rPr lang="en-US" dirty="0" smtClean="0"/>
              <a:t>morphologies</a:t>
            </a:r>
            <a:endParaRPr lang="en-US" dirty="0"/>
          </a:p>
        </p:txBody>
      </p:sp>
      <p:sp>
        <p:nvSpPr>
          <p:cNvPr id="5" name="TextBox 4"/>
          <p:cNvSpPr txBox="1"/>
          <p:nvPr/>
        </p:nvSpPr>
        <p:spPr>
          <a:xfrm>
            <a:off x="0" y="3493644"/>
            <a:ext cx="3759412" cy="369332"/>
          </a:xfrm>
          <a:prstGeom prst="rect">
            <a:avLst/>
          </a:prstGeom>
          <a:noFill/>
        </p:spPr>
        <p:txBody>
          <a:bodyPr wrap="none" rtlCol="0">
            <a:spAutoFit/>
          </a:bodyPr>
          <a:lstStyle/>
          <a:p>
            <a:r>
              <a:rPr lang="en-US" dirty="0" err="1" smtClean="0"/>
              <a:t>Illustris</a:t>
            </a:r>
            <a:r>
              <a:rPr lang="en-US" dirty="0" smtClean="0"/>
              <a:t> (</a:t>
            </a:r>
            <a:r>
              <a:rPr lang="en-US" dirty="0" err="1" smtClean="0"/>
              <a:t>Vogelsberger</a:t>
            </a:r>
            <a:r>
              <a:rPr lang="en-US" dirty="0" smtClean="0"/>
              <a:t> et al. 2014)</a:t>
            </a:r>
            <a:endParaRPr lang="en-US" dirty="0"/>
          </a:p>
        </p:txBody>
      </p:sp>
      <p:sp>
        <p:nvSpPr>
          <p:cNvPr id="6" name="TextBox 5"/>
          <p:cNvSpPr txBox="1"/>
          <p:nvPr/>
        </p:nvSpPr>
        <p:spPr>
          <a:xfrm>
            <a:off x="6923320" y="3182033"/>
            <a:ext cx="2220680" cy="369332"/>
          </a:xfrm>
          <a:prstGeom prst="rect">
            <a:avLst/>
          </a:prstGeom>
          <a:noFill/>
        </p:spPr>
        <p:txBody>
          <a:bodyPr wrap="none" rtlCol="0">
            <a:spAutoFit/>
          </a:bodyPr>
          <a:lstStyle/>
          <a:p>
            <a:r>
              <a:rPr lang="en-US" dirty="0" err="1" smtClean="0"/>
              <a:t>Schaye</a:t>
            </a:r>
            <a:r>
              <a:rPr lang="en-US" dirty="0" smtClean="0"/>
              <a:t> et al. 2014</a:t>
            </a:r>
            <a:endParaRPr lang="en-US" dirty="0"/>
          </a:p>
        </p:txBody>
      </p:sp>
    </p:spTree>
    <p:extLst>
      <p:ext uri="{BB962C8B-B14F-4D97-AF65-F5344CB8AC3E}">
        <p14:creationId xmlns:p14="http://schemas.microsoft.com/office/powerpoint/2010/main" val="420009113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0 at 3.52.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414" y="265179"/>
            <a:ext cx="3139871" cy="2403902"/>
          </a:xfrm>
          <a:prstGeom prst="rect">
            <a:avLst/>
          </a:prstGeom>
        </p:spPr>
      </p:pic>
      <p:pic>
        <p:nvPicPr>
          <p:cNvPr id="4" name="Picture 3" descr="Screen Shot 2015-10-20 at 3.57.1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6141" y="2526172"/>
            <a:ext cx="5832590" cy="3963718"/>
          </a:xfrm>
          <a:prstGeom prst="rect">
            <a:avLst/>
          </a:prstGeom>
        </p:spPr>
      </p:pic>
      <p:sp>
        <p:nvSpPr>
          <p:cNvPr id="5" name="TextBox 4"/>
          <p:cNvSpPr txBox="1"/>
          <p:nvPr/>
        </p:nvSpPr>
        <p:spPr>
          <a:xfrm>
            <a:off x="181414" y="2635666"/>
            <a:ext cx="2141219" cy="646331"/>
          </a:xfrm>
          <a:prstGeom prst="rect">
            <a:avLst/>
          </a:prstGeom>
          <a:noFill/>
        </p:spPr>
        <p:txBody>
          <a:bodyPr wrap="none" rtlCol="0">
            <a:spAutoFit/>
          </a:bodyPr>
          <a:lstStyle/>
          <a:p>
            <a:r>
              <a:rPr lang="en-US" dirty="0" smtClean="0"/>
              <a:t>Snyder et al. 2015</a:t>
            </a:r>
          </a:p>
          <a:p>
            <a:r>
              <a:rPr lang="en-US" dirty="0" err="1" smtClean="0"/>
              <a:t>Illustris</a:t>
            </a:r>
            <a:r>
              <a:rPr lang="en-US" dirty="0" smtClean="0"/>
              <a:t> simulation</a:t>
            </a:r>
            <a:endParaRPr lang="en-US" dirty="0"/>
          </a:p>
        </p:txBody>
      </p:sp>
      <p:sp>
        <p:nvSpPr>
          <p:cNvPr id="6" name="TextBox 5"/>
          <p:cNvSpPr txBox="1"/>
          <p:nvPr/>
        </p:nvSpPr>
        <p:spPr>
          <a:xfrm>
            <a:off x="3753889" y="2156840"/>
            <a:ext cx="4643970" cy="369332"/>
          </a:xfrm>
          <a:prstGeom prst="rect">
            <a:avLst/>
          </a:prstGeom>
          <a:noFill/>
        </p:spPr>
        <p:txBody>
          <a:bodyPr wrap="none" rtlCol="0">
            <a:spAutoFit/>
          </a:bodyPr>
          <a:lstStyle/>
          <a:p>
            <a:r>
              <a:rPr lang="en-US" dirty="0" smtClean="0"/>
              <a:t>Brennan et al. 2015 semi-analytic model</a:t>
            </a:r>
            <a:endParaRPr lang="en-US" dirty="0"/>
          </a:p>
        </p:txBody>
      </p:sp>
      <p:sp>
        <p:nvSpPr>
          <p:cNvPr id="7" name="TextBox 6"/>
          <p:cNvSpPr txBox="1"/>
          <p:nvPr/>
        </p:nvSpPr>
        <p:spPr>
          <a:xfrm>
            <a:off x="3753889" y="418703"/>
            <a:ext cx="5144633" cy="1200329"/>
          </a:xfrm>
          <a:prstGeom prst="rect">
            <a:avLst/>
          </a:prstGeom>
          <a:noFill/>
        </p:spPr>
        <p:txBody>
          <a:bodyPr wrap="none" rtlCol="0">
            <a:spAutoFit/>
          </a:bodyPr>
          <a:lstStyle/>
          <a:p>
            <a:r>
              <a:rPr lang="en-US" dirty="0" smtClean="0"/>
              <a:t>despite the crudeness of current ‘sub-grid’</a:t>
            </a:r>
          </a:p>
          <a:p>
            <a:r>
              <a:rPr lang="en-US" dirty="0" smtClean="0"/>
              <a:t>recipes, simulations qualitatively capture the</a:t>
            </a:r>
          </a:p>
          <a:p>
            <a:r>
              <a:rPr lang="en-US" dirty="0" smtClean="0"/>
              <a:t>observed correlation between quenching </a:t>
            </a:r>
          </a:p>
          <a:p>
            <a:r>
              <a:rPr lang="en-US" dirty="0" smtClean="0"/>
              <a:t>and internal structure</a:t>
            </a:r>
            <a:endParaRPr lang="en-US" dirty="0"/>
          </a:p>
        </p:txBody>
      </p:sp>
    </p:spTree>
    <p:extLst>
      <p:ext uri="{BB962C8B-B14F-4D97-AF65-F5344CB8AC3E}">
        <p14:creationId xmlns:p14="http://schemas.microsoft.com/office/powerpoint/2010/main" val="84656917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1130" y="0"/>
            <a:ext cx="8390194" cy="6858000"/>
          </a:xfrm>
          <a:prstGeom prst="rect">
            <a:avLst/>
          </a:prstGeom>
        </p:spPr>
      </p:pic>
      <p:sp>
        <p:nvSpPr>
          <p:cNvPr id="3" name="TextBox 2"/>
          <p:cNvSpPr txBox="1"/>
          <p:nvPr/>
        </p:nvSpPr>
        <p:spPr>
          <a:xfrm>
            <a:off x="6598440" y="6511088"/>
            <a:ext cx="2242884" cy="369332"/>
          </a:xfrm>
          <a:prstGeom prst="rect">
            <a:avLst/>
          </a:prstGeom>
          <a:noFill/>
        </p:spPr>
        <p:txBody>
          <a:bodyPr wrap="none" rtlCol="0">
            <a:spAutoFit/>
          </a:bodyPr>
          <a:lstStyle/>
          <a:p>
            <a:r>
              <a:rPr lang="en-US" dirty="0" smtClean="0">
                <a:solidFill>
                  <a:schemeClr val="bg1"/>
                </a:solidFill>
              </a:rPr>
              <a:t>Hopkins et al. 2013</a:t>
            </a:r>
            <a:endParaRPr lang="en-US" dirty="0">
              <a:solidFill>
                <a:schemeClr val="bg1"/>
              </a:solidFill>
            </a:endParaRPr>
          </a:p>
        </p:txBody>
      </p:sp>
      <p:pic>
        <p:nvPicPr>
          <p:cNvPr id="4" name="Picture 3"/>
          <p:cNvPicPr>
            <a:picLocks noChangeAspect="1"/>
          </p:cNvPicPr>
          <p:nvPr/>
        </p:nvPicPr>
        <p:blipFill>
          <a:blip r:embed="rId4"/>
          <a:stretch>
            <a:fillRect/>
          </a:stretch>
        </p:blipFill>
        <p:spPr>
          <a:xfrm>
            <a:off x="0" y="6000453"/>
            <a:ext cx="1619046" cy="879967"/>
          </a:xfrm>
          <a:prstGeom prst="rect">
            <a:avLst/>
          </a:prstGeom>
        </p:spPr>
      </p:pic>
    </p:spTree>
    <p:extLst>
      <p:ext uri="{BB962C8B-B14F-4D97-AF65-F5344CB8AC3E}">
        <p14:creationId xmlns:p14="http://schemas.microsoft.com/office/powerpoint/2010/main" val="57949906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3-18 at 5.54.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2600"/>
            <a:ext cx="9144000" cy="3329084"/>
          </a:xfrm>
          <a:prstGeom prst="rect">
            <a:avLst/>
          </a:prstGeom>
        </p:spPr>
      </p:pic>
      <p:sp>
        <p:nvSpPr>
          <p:cNvPr id="3" name="Rectangle 2"/>
          <p:cNvSpPr/>
          <p:nvPr/>
        </p:nvSpPr>
        <p:spPr>
          <a:xfrm>
            <a:off x="6480987" y="5087647"/>
            <a:ext cx="2663013" cy="1384995"/>
          </a:xfrm>
          <a:prstGeom prst="rect">
            <a:avLst/>
          </a:prstGeom>
        </p:spPr>
        <p:txBody>
          <a:bodyPr wrap="square">
            <a:spAutoFit/>
          </a:bodyPr>
          <a:lstStyle/>
          <a:p>
            <a:r>
              <a:rPr lang="en-US" dirty="0"/>
              <a:t>Christensen et al. </a:t>
            </a:r>
            <a:r>
              <a:rPr lang="en-US" dirty="0" smtClean="0"/>
              <a:t>2012</a:t>
            </a:r>
          </a:p>
          <a:p>
            <a:r>
              <a:rPr lang="en-US" sz="1600" dirty="0" smtClean="0"/>
              <a:t>see also </a:t>
            </a:r>
            <a:r>
              <a:rPr lang="en-US" sz="1600" dirty="0" err="1" smtClean="0"/>
              <a:t>Guedes</a:t>
            </a:r>
            <a:r>
              <a:rPr lang="en-US" sz="1600" dirty="0" smtClean="0"/>
              <a:t> </a:t>
            </a:r>
            <a:r>
              <a:rPr lang="en-US" sz="1600" dirty="0"/>
              <a:t>et al. 2011</a:t>
            </a:r>
            <a:r>
              <a:rPr lang="en-US" sz="1600" dirty="0" smtClean="0"/>
              <a:t>; Brooks </a:t>
            </a:r>
            <a:r>
              <a:rPr lang="en-US" sz="1600" dirty="0"/>
              <a:t>et al. </a:t>
            </a:r>
            <a:r>
              <a:rPr lang="en-US" sz="1600" dirty="0" smtClean="0"/>
              <a:t>2011; </a:t>
            </a:r>
            <a:r>
              <a:rPr lang="en-US" sz="1600" dirty="0" err="1" smtClean="0"/>
              <a:t>Governato</a:t>
            </a:r>
            <a:r>
              <a:rPr lang="en-US" sz="1600" dirty="0" smtClean="0"/>
              <a:t> et al. 2010</a:t>
            </a:r>
            <a:endParaRPr lang="en-US" sz="1600" dirty="0"/>
          </a:p>
          <a:p>
            <a:endParaRPr lang="en-US" dirty="0"/>
          </a:p>
        </p:txBody>
      </p:sp>
      <p:sp>
        <p:nvSpPr>
          <p:cNvPr id="4" name="TextBox 3"/>
          <p:cNvSpPr txBox="1"/>
          <p:nvPr/>
        </p:nvSpPr>
        <p:spPr>
          <a:xfrm>
            <a:off x="541590" y="653587"/>
            <a:ext cx="8182536" cy="646331"/>
          </a:xfrm>
          <a:prstGeom prst="rect">
            <a:avLst/>
          </a:prstGeom>
          <a:noFill/>
        </p:spPr>
        <p:txBody>
          <a:bodyPr wrap="none" rtlCol="0">
            <a:spAutoFit/>
          </a:bodyPr>
          <a:lstStyle/>
          <a:p>
            <a:r>
              <a:rPr lang="en-US" dirty="0" smtClean="0"/>
              <a:t>angular momentum catastrophe solved (?) – combination of resolution, </a:t>
            </a:r>
          </a:p>
          <a:p>
            <a:r>
              <a:rPr lang="en-US" dirty="0" smtClean="0"/>
              <a:t>more physical treatment of ISM, star formation, stellar feedback</a:t>
            </a:r>
            <a:endParaRPr lang="en-US" dirty="0"/>
          </a:p>
        </p:txBody>
      </p:sp>
      <p:sp>
        <p:nvSpPr>
          <p:cNvPr id="5" name="TextBox 4"/>
          <p:cNvSpPr txBox="1"/>
          <p:nvPr/>
        </p:nvSpPr>
        <p:spPr>
          <a:xfrm>
            <a:off x="168080" y="5081684"/>
            <a:ext cx="6144245" cy="584776"/>
          </a:xfrm>
          <a:prstGeom prst="rect">
            <a:avLst/>
          </a:prstGeom>
          <a:noFill/>
        </p:spPr>
        <p:txBody>
          <a:bodyPr wrap="square" rtlCol="0">
            <a:spAutoFit/>
          </a:bodyPr>
          <a:lstStyle/>
          <a:p>
            <a:r>
              <a:rPr lang="en-US" sz="1600" dirty="0" smtClean="0"/>
              <a:t>GASOLINE simulation including metal cooling,</a:t>
            </a:r>
          </a:p>
          <a:p>
            <a:r>
              <a:rPr lang="en-US" sz="1600" dirty="0" smtClean="0"/>
              <a:t> H</a:t>
            </a:r>
            <a:r>
              <a:rPr lang="en-US" sz="1600" baseline="-25000" dirty="0" smtClean="0"/>
              <a:t>2</a:t>
            </a:r>
            <a:r>
              <a:rPr lang="en-US" sz="1600" dirty="0" smtClean="0"/>
              <a:t> chemistry &amp; simplified </a:t>
            </a:r>
            <a:r>
              <a:rPr lang="en-US" sz="1600" dirty="0" err="1" smtClean="0"/>
              <a:t>radiative</a:t>
            </a:r>
            <a:r>
              <a:rPr lang="en-US" sz="1600" dirty="0" smtClean="0"/>
              <a:t> transfer</a:t>
            </a:r>
            <a:endParaRPr lang="en-US" sz="1600" dirty="0"/>
          </a:p>
        </p:txBody>
      </p:sp>
    </p:spTree>
    <p:extLst>
      <p:ext uri="{BB962C8B-B14F-4D97-AF65-F5344CB8AC3E}">
        <p14:creationId xmlns:p14="http://schemas.microsoft.com/office/powerpoint/2010/main" val="349059833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13 at 2.52.4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4268" y="4565053"/>
            <a:ext cx="2382228" cy="2292945"/>
          </a:xfrm>
          <a:prstGeom prst="rect">
            <a:avLst/>
          </a:prstGeom>
        </p:spPr>
      </p:pic>
      <p:pic>
        <p:nvPicPr>
          <p:cNvPr id="4" name="Picture 3" descr="Screen Shot 2015-10-13 at 2.51.33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4579374" cy="6858000"/>
          </a:xfrm>
          <a:prstGeom prst="rect">
            <a:avLst/>
          </a:prstGeom>
        </p:spPr>
      </p:pic>
      <p:pic>
        <p:nvPicPr>
          <p:cNvPr id="3" name="Picture 2" descr="Screen Shot 2015-10-13 at 2.51.49 PM.png"/>
          <p:cNvPicPr>
            <a:picLocks noChangeAspect="1"/>
          </p:cNvPicPr>
          <p:nvPr/>
        </p:nvPicPr>
        <p:blipFill rotWithShape="1">
          <a:blip r:embed="rId4">
            <a:extLst>
              <a:ext uri="{28A0092B-C50C-407E-A947-70E740481C1C}">
                <a14:useLocalDpi xmlns:a14="http://schemas.microsoft.com/office/drawing/2010/main" val="0"/>
              </a:ext>
            </a:extLst>
          </a:blip>
          <a:srcRect l="2315" t="2733" r="51852" b="5003"/>
          <a:stretch/>
        </p:blipFill>
        <p:spPr>
          <a:xfrm>
            <a:off x="6725014" y="-1"/>
            <a:ext cx="2270371" cy="2064703"/>
          </a:xfrm>
          <a:prstGeom prst="rect">
            <a:avLst/>
          </a:prstGeom>
        </p:spPr>
      </p:pic>
      <p:pic>
        <p:nvPicPr>
          <p:cNvPr id="5" name="Picture 4" descr="Screen Shot 2015-10-13 at 2.51.49 PM.png"/>
          <p:cNvPicPr>
            <a:picLocks noChangeAspect="1"/>
          </p:cNvPicPr>
          <p:nvPr/>
        </p:nvPicPr>
        <p:blipFill rotWithShape="1">
          <a:blip r:embed="rId4">
            <a:extLst>
              <a:ext uri="{28A0092B-C50C-407E-A947-70E740481C1C}">
                <a14:useLocalDpi xmlns:a14="http://schemas.microsoft.com/office/drawing/2010/main" val="0"/>
              </a:ext>
            </a:extLst>
          </a:blip>
          <a:srcRect l="53858" t="2517" r="1080"/>
          <a:stretch/>
        </p:blipFill>
        <p:spPr>
          <a:xfrm>
            <a:off x="6585558" y="2064702"/>
            <a:ext cx="2558442" cy="2500352"/>
          </a:xfrm>
          <a:prstGeom prst="rect">
            <a:avLst/>
          </a:prstGeom>
        </p:spPr>
      </p:pic>
      <p:sp>
        <p:nvSpPr>
          <p:cNvPr id="6" name="TextBox 5"/>
          <p:cNvSpPr txBox="1"/>
          <p:nvPr/>
        </p:nvSpPr>
        <p:spPr>
          <a:xfrm>
            <a:off x="1733120" y="0"/>
            <a:ext cx="2846254" cy="369332"/>
          </a:xfrm>
          <a:prstGeom prst="rect">
            <a:avLst/>
          </a:prstGeom>
          <a:solidFill>
            <a:schemeClr val="bg1"/>
          </a:solidFill>
        </p:spPr>
        <p:txBody>
          <a:bodyPr wrap="square" rtlCol="0">
            <a:spAutoFit/>
          </a:bodyPr>
          <a:lstStyle/>
          <a:p>
            <a:r>
              <a:rPr lang="en-US" dirty="0" err="1" smtClean="0"/>
              <a:t>Agertz</a:t>
            </a:r>
            <a:r>
              <a:rPr lang="en-US" dirty="0" smtClean="0"/>
              <a:t> &amp; </a:t>
            </a:r>
            <a:r>
              <a:rPr lang="en-US" dirty="0" err="1" smtClean="0"/>
              <a:t>Kravtsov</a:t>
            </a:r>
            <a:r>
              <a:rPr lang="en-US" dirty="0"/>
              <a:t> </a:t>
            </a:r>
            <a:r>
              <a:rPr lang="en-US" dirty="0" smtClean="0"/>
              <a:t>2015</a:t>
            </a:r>
            <a:endParaRPr lang="en-US" dirty="0"/>
          </a:p>
        </p:txBody>
      </p:sp>
    </p:spTree>
    <p:extLst>
      <p:ext uri="{BB962C8B-B14F-4D97-AF65-F5344CB8AC3E}">
        <p14:creationId xmlns:p14="http://schemas.microsoft.com/office/powerpoint/2010/main" val="2178045244"/>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ournau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421279" y="-256757"/>
            <a:ext cx="2363788"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71928" y="3256381"/>
            <a:ext cx="4644721" cy="338554"/>
          </a:xfrm>
          <a:prstGeom prst="rect">
            <a:avLst/>
          </a:prstGeom>
        </p:spPr>
        <p:txBody>
          <a:bodyPr wrap="none">
            <a:spAutoFit/>
          </a:bodyPr>
          <a:lstStyle/>
          <a:p>
            <a:r>
              <a:rPr lang="en-US" sz="1600" dirty="0" err="1" smtClean="0"/>
              <a:t>Dekel</a:t>
            </a:r>
            <a:r>
              <a:rPr lang="en-US" sz="1600" dirty="0" smtClean="0"/>
              <a:t> et al. 2009; </a:t>
            </a:r>
            <a:r>
              <a:rPr lang="en-US" sz="1600" dirty="0" err="1" smtClean="0"/>
              <a:t>Bournaud</a:t>
            </a:r>
            <a:r>
              <a:rPr lang="en-US" sz="1600" dirty="0"/>
              <a:t>, </a:t>
            </a:r>
            <a:r>
              <a:rPr lang="en-US" sz="1600" dirty="0" err="1"/>
              <a:t>Dekel</a:t>
            </a:r>
            <a:r>
              <a:rPr lang="en-US" sz="1600" dirty="0"/>
              <a:t> et al. 2011</a:t>
            </a:r>
          </a:p>
        </p:txBody>
      </p:sp>
      <p:pic>
        <p:nvPicPr>
          <p:cNvPr id="7" name="Picture 6" descr="Screen Shot 2014-09-29 at 5.01.16 PM.png"/>
          <p:cNvPicPr>
            <a:picLocks noChangeAspect="1"/>
          </p:cNvPicPr>
          <p:nvPr/>
        </p:nvPicPr>
        <p:blipFill rotWithShape="1">
          <a:blip r:embed="rId3">
            <a:extLst>
              <a:ext uri="{28A0092B-C50C-407E-A947-70E740481C1C}">
                <a14:useLocalDpi xmlns:a14="http://schemas.microsoft.com/office/drawing/2010/main" val="0"/>
              </a:ext>
            </a:extLst>
          </a:blip>
          <a:srcRect r="50000"/>
          <a:stretch/>
        </p:blipFill>
        <p:spPr>
          <a:xfrm>
            <a:off x="5728167" y="286871"/>
            <a:ext cx="3270250" cy="3327400"/>
          </a:xfrm>
          <a:prstGeom prst="rect">
            <a:avLst/>
          </a:prstGeom>
        </p:spPr>
      </p:pic>
      <p:sp>
        <p:nvSpPr>
          <p:cNvPr id="13" name="Title 12"/>
          <p:cNvSpPr>
            <a:spLocks noGrp="1"/>
          </p:cNvSpPr>
          <p:nvPr>
            <p:ph type="title"/>
          </p:nvPr>
        </p:nvSpPr>
        <p:spPr>
          <a:xfrm>
            <a:off x="158377" y="164353"/>
            <a:ext cx="8229600" cy="1143000"/>
          </a:xfrm>
        </p:spPr>
        <p:txBody>
          <a:bodyPr/>
          <a:lstStyle/>
          <a:p>
            <a:pPr algn="l"/>
            <a:r>
              <a:rPr lang="en-US" dirty="0" smtClean="0">
                <a:latin typeface="+mn-lt"/>
              </a:rPr>
              <a:t>Clumps and Disk Instabilities</a:t>
            </a:r>
            <a:endParaRPr lang="en-US" dirty="0">
              <a:latin typeface="+mn-lt"/>
            </a:endParaRPr>
          </a:p>
        </p:txBody>
      </p:sp>
      <p:sp>
        <p:nvSpPr>
          <p:cNvPr id="12" name="Content Placeholder 11"/>
          <p:cNvSpPr>
            <a:spLocks noGrp="1"/>
          </p:cNvSpPr>
          <p:nvPr>
            <p:ph idx="4294967295"/>
          </p:nvPr>
        </p:nvSpPr>
        <p:spPr>
          <a:xfrm>
            <a:off x="158377" y="3070225"/>
            <a:ext cx="5202238" cy="3678238"/>
          </a:xfrm>
        </p:spPr>
        <p:txBody>
          <a:bodyPr>
            <a:noAutofit/>
          </a:bodyPr>
          <a:lstStyle/>
          <a:p>
            <a:pPr>
              <a:lnSpc>
                <a:spcPct val="100000"/>
              </a:lnSpc>
            </a:pPr>
            <a:r>
              <a:rPr lang="en-US" sz="2000" dirty="0" smtClean="0">
                <a:latin typeface="+mn-lt"/>
              </a:rPr>
              <a:t>internal gravitational instabilities may lead to formation of clumps</a:t>
            </a:r>
          </a:p>
          <a:p>
            <a:pPr>
              <a:lnSpc>
                <a:spcPct val="100000"/>
              </a:lnSpc>
            </a:pPr>
            <a:r>
              <a:rPr lang="en-US" sz="2000" dirty="0" smtClean="0">
                <a:latin typeface="+mn-lt"/>
              </a:rPr>
              <a:t>these may drive nuclear inflows &amp; migrate to the center, forming a spheroid &amp; feeding the BH</a:t>
            </a:r>
          </a:p>
          <a:p>
            <a:pPr>
              <a:lnSpc>
                <a:spcPct val="100000"/>
              </a:lnSpc>
            </a:pPr>
            <a:r>
              <a:rPr lang="en-US" sz="2000" dirty="0" smtClean="0">
                <a:latin typeface="+mn-lt"/>
              </a:rPr>
              <a:t>outflows from individual clumps detected (</a:t>
            </a:r>
            <a:r>
              <a:rPr lang="en-US" sz="2000" dirty="0" err="1" smtClean="0">
                <a:latin typeface="+mn-lt"/>
              </a:rPr>
              <a:t>Genzel</a:t>
            </a:r>
            <a:r>
              <a:rPr lang="en-US" sz="2000" dirty="0" smtClean="0">
                <a:latin typeface="+mn-lt"/>
              </a:rPr>
              <a:t> et al. 2011)</a:t>
            </a:r>
            <a:endParaRPr lang="en-US" sz="2000" dirty="0">
              <a:latin typeface="+mn-lt"/>
            </a:endParaRPr>
          </a:p>
        </p:txBody>
      </p:sp>
      <p:sp>
        <p:nvSpPr>
          <p:cNvPr id="2" name="TextBox 1"/>
          <p:cNvSpPr txBox="1"/>
          <p:nvPr/>
        </p:nvSpPr>
        <p:spPr>
          <a:xfrm>
            <a:off x="7350082" y="3357579"/>
            <a:ext cx="1793918" cy="307777"/>
          </a:xfrm>
          <a:prstGeom prst="rect">
            <a:avLst/>
          </a:prstGeom>
          <a:noFill/>
        </p:spPr>
        <p:txBody>
          <a:bodyPr wrap="none" rtlCol="0">
            <a:spAutoFit/>
          </a:bodyPr>
          <a:lstStyle/>
          <a:p>
            <a:r>
              <a:rPr lang="en-US" sz="1400" dirty="0" smtClean="0"/>
              <a:t>Y. </a:t>
            </a:r>
            <a:r>
              <a:rPr lang="en-US" sz="1400" dirty="0" err="1" smtClean="0"/>
              <a:t>Guo</a:t>
            </a:r>
            <a:r>
              <a:rPr lang="en-US" sz="1400" dirty="0" smtClean="0"/>
              <a:t> (CANDELS)</a:t>
            </a:r>
            <a:endParaRPr lang="en-US" sz="1400" dirty="0"/>
          </a:p>
        </p:txBody>
      </p:sp>
      <p:pic>
        <p:nvPicPr>
          <p:cNvPr id="3" name="Picture 2" descr="Screen Shot 2015-10-12 at 10.18.0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5032" y="3844831"/>
            <a:ext cx="3783385" cy="2454229"/>
          </a:xfrm>
          <a:prstGeom prst="rect">
            <a:avLst/>
          </a:prstGeom>
        </p:spPr>
      </p:pic>
    </p:spTree>
    <p:extLst>
      <p:ext uri="{BB962C8B-B14F-4D97-AF65-F5344CB8AC3E}">
        <p14:creationId xmlns:p14="http://schemas.microsoft.com/office/powerpoint/2010/main" val="140395454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3-04 at 10.14.3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52009"/>
            <a:ext cx="4794981" cy="4705991"/>
          </a:xfrm>
          <a:prstGeom prst="rect">
            <a:avLst/>
          </a:prstGeom>
        </p:spPr>
      </p:pic>
      <p:pic>
        <p:nvPicPr>
          <p:cNvPr id="5" name="Picture 4" descr="Screen Shot 2015-03-04 at 10.14.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8106" y="1"/>
            <a:ext cx="4605893" cy="3249496"/>
          </a:xfrm>
          <a:prstGeom prst="rect">
            <a:avLst/>
          </a:prstGeom>
        </p:spPr>
      </p:pic>
      <p:pic>
        <p:nvPicPr>
          <p:cNvPr id="7" name="Picture 6" descr="Screen Shot 2015-03-04 at 10.26.0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4981" y="3436669"/>
            <a:ext cx="4149228" cy="1239335"/>
          </a:xfrm>
          <a:prstGeom prst="rect">
            <a:avLst/>
          </a:prstGeom>
        </p:spPr>
      </p:pic>
      <p:pic>
        <p:nvPicPr>
          <p:cNvPr id="8" name="Picture 7" descr="Screen Shot 2015-03-04 at 10.26.14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4981" y="4863187"/>
            <a:ext cx="4163499" cy="822874"/>
          </a:xfrm>
          <a:prstGeom prst="rect">
            <a:avLst/>
          </a:prstGeom>
        </p:spPr>
      </p:pic>
      <p:sp>
        <p:nvSpPr>
          <p:cNvPr id="9" name="TextBox 8"/>
          <p:cNvSpPr txBox="1"/>
          <p:nvPr/>
        </p:nvSpPr>
        <p:spPr>
          <a:xfrm>
            <a:off x="0" y="199765"/>
            <a:ext cx="4597232" cy="1200328"/>
          </a:xfrm>
          <a:prstGeom prst="rect">
            <a:avLst/>
          </a:prstGeom>
          <a:noFill/>
        </p:spPr>
        <p:txBody>
          <a:bodyPr wrap="none" rtlCol="0">
            <a:spAutoFit/>
          </a:bodyPr>
          <a:lstStyle/>
          <a:p>
            <a:r>
              <a:rPr lang="en-US" sz="2400" dirty="0" smtClean="0">
                <a:solidFill>
                  <a:prstClr val="white"/>
                </a:solidFill>
              </a:rPr>
              <a:t>How do black holes accrete?</a:t>
            </a:r>
          </a:p>
          <a:p>
            <a:r>
              <a:rPr lang="en-US" sz="2400" dirty="0" smtClean="0">
                <a:solidFill>
                  <a:prstClr val="white"/>
                </a:solidFill>
              </a:rPr>
              <a:t>Why are some BH feasting</a:t>
            </a:r>
          </a:p>
          <a:p>
            <a:r>
              <a:rPr lang="en-US" sz="2400" dirty="0" smtClean="0">
                <a:solidFill>
                  <a:prstClr val="white"/>
                </a:solidFill>
              </a:rPr>
              <a:t>while others are starving?</a:t>
            </a:r>
            <a:endParaRPr lang="en-US" sz="2400" dirty="0">
              <a:solidFill>
                <a:prstClr val="white"/>
              </a:solidFill>
            </a:endParaRPr>
          </a:p>
        </p:txBody>
      </p:sp>
      <p:sp>
        <p:nvSpPr>
          <p:cNvPr id="2" name="TextBox 1"/>
          <p:cNvSpPr txBox="1"/>
          <p:nvPr/>
        </p:nvSpPr>
        <p:spPr>
          <a:xfrm>
            <a:off x="4980501" y="6078560"/>
            <a:ext cx="2954204" cy="369332"/>
          </a:xfrm>
          <a:prstGeom prst="rect">
            <a:avLst/>
          </a:prstGeom>
          <a:noFill/>
        </p:spPr>
        <p:txBody>
          <a:bodyPr wrap="none" rtlCol="0">
            <a:spAutoFit/>
          </a:bodyPr>
          <a:lstStyle/>
          <a:p>
            <a:r>
              <a:rPr lang="en-US" dirty="0" smtClean="0">
                <a:solidFill>
                  <a:prstClr val="white"/>
                </a:solidFill>
                <a:latin typeface="Century Gothic"/>
              </a:rPr>
              <a:t>Hopkins &amp; </a:t>
            </a:r>
            <a:r>
              <a:rPr lang="en-US" dirty="0" err="1" smtClean="0">
                <a:solidFill>
                  <a:prstClr val="white"/>
                </a:solidFill>
                <a:latin typeface="Century Gothic"/>
              </a:rPr>
              <a:t>Quataert</a:t>
            </a:r>
            <a:r>
              <a:rPr lang="en-US" dirty="0" smtClean="0">
                <a:solidFill>
                  <a:prstClr val="white"/>
                </a:solidFill>
                <a:latin typeface="Century Gothic"/>
              </a:rPr>
              <a:t> 2011</a:t>
            </a:r>
            <a:endParaRPr lang="en-US" dirty="0">
              <a:solidFill>
                <a:prstClr val="white"/>
              </a:solidFill>
              <a:latin typeface="Century Gothic"/>
            </a:endParaRPr>
          </a:p>
        </p:txBody>
      </p:sp>
    </p:spTree>
    <p:extLst>
      <p:ext uri="{BB962C8B-B14F-4D97-AF65-F5344CB8AC3E}">
        <p14:creationId xmlns:p14="http://schemas.microsoft.com/office/powerpoint/2010/main" val="19938855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mn-lt"/>
              </a:rPr>
              <a:t>black hole scaling relations</a:t>
            </a:r>
            <a:endParaRPr lang="en-US" dirty="0">
              <a:latin typeface="+mn-lt"/>
            </a:endParaRPr>
          </a:p>
        </p:txBody>
      </p:sp>
      <p:sp>
        <p:nvSpPr>
          <p:cNvPr id="7" name="Content Placeholder 6"/>
          <p:cNvSpPr>
            <a:spLocks noGrp="1"/>
          </p:cNvSpPr>
          <p:nvPr>
            <p:ph sz="half" idx="2"/>
          </p:nvPr>
        </p:nvSpPr>
        <p:spPr/>
        <p:txBody>
          <a:bodyPr>
            <a:normAutofit fontScale="85000" lnSpcReduction="10000"/>
          </a:bodyPr>
          <a:lstStyle/>
          <a:p>
            <a:pPr>
              <a:lnSpc>
                <a:spcPct val="120000"/>
              </a:lnSpc>
            </a:pPr>
            <a:r>
              <a:rPr lang="en-US" dirty="0" smtClean="0">
                <a:latin typeface="+mn-lt"/>
              </a:rPr>
              <a:t>[how often] do low mass galaxies contain black holes?</a:t>
            </a:r>
          </a:p>
          <a:p>
            <a:pPr>
              <a:lnSpc>
                <a:spcPct val="120000"/>
              </a:lnSpc>
            </a:pPr>
            <a:r>
              <a:rPr lang="en-US" dirty="0" smtClean="0">
                <a:latin typeface="+mn-lt"/>
              </a:rPr>
              <a:t>how do BH scaling relations evolve over cosmic time?</a:t>
            </a:r>
          </a:p>
          <a:p>
            <a:pPr>
              <a:lnSpc>
                <a:spcPct val="120000"/>
              </a:lnSpc>
            </a:pPr>
            <a:r>
              <a:rPr lang="en-US" dirty="0" smtClean="0">
                <a:latin typeface="+mn-lt"/>
              </a:rPr>
              <a:t>which parameter has the most fundamental correlation with BH mass?</a:t>
            </a:r>
            <a:endParaRPr lang="en-US" dirty="0">
              <a:latin typeface="+mn-lt"/>
            </a:endParaRPr>
          </a:p>
        </p:txBody>
      </p:sp>
      <p:pic>
        <p:nvPicPr>
          <p:cNvPr id="3" name="Picture 2" descr="MBH_Mg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68" y="1848225"/>
            <a:ext cx="4135986" cy="3881128"/>
          </a:xfrm>
          <a:prstGeom prst="rect">
            <a:avLst/>
          </a:prstGeom>
        </p:spPr>
      </p:pic>
      <p:sp>
        <p:nvSpPr>
          <p:cNvPr id="4" name="Rectangle 3"/>
          <p:cNvSpPr/>
          <p:nvPr/>
        </p:nvSpPr>
        <p:spPr>
          <a:xfrm>
            <a:off x="267768" y="5729353"/>
            <a:ext cx="2751437" cy="369332"/>
          </a:xfrm>
          <a:prstGeom prst="rect">
            <a:avLst/>
          </a:prstGeom>
        </p:spPr>
        <p:txBody>
          <a:bodyPr wrap="none">
            <a:spAutoFit/>
          </a:bodyPr>
          <a:lstStyle/>
          <a:p>
            <a:r>
              <a:rPr lang="en-US" dirty="0" err="1"/>
              <a:t>Reines</a:t>
            </a:r>
            <a:r>
              <a:rPr lang="en-US" dirty="0"/>
              <a:t> &amp; </a:t>
            </a:r>
            <a:r>
              <a:rPr lang="en-US" dirty="0" err="1"/>
              <a:t>Volonteri</a:t>
            </a:r>
            <a:r>
              <a:rPr lang="en-US" dirty="0"/>
              <a:t> 2015</a:t>
            </a:r>
          </a:p>
        </p:txBody>
      </p:sp>
    </p:spTree>
    <p:extLst>
      <p:ext uri="{BB962C8B-B14F-4D97-AF65-F5344CB8AC3E}">
        <p14:creationId xmlns:p14="http://schemas.microsoft.com/office/powerpoint/2010/main" val="92314022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uster_multiwavelength"/>
          <p:cNvPicPr>
            <a:picLocks noChangeAspect="1" noChangeArrowheads="1"/>
          </p:cNvPicPr>
          <p:nvPr/>
        </p:nvPicPr>
        <p:blipFill rotWithShape="1">
          <a:blip r:embed="rId3">
            <a:extLst>
              <a:ext uri="{28A0092B-C50C-407E-A947-70E740481C1C}">
                <a14:useLocalDpi xmlns:a14="http://schemas.microsoft.com/office/drawing/2010/main" val="0"/>
              </a:ext>
            </a:extLst>
          </a:blip>
          <a:srcRect l="9999" t="17658" r="43514" b="12698"/>
          <a:stretch/>
        </p:blipFill>
        <p:spPr bwMode="auto">
          <a:xfrm rot="5400000">
            <a:off x="4999932" y="-354907"/>
            <a:ext cx="3577716" cy="4287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BHwind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0"/>
            <a:ext cx="3624777" cy="2038300"/>
          </a:xfrm>
          <a:prstGeom prst="rect">
            <a:avLst/>
          </a:prstGeom>
        </p:spPr>
      </p:pic>
      <p:sp>
        <p:nvSpPr>
          <p:cNvPr id="2" name="Title 1"/>
          <p:cNvSpPr>
            <a:spLocks noGrp="1"/>
          </p:cNvSpPr>
          <p:nvPr>
            <p:ph type="title"/>
          </p:nvPr>
        </p:nvSpPr>
        <p:spPr>
          <a:xfrm>
            <a:off x="457200" y="115837"/>
            <a:ext cx="8229600" cy="1143000"/>
          </a:xfrm>
        </p:spPr>
        <p:txBody>
          <a:bodyPr>
            <a:normAutofit fontScale="90000"/>
          </a:bodyPr>
          <a:lstStyle/>
          <a:p>
            <a:r>
              <a:rPr lang="en-US" dirty="0" smtClean="0">
                <a:latin typeface="+mn-lt"/>
              </a:rPr>
              <a:t>AGN feedback </a:t>
            </a:r>
            <a:br>
              <a:rPr lang="en-US" dirty="0" smtClean="0">
                <a:latin typeface="+mn-lt"/>
              </a:rPr>
            </a:br>
            <a:endParaRPr lang="en-US" dirty="0">
              <a:latin typeface="+mn-lt"/>
            </a:endParaRPr>
          </a:p>
        </p:txBody>
      </p:sp>
      <p:sp>
        <p:nvSpPr>
          <p:cNvPr id="6" name="Text Placeholder 5"/>
          <p:cNvSpPr>
            <a:spLocks noGrp="1"/>
          </p:cNvSpPr>
          <p:nvPr>
            <p:ph type="body" idx="1"/>
          </p:nvPr>
        </p:nvSpPr>
        <p:spPr/>
        <p:txBody>
          <a:bodyPr/>
          <a:lstStyle/>
          <a:p>
            <a:r>
              <a:rPr lang="en-US" dirty="0" err="1" smtClean="0"/>
              <a:t>radiative</a:t>
            </a:r>
            <a:r>
              <a:rPr lang="en-US" dirty="0" smtClean="0"/>
              <a:t> mode</a:t>
            </a:r>
            <a:endParaRPr lang="en-US" dirty="0"/>
          </a:p>
        </p:txBody>
      </p:sp>
      <p:sp>
        <p:nvSpPr>
          <p:cNvPr id="3" name="Content Placeholder 2"/>
          <p:cNvSpPr>
            <a:spLocks noGrp="1"/>
          </p:cNvSpPr>
          <p:nvPr>
            <p:ph sz="half" idx="2"/>
          </p:nvPr>
        </p:nvSpPr>
        <p:spPr/>
        <p:txBody>
          <a:bodyPr>
            <a:normAutofit/>
          </a:bodyPr>
          <a:lstStyle/>
          <a:p>
            <a:r>
              <a:rPr lang="en-US" dirty="0" smtClean="0">
                <a:latin typeface="+mn-lt"/>
              </a:rPr>
              <a:t>heating (Compton, photo-ionization, photo-electric)</a:t>
            </a:r>
          </a:p>
          <a:p>
            <a:r>
              <a:rPr lang="en-US" dirty="0" smtClean="0">
                <a:latin typeface="+mn-lt"/>
              </a:rPr>
              <a:t>winds driven via radiation pressure on spectral lines, free electrons, or dust</a:t>
            </a:r>
          </a:p>
          <a:p>
            <a:r>
              <a:rPr lang="en-US" dirty="0" smtClean="0">
                <a:latin typeface="+mn-lt"/>
              </a:rPr>
              <a:t>ionization and photo-dissociation of gas</a:t>
            </a:r>
            <a:endParaRPr lang="en-US" dirty="0">
              <a:latin typeface="+mn-lt"/>
            </a:endParaRPr>
          </a:p>
        </p:txBody>
      </p:sp>
      <p:sp>
        <p:nvSpPr>
          <p:cNvPr id="7" name="Text Placeholder 6"/>
          <p:cNvSpPr>
            <a:spLocks noGrp="1"/>
          </p:cNvSpPr>
          <p:nvPr>
            <p:ph type="body" sz="quarter" idx="3"/>
          </p:nvPr>
        </p:nvSpPr>
        <p:spPr>
          <a:xfrm>
            <a:off x="4645025" y="2971066"/>
            <a:ext cx="4041775" cy="639762"/>
          </a:xfrm>
        </p:spPr>
        <p:txBody>
          <a:bodyPr/>
          <a:lstStyle/>
          <a:p>
            <a:r>
              <a:rPr lang="en-US" dirty="0" smtClean="0"/>
              <a:t>jet mode</a:t>
            </a:r>
            <a:endParaRPr lang="en-US" dirty="0"/>
          </a:p>
        </p:txBody>
      </p:sp>
      <p:sp>
        <p:nvSpPr>
          <p:cNvPr id="8" name="Content Placeholder 7"/>
          <p:cNvSpPr>
            <a:spLocks noGrp="1"/>
          </p:cNvSpPr>
          <p:nvPr>
            <p:ph sz="quarter" idx="4"/>
          </p:nvPr>
        </p:nvSpPr>
        <p:spPr>
          <a:xfrm>
            <a:off x="4645025" y="3468257"/>
            <a:ext cx="4498975" cy="3157616"/>
          </a:xfrm>
        </p:spPr>
        <p:txBody>
          <a:bodyPr/>
          <a:lstStyle/>
          <a:p>
            <a:r>
              <a:rPr lang="en-US" dirty="0" smtClean="0">
                <a:latin typeface="+mn-lt"/>
              </a:rPr>
              <a:t>relativistic jets of charged particles heat diffuse hot gas via sound waves, weak shocks, and viscosity</a:t>
            </a:r>
          </a:p>
          <a:p>
            <a:r>
              <a:rPr lang="en-US" dirty="0" smtClean="0">
                <a:latin typeface="+mn-lt"/>
              </a:rPr>
              <a:t>may also drive outflows of dense, cold material</a:t>
            </a:r>
          </a:p>
          <a:p>
            <a:endParaRPr lang="en-US" dirty="0"/>
          </a:p>
        </p:txBody>
      </p:sp>
    </p:spTree>
    <p:extLst>
      <p:ext uri="{BB962C8B-B14F-4D97-AF65-F5344CB8AC3E}">
        <p14:creationId xmlns:p14="http://schemas.microsoft.com/office/powerpoint/2010/main" val="102523802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03-08 at 4.11.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067171" cy="3601465"/>
          </a:xfrm>
          <a:prstGeom prst="rect">
            <a:avLst/>
          </a:prstGeom>
        </p:spPr>
      </p:pic>
      <p:pic>
        <p:nvPicPr>
          <p:cNvPr id="6" name="Picture 5" descr="Screen Shot 2015-03-08 at 4.14.32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472" y="3601464"/>
            <a:ext cx="3641090" cy="3245644"/>
          </a:xfrm>
          <a:prstGeom prst="rect">
            <a:avLst/>
          </a:prstGeom>
        </p:spPr>
      </p:pic>
      <p:sp>
        <p:nvSpPr>
          <p:cNvPr id="7" name="TextBox 6"/>
          <p:cNvSpPr txBox="1"/>
          <p:nvPr/>
        </p:nvSpPr>
        <p:spPr>
          <a:xfrm>
            <a:off x="5510562" y="3879383"/>
            <a:ext cx="3660565" cy="1754327"/>
          </a:xfrm>
          <a:prstGeom prst="rect">
            <a:avLst/>
          </a:prstGeom>
          <a:noFill/>
        </p:spPr>
        <p:txBody>
          <a:bodyPr wrap="none" rtlCol="0">
            <a:spAutoFit/>
          </a:bodyPr>
          <a:lstStyle/>
          <a:p>
            <a:r>
              <a:rPr lang="en-US" dirty="0" smtClean="0"/>
              <a:t>both AGN FB models produce </a:t>
            </a:r>
          </a:p>
          <a:p>
            <a:r>
              <a:rPr lang="en-US" dirty="0" smtClean="0"/>
              <a:t>similar results for global </a:t>
            </a:r>
          </a:p>
          <a:p>
            <a:r>
              <a:rPr lang="en-US" dirty="0" smtClean="0"/>
              <a:t>and structural properties</a:t>
            </a:r>
          </a:p>
          <a:p>
            <a:r>
              <a:rPr lang="en-US" dirty="0" smtClean="0"/>
              <a:t>of galaxies, but model with no</a:t>
            </a:r>
          </a:p>
          <a:p>
            <a:r>
              <a:rPr lang="en-US" dirty="0" smtClean="0"/>
              <a:t>AGN FB produces galaxies that</a:t>
            </a:r>
          </a:p>
          <a:p>
            <a:r>
              <a:rPr lang="en-US" dirty="0" smtClean="0"/>
              <a:t>are too compact</a:t>
            </a:r>
          </a:p>
        </p:txBody>
      </p:sp>
      <p:sp>
        <p:nvSpPr>
          <p:cNvPr id="8" name="TextBox 7"/>
          <p:cNvSpPr txBox="1"/>
          <p:nvPr/>
        </p:nvSpPr>
        <p:spPr>
          <a:xfrm>
            <a:off x="161289" y="4023836"/>
            <a:ext cx="1708183" cy="1754327"/>
          </a:xfrm>
          <a:prstGeom prst="rect">
            <a:avLst/>
          </a:prstGeom>
          <a:noFill/>
        </p:spPr>
        <p:txBody>
          <a:bodyPr wrap="none" rtlCol="0">
            <a:spAutoFit/>
          </a:bodyPr>
          <a:lstStyle/>
          <a:p>
            <a:r>
              <a:rPr lang="en-US" dirty="0" smtClean="0"/>
              <a:t>(lines are</a:t>
            </a:r>
          </a:p>
          <a:p>
            <a:r>
              <a:rPr lang="en-US" dirty="0" smtClean="0"/>
              <a:t>observational</a:t>
            </a:r>
          </a:p>
          <a:p>
            <a:r>
              <a:rPr lang="en-US" dirty="0" smtClean="0"/>
              <a:t>estimates;</a:t>
            </a:r>
          </a:p>
          <a:p>
            <a:r>
              <a:rPr lang="en-US" dirty="0" smtClean="0"/>
              <a:t>points are </a:t>
            </a:r>
          </a:p>
          <a:p>
            <a:r>
              <a:rPr lang="en-US" dirty="0" smtClean="0"/>
              <a:t>simulation</a:t>
            </a:r>
          </a:p>
          <a:p>
            <a:r>
              <a:rPr lang="en-US" dirty="0" smtClean="0"/>
              <a:t>predictions)</a:t>
            </a:r>
            <a:endParaRPr lang="en-US" dirty="0"/>
          </a:p>
        </p:txBody>
      </p:sp>
      <p:sp>
        <p:nvSpPr>
          <p:cNvPr id="2" name="TextBox 1"/>
          <p:cNvSpPr txBox="1"/>
          <p:nvPr/>
        </p:nvSpPr>
        <p:spPr>
          <a:xfrm>
            <a:off x="5759049" y="5996226"/>
            <a:ext cx="3174767" cy="830997"/>
          </a:xfrm>
          <a:prstGeom prst="rect">
            <a:avLst/>
          </a:prstGeom>
          <a:noFill/>
        </p:spPr>
        <p:txBody>
          <a:bodyPr wrap="none" rtlCol="0">
            <a:spAutoFit/>
          </a:bodyPr>
          <a:lstStyle/>
          <a:p>
            <a:r>
              <a:rPr lang="en-US" sz="1600" dirty="0" smtClean="0"/>
              <a:t>Choi et al. 2015; see also </a:t>
            </a:r>
          </a:p>
          <a:p>
            <a:r>
              <a:rPr lang="en-US" sz="1600" dirty="0" smtClean="0"/>
              <a:t>di Matteo+05, Springel+05;</a:t>
            </a:r>
          </a:p>
          <a:p>
            <a:r>
              <a:rPr lang="en-US" sz="1600" dirty="0" smtClean="0"/>
              <a:t>Robertson+05; Sijacki+07,11,14</a:t>
            </a:r>
            <a:endParaRPr lang="en-US" sz="1600" dirty="0"/>
          </a:p>
        </p:txBody>
      </p:sp>
      <p:pic>
        <p:nvPicPr>
          <p:cNvPr id="9" name="Picture 8" descr="Screen Shot 2014-09-29 at 5.21.23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7171" y="0"/>
            <a:ext cx="4976032" cy="3631159"/>
          </a:xfrm>
          <a:prstGeom prst="rect">
            <a:avLst/>
          </a:prstGeom>
        </p:spPr>
      </p:pic>
    </p:spTree>
    <p:extLst>
      <p:ext uri="{BB962C8B-B14F-4D97-AF65-F5344CB8AC3E}">
        <p14:creationId xmlns:p14="http://schemas.microsoft.com/office/powerpoint/2010/main" val="236364068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llustris_box_z0124_4pane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0"/>
            <a:ext cx="6858000" cy="6858000"/>
          </a:xfrm>
          <a:prstGeom prst="rect">
            <a:avLst/>
          </a:prstGeom>
        </p:spPr>
      </p:pic>
      <p:sp>
        <p:nvSpPr>
          <p:cNvPr id="6" name="TextBox 5"/>
          <p:cNvSpPr txBox="1"/>
          <p:nvPr/>
        </p:nvSpPr>
        <p:spPr>
          <a:xfrm>
            <a:off x="104209" y="5737411"/>
            <a:ext cx="1038791" cy="646331"/>
          </a:xfrm>
          <a:prstGeom prst="rect">
            <a:avLst/>
          </a:prstGeom>
          <a:noFill/>
        </p:spPr>
        <p:txBody>
          <a:bodyPr wrap="none" rtlCol="0">
            <a:spAutoFit/>
          </a:bodyPr>
          <a:lstStyle/>
          <a:p>
            <a:r>
              <a:rPr lang="en-US" dirty="0" smtClean="0"/>
              <a:t>~12 </a:t>
            </a:r>
            <a:r>
              <a:rPr lang="en-US" dirty="0" err="1" smtClean="0"/>
              <a:t>Gyr</a:t>
            </a:r>
            <a:endParaRPr lang="en-US" dirty="0" smtClean="0"/>
          </a:p>
          <a:p>
            <a:r>
              <a:rPr lang="en-US" dirty="0" smtClean="0"/>
              <a:t>ago</a:t>
            </a:r>
            <a:endParaRPr lang="en-US" dirty="0"/>
          </a:p>
        </p:txBody>
      </p:sp>
      <p:sp>
        <p:nvSpPr>
          <p:cNvPr id="7" name="TextBox 6"/>
          <p:cNvSpPr txBox="1"/>
          <p:nvPr/>
        </p:nvSpPr>
        <p:spPr>
          <a:xfrm>
            <a:off x="104209" y="642471"/>
            <a:ext cx="864339" cy="369332"/>
          </a:xfrm>
          <a:prstGeom prst="rect">
            <a:avLst/>
          </a:prstGeom>
          <a:noFill/>
        </p:spPr>
        <p:txBody>
          <a:bodyPr wrap="none" rtlCol="0">
            <a:spAutoFit/>
          </a:bodyPr>
          <a:lstStyle/>
          <a:p>
            <a:r>
              <a:rPr lang="en-US" dirty="0" smtClean="0"/>
              <a:t>today</a:t>
            </a:r>
            <a:endParaRPr lang="en-US" dirty="0"/>
          </a:p>
        </p:txBody>
      </p:sp>
      <p:sp>
        <p:nvSpPr>
          <p:cNvPr id="8" name="TextBox 7"/>
          <p:cNvSpPr txBox="1"/>
          <p:nvPr/>
        </p:nvSpPr>
        <p:spPr>
          <a:xfrm>
            <a:off x="6276921" y="6254812"/>
            <a:ext cx="2867079" cy="646331"/>
          </a:xfrm>
          <a:prstGeom prst="rect">
            <a:avLst/>
          </a:prstGeom>
          <a:noFill/>
        </p:spPr>
        <p:txBody>
          <a:bodyPr wrap="none" rtlCol="0">
            <a:spAutoFit/>
          </a:bodyPr>
          <a:lstStyle/>
          <a:p>
            <a:r>
              <a:rPr lang="en-US" dirty="0" err="1" smtClean="0"/>
              <a:t>Illustris</a:t>
            </a:r>
            <a:r>
              <a:rPr lang="en-US" dirty="0" smtClean="0"/>
              <a:t> simulation</a:t>
            </a:r>
          </a:p>
          <a:p>
            <a:r>
              <a:rPr lang="en-US" dirty="0" err="1" smtClean="0"/>
              <a:t>Vogelsberger</a:t>
            </a:r>
            <a:r>
              <a:rPr lang="en-US" dirty="0" smtClean="0"/>
              <a:t> et al. 2014</a:t>
            </a:r>
            <a:endParaRPr lang="en-US" dirty="0"/>
          </a:p>
        </p:txBody>
      </p:sp>
    </p:spTree>
    <p:extLst>
      <p:ext uri="{BB962C8B-B14F-4D97-AF65-F5344CB8AC3E}">
        <p14:creationId xmlns:p14="http://schemas.microsoft.com/office/powerpoint/2010/main" val="336862468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80981" y="5119613"/>
            <a:ext cx="3815543" cy="923330"/>
          </a:xfrm>
          <a:prstGeom prst="rect">
            <a:avLst/>
          </a:prstGeom>
          <a:noFill/>
        </p:spPr>
        <p:txBody>
          <a:bodyPr wrap="none" rtlCol="0">
            <a:spAutoFit/>
          </a:bodyPr>
          <a:lstStyle/>
          <a:p>
            <a:r>
              <a:rPr lang="en-US" dirty="0" smtClean="0">
                <a:solidFill>
                  <a:prstClr val="white"/>
                </a:solidFill>
                <a:latin typeface="Century Gothic"/>
              </a:rPr>
              <a:t>Choi et al. 2014; Choi et al. 2015</a:t>
            </a:r>
          </a:p>
          <a:p>
            <a:r>
              <a:rPr lang="en-US" dirty="0" smtClean="0">
                <a:solidFill>
                  <a:prstClr val="white"/>
                </a:solidFill>
                <a:latin typeface="Century Gothic"/>
              </a:rPr>
              <a:t>w/ J. </a:t>
            </a:r>
            <a:r>
              <a:rPr lang="en-US" dirty="0" err="1" smtClean="0">
                <a:solidFill>
                  <a:prstClr val="white"/>
                </a:solidFill>
                <a:latin typeface="Century Gothic"/>
              </a:rPr>
              <a:t>Ostriker</a:t>
            </a:r>
            <a:r>
              <a:rPr lang="en-US" dirty="0" smtClean="0">
                <a:solidFill>
                  <a:prstClr val="white"/>
                </a:solidFill>
                <a:latin typeface="Century Gothic"/>
              </a:rPr>
              <a:t>, T. </a:t>
            </a:r>
            <a:r>
              <a:rPr lang="en-US" dirty="0" err="1" smtClean="0">
                <a:solidFill>
                  <a:prstClr val="white"/>
                </a:solidFill>
                <a:latin typeface="Century Gothic"/>
              </a:rPr>
              <a:t>Naab</a:t>
            </a:r>
            <a:r>
              <a:rPr lang="en-US" dirty="0" smtClean="0">
                <a:solidFill>
                  <a:prstClr val="white"/>
                </a:solidFill>
                <a:latin typeface="Century Gothic"/>
              </a:rPr>
              <a:t>, L. </a:t>
            </a:r>
            <a:r>
              <a:rPr lang="en-US" dirty="0" err="1" smtClean="0">
                <a:solidFill>
                  <a:prstClr val="white"/>
                </a:solidFill>
                <a:latin typeface="Century Gothic"/>
              </a:rPr>
              <a:t>Oser</a:t>
            </a:r>
            <a:endParaRPr lang="en-US" dirty="0" smtClean="0">
              <a:solidFill>
                <a:prstClr val="white"/>
              </a:solidFill>
              <a:latin typeface="Century Gothic"/>
            </a:endParaRPr>
          </a:p>
          <a:p>
            <a:r>
              <a:rPr lang="en-US" dirty="0" smtClean="0">
                <a:solidFill>
                  <a:prstClr val="white"/>
                </a:solidFill>
                <a:latin typeface="Century Gothic"/>
              </a:rPr>
              <a:t>see also </a:t>
            </a:r>
            <a:r>
              <a:rPr lang="en-US" dirty="0" err="1" smtClean="0">
                <a:solidFill>
                  <a:prstClr val="white"/>
                </a:solidFill>
                <a:latin typeface="Century Gothic"/>
              </a:rPr>
              <a:t>Debuhr</a:t>
            </a:r>
            <a:r>
              <a:rPr lang="en-US" dirty="0" smtClean="0">
                <a:solidFill>
                  <a:prstClr val="white"/>
                </a:solidFill>
                <a:latin typeface="Century Gothic"/>
              </a:rPr>
              <a:t> et al. 2010, 2011</a:t>
            </a:r>
            <a:endParaRPr lang="en-US" dirty="0">
              <a:solidFill>
                <a:prstClr val="white"/>
              </a:solidFill>
              <a:latin typeface="Century Gothic"/>
            </a:endParaRPr>
          </a:p>
        </p:txBody>
      </p:sp>
      <p:sp>
        <p:nvSpPr>
          <p:cNvPr id="9" name="TextBox 8"/>
          <p:cNvSpPr txBox="1"/>
          <p:nvPr/>
        </p:nvSpPr>
        <p:spPr>
          <a:xfrm>
            <a:off x="2236532" y="2161985"/>
            <a:ext cx="1817675" cy="523220"/>
          </a:xfrm>
          <a:prstGeom prst="rect">
            <a:avLst/>
          </a:prstGeom>
          <a:noFill/>
        </p:spPr>
        <p:txBody>
          <a:bodyPr wrap="none" rtlCol="0">
            <a:spAutoFit/>
          </a:bodyPr>
          <a:lstStyle/>
          <a:p>
            <a:r>
              <a:rPr lang="en-US" sz="1400" dirty="0" smtClean="0">
                <a:solidFill>
                  <a:prstClr val="black"/>
                </a:solidFill>
                <a:latin typeface="Century Gothic"/>
              </a:rPr>
              <a:t>standard ‘thermal’</a:t>
            </a:r>
          </a:p>
          <a:p>
            <a:r>
              <a:rPr lang="en-US" sz="1400" dirty="0" smtClean="0">
                <a:solidFill>
                  <a:prstClr val="black"/>
                </a:solidFill>
                <a:latin typeface="Century Gothic"/>
              </a:rPr>
              <a:t>BH feedback</a:t>
            </a:r>
            <a:endParaRPr lang="en-US" sz="1400" dirty="0">
              <a:solidFill>
                <a:prstClr val="black"/>
              </a:solidFill>
              <a:latin typeface="Century Gothic"/>
            </a:endParaRPr>
          </a:p>
        </p:txBody>
      </p:sp>
      <p:pic>
        <p:nvPicPr>
          <p:cNvPr id="13" name="Picture 12" descr="Screen Shot 2014-11-03 at 12.56.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554" y="385056"/>
            <a:ext cx="5089792" cy="3403681"/>
          </a:xfrm>
          <a:prstGeom prst="rect">
            <a:avLst/>
          </a:prstGeom>
        </p:spPr>
      </p:pic>
      <p:sp>
        <p:nvSpPr>
          <p:cNvPr id="14" name="TextBox 13"/>
          <p:cNvSpPr txBox="1"/>
          <p:nvPr/>
        </p:nvSpPr>
        <p:spPr>
          <a:xfrm>
            <a:off x="208554" y="-1561"/>
            <a:ext cx="742361" cy="369332"/>
          </a:xfrm>
          <a:prstGeom prst="rect">
            <a:avLst/>
          </a:prstGeom>
          <a:noFill/>
        </p:spPr>
        <p:txBody>
          <a:bodyPr wrap="none" rtlCol="0">
            <a:spAutoFit/>
          </a:bodyPr>
          <a:lstStyle/>
          <a:p>
            <a:r>
              <a:rPr lang="en-US" dirty="0" smtClean="0">
                <a:solidFill>
                  <a:prstClr val="white"/>
                </a:solidFill>
                <a:latin typeface="Century Gothic"/>
              </a:rPr>
              <a:t>z=1.5</a:t>
            </a:r>
            <a:endParaRPr lang="en-US" dirty="0">
              <a:solidFill>
                <a:prstClr val="white"/>
              </a:solidFill>
              <a:latin typeface="Century Gothic"/>
            </a:endParaRPr>
          </a:p>
        </p:txBody>
      </p:sp>
      <p:sp>
        <p:nvSpPr>
          <p:cNvPr id="15" name="TextBox 14"/>
          <p:cNvSpPr txBox="1"/>
          <p:nvPr/>
        </p:nvSpPr>
        <p:spPr>
          <a:xfrm>
            <a:off x="1961269" y="0"/>
            <a:ext cx="550526" cy="369332"/>
          </a:xfrm>
          <a:prstGeom prst="rect">
            <a:avLst/>
          </a:prstGeom>
          <a:noFill/>
        </p:spPr>
        <p:txBody>
          <a:bodyPr wrap="none" rtlCol="0">
            <a:spAutoFit/>
          </a:bodyPr>
          <a:lstStyle/>
          <a:p>
            <a:r>
              <a:rPr lang="en-US" dirty="0" smtClean="0">
                <a:solidFill>
                  <a:prstClr val="white"/>
                </a:solidFill>
                <a:latin typeface="Century Gothic"/>
              </a:rPr>
              <a:t>z=0</a:t>
            </a:r>
            <a:endParaRPr lang="en-US" dirty="0">
              <a:solidFill>
                <a:prstClr val="white"/>
              </a:solidFill>
              <a:latin typeface="Century Gothic"/>
            </a:endParaRPr>
          </a:p>
        </p:txBody>
      </p:sp>
      <p:sp>
        <p:nvSpPr>
          <p:cNvPr id="16" name="Rectangle 15"/>
          <p:cNvSpPr/>
          <p:nvPr/>
        </p:nvSpPr>
        <p:spPr>
          <a:xfrm>
            <a:off x="3568472" y="44370"/>
            <a:ext cx="550526" cy="369332"/>
          </a:xfrm>
          <a:prstGeom prst="rect">
            <a:avLst/>
          </a:prstGeom>
        </p:spPr>
        <p:txBody>
          <a:bodyPr wrap="none">
            <a:spAutoFit/>
          </a:bodyPr>
          <a:lstStyle/>
          <a:p>
            <a:r>
              <a:rPr lang="en-US" dirty="0">
                <a:solidFill>
                  <a:prstClr val="white"/>
                </a:solidFill>
                <a:latin typeface="Century Gothic"/>
              </a:rPr>
              <a:t>z=0</a:t>
            </a:r>
          </a:p>
        </p:txBody>
      </p:sp>
      <p:sp>
        <p:nvSpPr>
          <p:cNvPr id="17" name="TextBox 16"/>
          <p:cNvSpPr txBox="1"/>
          <p:nvPr/>
        </p:nvSpPr>
        <p:spPr>
          <a:xfrm>
            <a:off x="208554" y="1646393"/>
            <a:ext cx="1582484" cy="369332"/>
          </a:xfrm>
          <a:prstGeom prst="rect">
            <a:avLst/>
          </a:prstGeom>
          <a:noFill/>
        </p:spPr>
        <p:txBody>
          <a:bodyPr wrap="none" rtlCol="0">
            <a:spAutoFit/>
          </a:bodyPr>
          <a:lstStyle/>
          <a:p>
            <a:r>
              <a:rPr lang="en-US" dirty="0" smtClean="0">
                <a:solidFill>
                  <a:srgbClr val="0000FF"/>
                </a:solidFill>
                <a:latin typeface="Century Gothic"/>
              </a:rPr>
              <a:t>thermal only</a:t>
            </a:r>
            <a:endParaRPr lang="en-US" dirty="0">
              <a:solidFill>
                <a:srgbClr val="0000FF"/>
              </a:solidFill>
              <a:latin typeface="Century Gothic"/>
            </a:endParaRPr>
          </a:p>
        </p:txBody>
      </p:sp>
      <p:sp>
        <p:nvSpPr>
          <p:cNvPr id="18" name="TextBox 17"/>
          <p:cNvSpPr txBox="1"/>
          <p:nvPr/>
        </p:nvSpPr>
        <p:spPr>
          <a:xfrm>
            <a:off x="208554" y="3419405"/>
            <a:ext cx="1634582" cy="369332"/>
          </a:xfrm>
          <a:prstGeom prst="rect">
            <a:avLst/>
          </a:prstGeom>
          <a:noFill/>
        </p:spPr>
        <p:txBody>
          <a:bodyPr wrap="none" rtlCol="0">
            <a:spAutoFit/>
          </a:bodyPr>
          <a:lstStyle/>
          <a:p>
            <a:r>
              <a:rPr lang="en-US" dirty="0" smtClean="0">
                <a:solidFill>
                  <a:srgbClr val="FF0000"/>
                </a:solidFill>
                <a:latin typeface="Century Gothic"/>
              </a:rPr>
              <a:t>+momentum</a:t>
            </a:r>
            <a:endParaRPr lang="en-US" dirty="0">
              <a:solidFill>
                <a:srgbClr val="FF0000"/>
              </a:solidFill>
              <a:latin typeface="Century Gothic"/>
            </a:endParaRPr>
          </a:p>
        </p:txBody>
      </p:sp>
      <p:pic>
        <p:nvPicPr>
          <p:cNvPr id="19" name="Picture 18" descr="Screen Shot 2015-03-08 at 4.13.05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997" y="3788737"/>
            <a:ext cx="5069349" cy="2876394"/>
          </a:xfrm>
          <a:prstGeom prst="rect">
            <a:avLst/>
          </a:prstGeom>
        </p:spPr>
      </p:pic>
      <p:sp>
        <p:nvSpPr>
          <p:cNvPr id="2" name="TextBox 1"/>
          <p:cNvSpPr txBox="1"/>
          <p:nvPr/>
        </p:nvSpPr>
        <p:spPr>
          <a:xfrm>
            <a:off x="5380981" y="185399"/>
            <a:ext cx="3649532" cy="707886"/>
          </a:xfrm>
          <a:prstGeom prst="rect">
            <a:avLst/>
          </a:prstGeom>
          <a:noFill/>
        </p:spPr>
        <p:txBody>
          <a:bodyPr wrap="none" rtlCol="0">
            <a:spAutoFit/>
          </a:bodyPr>
          <a:lstStyle/>
          <a:p>
            <a:r>
              <a:rPr lang="en-US" sz="2000" dirty="0" smtClean="0">
                <a:solidFill>
                  <a:prstClr val="white"/>
                </a:solidFill>
              </a:rPr>
              <a:t>Simulations with Momentum</a:t>
            </a:r>
          </a:p>
          <a:p>
            <a:r>
              <a:rPr lang="en-US" sz="2000" dirty="0" smtClean="0">
                <a:solidFill>
                  <a:prstClr val="white"/>
                </a:solidFill>
              </a:rPr>
              <a:t>feedback from AGN</a:t>
            </a:r>
            <a:endParaRPr lang="en-US" sz="2000" dirty="0">
              <a:solidFill>
                <a:prstClr val="white"/>
              </a:solidFill>
            </a:endParaRPr>
          </a:p>
        </p:txBody>
      </p:sp>
      <p:sp>
        <p:nvSpPr>
          <p:cNvPr id="4" name="TextBox 3"/>
          <p:cNvSpPr txBox="1"/>
          <p:nvPr/>
        </p:nvSpPr>
        <p:spPr>
          <a:xfrm>
            <a:off x="5380981" y="1646393"/>
            <a:ext cx="3669319" cy="2862323"/>
          </a:xfrm>
          <a:prstGeom prst="rect">
            <a:avLst/>
          </a:prstGeom>
          <a:noFill/>
        </p:spPr>
        <p:txBody>
          <a:bodyPr wrap="none" rtlCol="0">
            <a:spAutoFit/>
          </a:bodyPr>
          <a:lstStyle/>
          <a:p>
            <a:r>
              <a:rPr lang="en-US" dirty="0" smtClean="0">
                <a:solidFill>
                  <a:prstClr val="white"/>
                </a:solidFill>
                <a:latin typeface="Century Gothic"/>
              </a:rPr>
              <a:t>cosmological zoom-in </a:t>
            </a:r>
            <a:r>
              <a:rPr lang="en-US" dirty="0" err="1" smtClean="0">
                <a:solidFill>
                  <a:prstClr val="white"/>
                </a:solidFill>
                <a:latin typeface="Century Gothic"/>
              </a:rPr>
              <a:t>sims</a:t>
            </a:r>
            <a:endParaRPr lang="en-US" dirty="0" smtClean="0">
              <a:solidFill>
                <a:prstClr val="white"/>
              </a:solidFill>
              <a:latin typeface="Century Gothic"/>
            </a:endParaRPr>
          </a:p>
          <a:p>
            <a:r>
              <a:rPr lang="en-US" dirty="0">
                <a:solidFill>
                  <a:prstClr val="white"/>
                </a:solidFill>
                <a:latin typeface="Century Gothic"/>
              </a:rPr>
              <a:t>star and gas particles 6E06 </a:t>
            </a:r>
            <a:r>
              <a:rPr lang="en-US" dirty="0" err="1">
                <a:solidFill>
                  <a:prstClr val="white"/>
                </a:solidFill>
                <a:latin typeface="Century Gothic"/>
              </a:rPr>
              <a:t>M</a:t>
            </a:r>
            <a:r>
              <a:rPr lang="en-US" baseline="-25000" dirty="0" err="1">
                <a:solidFill>
                  <a:prstClr val="white"/>
                </a:solidFill>
                <a:latin typeface="Century Gothic"/>
              </a:rPr>
              <a:t>sun</a:t>
            </a:r>
            <a:endParaRPr lang="en-US" baseline="-25000" dirty="0">
              <a:solidFill>
                <a:prstClr val="white"/>
              </a:solidFill>
              <a:latin typeface="Century Gothic"/>
            </a:endParaRPr>
          </a:p>
          <a:p>
            <a:r>
              <a:rPr lang="en-US" dirty="0">
                <a:solidFill>
                  <a:prstClr val="white"/>
                </a:solidFill>
                <a:latin typeface="Century Gothic"/>
              </a:rPr>
              <a:t>DM particles 3.6E07 </a:t>
            </a:r>
            <a:r>
              <a:rPr lang="en-US" dirty="0" err="1">
                <a:solidFill>
                  <a:prstClr val="white"/>
                </a:solidFill>
                <a:latin typeface="Century Gothic"/>
              </a:rPr>
              <a:t>M</a:t>
            </a:r>
            <a:r>
              <a:rPr lang="en-US" baseline="-25000" dirty="0" err="1">
                <a:solidFill>
                  <a:prstClr val="white"/>
                </a:solidFill>
                <a:latin typeface="Century Gothic"/>
              </a:rPr>
              <a:t>sun</a:t>
            </a:r>
            <a:endParaRPr lang="en-US" baseline="-25000" dirty="0">
              <a:solidFill>
                <a:prstClr val="white"/>
              </a:solidFill>
              <a:latin typeface="Century Gothic"/>
            </a:endParaRPr>
          </a:p>
          <a:p>
            <a:r>
              <a:rPr lang="en-US" dirty="0" err="1">
                <a:solidFill>
                  <a:prstClr val="white"/>
                </a:solidFill>
                <a:latin typeface="Century Gothic"/>
              </a:rPr>
              <a:t>comoving</a:t>
            </a:r>
            <a:r>
              <a:rPr lang="en-US" dirty="0">
                <a:solidFill>
                  <a:prstClr val="white"/>
                </a:solidFill>
                <a:latin typeface="Century Gothic"/>
              </a:rPr>
              <a:t> softening 571 </a:t>
            </a:r>
            <a:r>
              <a:rPr lang="en-US" dirty="0" smtClean="0">
                <a:solidFill>
                  <a:prstClr val="white"/>
                </a:solidFill>
                <a:latin typeface="Century Gothic"/>
              </a:rPr>
              <a:t>pc</a:t>
            </a:r>
          </a:p>
          <a:p>
            <a:r>
              <a:rPr lang="en-US" dirty="0" smtClean="0">
                <a:solidFill>
                  <a:prstClr val="white"/>
                </a:solidFill>
                <a:latin typeface="Century Gothic"/>
              </a:rPr>
              <a:t>2.3E12&lt;</a:t>
            </a:r>
            <a:r>
              <a:rPr lang="en-US" dirty="0" err="1" smtClean="0">
                <a:solidFill>
                  <a:prstClr val="white"/>
                </a:solidFill>
                <a:latin typeface="Century Gothic"/>
              </a:rPr>
              <a:t>M</a:t>
            </a:r>
            <a:r>
              <a:rPr lang="en-US" baseline="-25000" dirty="0" err="1" smtClean="0">
                <a:solidFill>
                  <a:prstClr val="white"/>
                </a:solidFill>
                <a:latin typeface="Century Gothic"/>
              </a:rPr>
              <a:t>h</a:t>
            </a:r>
            <a:r>
              <a:rPr lang="en-US" baseline="-25000" dirty="0" smtClean="0">
                <a:solidFill>
                  <a:prstClr val="white"/>
                </a:solidFill>
                <a:latin typeface="Century Gothic"/>
              </a:rPr>
              <a:t>/</a:t>
            </a:r>
            <a:r>
              <a:rPr lang="en-US" dirty="0" err="1" smtClean="0">
                <a:solidFill>
                  <a:prstClr val="white"/>
                </a:solidFill>
                <a:latin typeface="Century Gothic"/>
              </a:rPr>
              <a:t>M</a:t>
            </a:r>
            <a:r>
              <a:rPr lang="en-US" baseline="-25000" dirty="0" err="1" smtClean="0">
                <a:solidFill>
                  <a:prstClr val="white"/>
                </a:solidFill>
                <a:latin typeface="Century Gothic"/>
              </a:rPr>
              <a:t>sun</a:t>
            </a:r>
            <a:r>
              <a:rPr lang="en-US" dirty="0" smtClean="0">
                <a:solidFill>
                  <a:prstClr val="white"/>
                </a:solidFill>
                <a:latin typeface="Century Gothic"/>
              </a:rPr>
              <a:t>&lt;1.3E13</a:t>
            </a:r>
          </a:p>
          <a:p>
            <a:r>
              <a:rPr lang="en-US" dirty="0" smtClean="0">
                <a:solidFill>
                  <a:prstClr val="white"/>
                </a:solidFill>
                <a:latin typeface="Century Gothic"/>
              </a:rPr>
              <a:t>~10</a:t>
            </a:r>
            <a:r>
              <a:rPr lang="en-US" baseline="30000" dirty="0" smtClean="0">
                <a:solidFill>
                  <a:prstClr val="white"/>
                </a:solidFill>
                <a:latin typeface="Century Gothic"/>
              </a:rPr>
              <a:t>6</a:t>
            </a:r>
            <a:r>
              <a:rPr lang="en-US" dirty="0" smtClean="0">
                <a:solidFill>
                  <a:prstClr val="white"/>
                </a:solidFill>
                <a:latin typeface="Century Gothic"/>
              </a:rPr>
              <a:t> particles per halo</a:t>
            </a:r>
          </a:p>
          <a:p>
            <a:endParaRPr lang="en-US" dirty="0">
              <a:solidFill>
                <a:prstClr val="white"/>
              </a:solidFill>
              <a:latin typeface="Century Gothic"/>
            </a:endParaRPr>
          </a:p>
          <a:p>
            <a:r>
              <a:rPr lang="en-US" dirty="0" smtClean="0">
                <a:solidFill>
                  <a:prstClr val="white"/>
                </a:solidFill>
                <a:latin typeface="Century Gothic"/>
              </a:rPr>
              <a:t>fixed wind velocity 10,000 km/s</a:t>
            </a:r>
          </a:p>
          <a:p>
            <a:r>
              <a:rPr lang="en-US" dirty="0" smtClean="0">
                <a:solidFill>
                  <a:prstClr val="white"/>
                </a:solidFill>
                <a:latin typeface="Century Gothic"/>
              </a:rPr>
              <a:t>+ </a:t>
            </a:r>
            <a:r>
              <a:rPr lang="en-US" dirty="0" err="1" smtClean="0">
                <a:solidFill>
                  <a:prstClr val="white"/>
                </a:solidFill>
                <a:latin typeface="Century Gothic"/>
              </a:rPr>
              <a:t>radiative</a:t>
            </a:r>
            <a:r>
              <a:rPr lang="en-US" dirty="0" smtClean="0">
                <a:solidFill>
                  <a:prstClr val="white"/>
                </a:solidFill>
                <a:latin typeface="Century Gothic"/>
              </a:rPr>
              <a:t> feedback</a:t>
            </a:r>
            <a:endParaRPr lang="en-US" dirty="0">
              <a:solidFill>
                <a:prstClr val="white"/>
              </a:solidFill>
              <a:latin typeface="Century Gothic"/>
            </a:endParaRPr>
          </a:p>
          <a:p>
            <a:endParaRPr lang="en-US" dirty="0">
              <a:solidFill>
                <a:prstClr val="white"/>
              </a:solidFill>
              <a:latin typeface="Century Gothic"/>
            </a:endParaRPr>
          </a:p>
        </p:txBody>
      </p:sp>
    </p:spTree>
    <p:extLst>
      <p:ext uri="{BB962C8B-B14F-4D97-AF65-F5344CB8AC3E}">
        <p14:creationId xmlns:p14="http://schemas.microsoft.com/office/powerpoint/2010/main" val="347760516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4-01-03 at 5.34.4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972" y="2039716"/>
            <a:ext cx="4424436" cy="4385166"/>
          </a:xfrm>
          <a:prstGeom prst="rect">
            <a:avLst/>
          </a:prstGeom>
        </p:spPr>
      </p:pic>
      <p:pic>
        <p:nvPicPr>
          <p:cNvPr id="11" name="Picture 10" descr="Screen Shot 2014-01-03 at 5.35.14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957" y="2039716"/>
            <a:ext cx="4428015" cy="4382128"/>
          </a:xfrm>
          <a:prstGeom prst="rect">
            <a:avLst/>
          </a:prstGeom>
        </p:spPr>
      </p:pic>
      <p:sp>
        <p:nvSpPr>
          <p:cNvPr id="3" name="TextBox 2"/>
          <p:cNvSpPr txBox="1"/>
          <p:nvPr/>
        </p:nvSpPr>
        <p:spPr>
          <a:xfrm>
            <a:off x="5537060" y="869651"/>
            <a:ext cx="3255707" cy="923330"/>
          </a:xfrm>
          <a:prstGeom prst="rect">
            <a:avLst/>
          </a:prstGeom>
          <a:noFill/>
        </p:spPr>
        <p:txBody>
          <a:bodyPr wrap="none" rtlCol="0">
            <a:spAutoFit/>
          </a:bodyPr>
          <a:lstStyle/>
          <a:p>
            <a:r>
              <a:rPr lang="en-US" dirty="0" smtClean="0"/>
              <a:t>with AGN-driven winds—</a:t>
            </a:r>
          </a:p>
          <a:p>
            <a:r>
              <a:rPr lang="en-US" dirty="0" err="1" smtClean="0"/>
              <a:t>compaction</a:t>
            </a:r>
            <a:r>
              <a:rPr lang="en-US" dirty="0" err="1" smtClean="0">
                <a:sym typeface="Wingdings"/>
              </a:rPr>
              <a:t>quenching</a:t>
            </a:r>
            <a:r>
              <a:rPr lang="en-US" dirty="0" smtClean="0">
                <a:sym typeface="Wingdings"/>
              </a:rPr>
              <a:t></a:t>
            </a:r>
          </a:p>
          <a:p>
            <a:r>
              <a:rPr lang="en-US" dirty="0" smtClean="0">
                <a:sym typeface="Wingdings"/>
              </a:rPr>
              <a:t>expansion</a:t>
            </a:r>
            <a:endParaRPr lang="en-US" dirty="0"/>
          </a:p>
        </p:txBody>
      </p:sp>
      <p:sp>
        <p:nvSpPr>
          <p:cNvPr id="4" name="TextBox 3"/>
          <p:cNvSpPr txBox="1"/>
          <p:nvPr/>
        </p:nvSpPr>
        <p:spPr>
          <a:xfrm>
            <a:off x="1113119" y="869651"/>
            <a:ext cx="2755494" cy="923330"/>
          </a:xfrm>
          <a:prstGeom prst="rect">
            <a:avLst/>
          </a:prstGeom>
          <a:noFill/>
        </p:spPr>
        <p:txBody>
          <a:bodyPr wrap="none" rtlCol="0">
            <a:spAutoFit/>
          </a:bodyPr>
          <a:lstStyle/>
          <a:p>
            <a:r>
              <a:rPr lang="en-US" dirty="0" smtClean="0"/>
              <a:t>no AGN feedback—</a:t>
            </a:r>
          </a:p>
          <a:p>
            <a:r>
              <a:rPr lang="en-US" dirty="0" smtClean="0"/>
              <a:t>incomplete quenching</a:t>
            </a:r>
          </a:p>
          <a:p>
            <a:r>
              <a:rPr lang="en-US" dirty="0" smtClean="0"/>
              <a:t>indefinite compaction</a:t>
            </a:r>
            <a:endParaRPr lang="en-US" dirty="0"/>
          </a:p>
        </p:txBody>
      </p:sp>
      <p:sp>
        <p:nvSpPr>
          <p:cNvPr id="5" name="TextBox 4"/>
          <p:cNvSpPr txBox="1"/>
          <p:nvPr/>
        </p:nvSpPr>
        <p:spPr>
          <a:xfrm>
            <a:off x="105957" y="6421844"/>
            <a:ext cx="4407614" cy="369332"/>
          </a:xfrm>
          <a:prstGeom prst="rect">
            <a:avLst/>
          </a:prstGeom>
          <a:noFill/>
        </p:spPr>
        <p:txBody>
          <a:bodyPr wrap="none" rtlCol="0">
            <a:spAutoFit/>
          </a:bodyPr>
          <a:lstStyle/>
          <a:p>
            <a:r>
              <a:rPr lang="en-US" dirty="0" smtClean="0"/>
              <a:t>Choi, </a:t>
            </a:r>
            <a:r>
              <a:rPr lang="en-US" dirty="0" err="1" smtClean="0"/>
              <a:t>rss</a:t>
            </a:r>
            <a:r>
              <a:rPr lang="en-US" dirty="0" smtClean="0"/>
              <a:t> et al. in prep; </a:t>
            </a:r>
            <a:r>
              <a:rPr lang="en-US" dirty="0" err="1" smtClean="0"/>
              <a:t>rss</a:t>
            </a:r>
            <a:r>
              <a:rPr lang="en-US" dirty="0" smtClean="0"/>
              <a:t> et al. in prep</a:t>
            </a:r>
            <a:endParaRPr lang="en-US" dirty="0"/>
          </a:p>
        </p:txBody>
      </p:sp>
    </p:spTree>
    <p:extLst>
      <p:ext uri="{BB962C8B-B14F-4D97-AF65-F5344CB8AC3E}">
        <p14:creationId xmlns:p14="http://schemas.microsoft.com/office/powerpoint/2010/main" val="358965778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50225"/>
          <a:stretch/>
        </p:blipFill>
        <p:spPr>
          <a:xfrm>
            <a:off x="6732239" y="2259540"/>
            <a:ext cx="2411761" cy="2428767"/>
          </a:xfrm>
          <a:prstGeom prst="rect">
            <a:avLst/>
          </a:prstGeom>
        </p:spPr>
      </p:pic>
      <p:sp>
        <p:nvSpPr>
          <p:cNvPr id="5" name="Title 4"/>
          <p:cNvSpPr>
            <a:spLocks noGrp="1"/>
          </p:cNvSpPr>
          <p:nvPr>
            <p:ph type="title"/>
          </p:nvPr>
        </p:nvSpPr>
        <p:spPr>
          <a:xfrm>
            <a:off x="457200" y="457200"/>
            <a:ext cx="6321419" cy="1143000"/>
          </a:xfrm>
        </p:spPr>
        <p:txBody>
          <a:bodyPr>
            <a:normAutofit fontScale="90000"/>
          </a:bodyPr>
          <a:lstStyle/>
          <a:p>
            <a:r>
              <a:rPr lang="en-US" dirty="0" smtClean="0">
                <a:latin typeface="+mn-lt"/>
              </a:rPr>
              <a:t>Mapping the bulk of the baryons and metals since z~1</a:t>
            </a:r>
            <a:endParaRPr lang="en-US" dirty="0">
              <a:latin typeface="+mn-lt"/>
            </a:endParaRPr>
          </a:p>
        </p:txBody>
      </p:sp>
      <p:sp>
        <p:nvSpPr>
          <p:cNvPr id="6" name="Content Placeholder 5"/>
          <p:cNvSpPr>
            <a:spLocks noGrp="1"/>
          </p:cNvSpPr>
          <p:nvPr>
            <p:ph idx="1"/>
          </p:nvPr>
        </p:nvSpPr>
        <p:spPr>
          <a:xfrm>
            <a:off x="300221" y="1971192"/>
            <a:ext cx="6432018" cy="4525963"/>
          </a:xfrm>
        </p:spPr>
        <p:txBody>
          <a:bodyPr>
            <a:normAutofit fontScale="92500" lnSpcReduction="10000"/>
          </a:bodyPr>
          <a:lstStyle/>
          <a:p>
            <a:pPr>
              <a:lnSpc>
                <a:spcPct val="120000"/>
              </a:lnSpc>
            </a:pPr>
            <a:r>
              <a:rPr lang="en-US" dirty="0" smtClean="0">
                <a:latin typeface="+mn-lt"/>
              </a:rPr>
              <a:t>theoretical models rely on efficient stellar and AGN-driven winds to get gas out of galaxies</a:t>
            </a:r>
          </a:p>
          <a:p>
            <a:pPr>
              <a:lnSpc>
                <a:spcPct val="120000"/>
              </a:lnSpc>
            </a:pPr>
            <a:r>
              <a:rPr lang="en-US" dirty="0" smtClean="0">
                <a:latin typeface="+mn-lt"/>
              </a:rPr>
              <a:t>galaxy properties are a blunt tool – CGM should provide much stronger constraints on ‘sub-grid’ physics</a:t>
            </a:r>
          </a:p>
          <a:p>
            <a:pPr>
              <a:lnSpc>
                <a:spcPct val="120000"/>
              </a:lnSpc>
            </a:pPr>
            <a:r>
              <a:rPr lang="en-US" dirty="0" smtClean="0">
                <a:latin typeface="+mn-lt"/>
              </a:rPr>
              <a:t>many unanswered questions!</a:t>
            </a:r>
            <a:endParaRPr lang="en-US" dirty="0"/>
          </a:p>
        </p:txBody>
      </p:sp>
      <p:pic>
        <p:nvPicPr>
          <p:cNvPr id="7" name="Picture 6"/>
          <p:cNvPicPr>
            <a:picLocks noChangeAspect="1"/>
          </p:cNvPicPr>
          <p:nvPr/>
        </p:nvPicPr>
        <p:blipFill rotWithShape="1">
          <a:blip r:embed="rId2"/>
          <a:srcRect r="49249" b="5143"/>
          <a:stretch/>
        </p:blipFill>
        <p:spPr>
          <a:xfrm>
            <a:off x="6732239" y="0"/>
            <a:ext cx="2411761" cy="2259540"/>
          </a:xfrm>
          <a:prstGeom prst="rect">
            <a:avLst/>
          </a:prstGeom>
        </p:spPr>
      </p:pic>
    </p:spTree>
    <p:extLst>
      <p:ext uri="{BB962C8B-B14F-4D97-AF65-F5344CB8AC3E}">
        <p14:creationId xmlns:p14="http://schemas.microsoft.com/office/powerpoint/2010/main" val="1727232310"/>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0-20 at 8.52.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6062"/>
            <a:ext cx="9144000" cy="4627832"/>
          </a:xfrm>
          <a:prstGeom prst="rect">
            <a:avLst/>
          </a:prstGeom>
        </p:spPr>
      </p:pic>
      <p:sp>
        <p:nvSpPr>
          <p:cNvPr id="4" name="TextBox 3"/>
          <p:cNvSpPr txBox="1"/>
          <p:nvPr/>
        </p:nvSpPr>
        <p:spPr>
          <a:xfrm>
            <a:off x="0" y="6207851"/>
            <a:ext cx="1286868" cy="369332"/>
          </a:xfrm>
          <a:prstGeom prst="rect">
            <a:avLst/>
          </a:prstGeom>
          <a:noFill/>
        </p:spPr>
        <p:txBody>
          <a:bodyPr wrap="none" rtlCol="0">
            <a:spAutoFit/>
          </a:bodyPr>
          <a:lstStyle/>
          <a:p>
            <a:r>
              <a:rPr lang="en-US" dirty="0" smtClean="0"/>
              <a:t>P. Hopkins</a:t>
            </a:r>
            <a:endParaRPr lang="en-US" dirty="0"/>
          </a:p>
        </p:txBody>
      </p:sp>
    </p:spTree>
    <p:extLst>
      <p:ext uri="{BB962C8B-B14F-4D97-AF65-F5344CB8AC3E}">
        <p14:creationId xmlns:p14="http://schemas.microsoft.com/office/powerpoint/2010/main" val="45792543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71500" y="495300"/>
            <a:ext cx="8001000" cy="5867400"/>
          </a:xfrm>
          <a:prstGeom prst="rect">
            <a:avLst/>
          </a:prstGeom>
        </p:spPr>
      </p:pic>
      <p:sp>
        <p:nvSpPr>
          <p:cNvPr id="5" name="TextBox 4"/>
          <p:cNvSpPr txBox="1"/>
          <p:nvPr/>
        </p:nvSpPr>
        <p:spPr>
          <a:xfrm>
            <a:off x="1786237" y="495300"/>
            <a:ext cx="4537019" cy="523220"/>
          </a:xfrm>
          <a:prstGeom prst="rect">
            <a:avLst/>
          </a:prstGeom>
          <a:noFill/>
        </p:spPr>
        <p:txBody>
          <a:bodyPr wrap="none" rtlCol="0">
            <a:spAutoFit/>
          </a:bodyPr>
          <a:lstStyle/>
          <a:p>
            <a:r>
              <a:rPr lang="en-US" sz="2800" dirty="0" smtClean="0"/>
              <a:t>COS-halos &amp; COS-dwarfs</a:t>
            </a:r>
            <a:endParaRPr lang="en-US" sz="2800" dirty="0"/>
          </a:p>
        </p:txBody>
      </p:sp>
    </p:spTree>
    <p:extLst>
      <p:ext uri="{BB962C8B-B14F-4D97-AF65-F5344CB8AC3E}">
        <p14:creationId xmlns:p14="http://schemas.microsoft.com/office/powerpoint/2010/main" val="351943767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71500" y="228600"/>
            <a:ext cx="8001000" cy="6388100"/>
          </a:xfrm>
          <a:prstGeom prst="rect">
            <a:avLst/>
          </a:prstGeom>
        </p:spPr>
      </p:pic>
    </p:spTree>
    <p:extLst>
      <p:ext uri="{BB962C8B-B14F-4D97-AF65-F5344CB8AC3E}">
        <p14:creationId xmlns:p14="http://schemas.microsoft.com/office/powerpoint/2010/main" val="1175738699"/>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CGM lessons and questions</a:t>
            </a:r>
            <a:endParaRPr lang="en-US" dirty="0">
              <a:latin typeface="+mn-lt"/>
            </a:endParaRPr>
          </a:p>
        </p:txBody>
      </p:sp>
      <p:sp>
        <p:nvSpPr>
          <p:cNvPr id="3" name="Content Placeholder 2"/>
          <p:cNvSpPr>
            <a:spLocks noGrp="1"/>
          </p:cNvSpPr>
          <p:nvPr>
            <p:ph idx="1"/>
          </p:nvPr>
        </p:nvSpPr>
        <p:spPr/>
        <p:txBody>
          <a:bodyPr>
            <a:normAutofit fontScale="85000" lnSpcReduction="10000"/>
          </a:bodyPr>
          <a:lstStyle/>
          <a:p>
            <a:pPr>
              <a:lnSpc>
                <a:spcPct val="120000"/>
              </a:lnSpc>
            </a:pPr>
            <a:r>
              <a:rPr lang="en-US" dirty="0" smtClean="0">
                <a:latin typeface="+mn-lt"/>
              </a:rPr>
              <a:t>CGM contains a lot of baryons &amp; metals</a:t>
            </a:r>
          </a:p>
          <a:p>
            <a:pPr>
              <a:lnSpc>
                <a:spcPct val="120000"/>
              </a:lnSpc>
            </a:pPr>
            <a:r>
              <a:rPr lang="en-US" dirty="0" smtClean="0">
                <a:latin typeface="+mn-lt"/>
              </a:rPr>
              <a:t>it also contains a large amount of primordial gas, which may be a signature of accretion</a:t>
            </a:r>
          </a:p>
          <a:p>
            <a:pPr>
              <a:lnSpc>
                <a:spcPct val="120000"/>
              </a:lnSpc>
            </a:pPr>
            <a:r>
              <a:rPr lang="en-US" dirty="0" smtClean="0">
                <a:latin typeface="+mn-lt"/>
              </a:rPr>
              <a:t>some halos possess gas at ~10</a:t>
            </a:r>
            <a:r>
              <a:rPr lang="en-US" baseline="30000" dirty="0" smtClean="0">
                <a:latin typeface="+mn-lt"/>
              </a:rPr>
              <a:t>6</a:t>
            </a:r>
            <a:r>
              <a:rPr lang="en-US" dirty="0" smtClean="0">
                <a:latin typeface="+mn-lt"/>
              </a:rPr>
              <a:t> K, which may be the long-sought ‘missing baryons’</a:t>
            </a:r>
          </a:p>
          <a:p>
            <a:pPr>
              <a:lnSpc>
                <a:spcPct val="120000"/>
              </a:lnSpc>
            </a:pPr>
            <a:r>
              <a:rPr lang="en-US" dirty="0" smtClean="0">
                <a:latin typeface="+mn-lt"/>
              </a:rPr>
              <a:t>quenched galaxies have a lot of gas in their CGM too, begging the question of how they stay quenched over long timescales!</a:t>
            </a:r>
            <a:endParaRPr lang="en-US" dirty="0">
              <a:latin typeface="+mn-lt"/>
            </a:endParaRPr>
          </a:p>
        </p:txBody>
      </p:sp>
      <p:sp>
        <p:nvSpPr>
          <p:cNvPr id="4" name="TextBox 3"/>
          <p:cNvSpPr txBox="1"/>
          <p:nvPr/>
        </p:nvSpPr>
        <p:spPr>
          <a:xfrm>
            <a:off x="223280" y="6475934"/>
            <a:ext cx="3344748" cy="369332"/>
          </a:xfrm>
          <a:prstGeom prst="rect">
            <a:avLst/>
          </a:prstGeom>
          <a:noFill/>
        </p:spPr>
        <p:txBody>
          <a:bodyPr wrap="none" rtlCol="0">
            <a:spAutoFit/>
          </a:bodyPr>
          <a:lstStyle/>
          <a:p>
            <a:r>
              <a:rPr lang="en-US" dirty="0" smtClean="0"/>
              <a:t>J. </a:t>
            </a:r>
            <a:r>
              <a:rPr lang="en-US" dirty="0" err="1" smtClean="0"/>
              <a:t>Tumlinson</a:t>
            </a:r>
            <a:r>
              <a:rPr lang="en-US" dirty="0" smtClean="0"/>
              <a:t>, HST whitepaper </a:t>
            </a:r>
            <a:endParaRPr lang="en-US" dirty="0"/>
          </a:p>
        </p:txBody>
      </p:sp>
    </p:spTree>
    <p:extLst>
      <p:ext uri="{BB962C8B-B14F-4D97-AF65-F5344CB8AC3E}">
        <p14:creationId xmlns:p14="http://schemas.microsoft.com/office/powerpoint/2010/main" val="1784693467"/>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0 at 7.42.4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05" y="0"/>
            <a:ext cx="4647008" cy="3197584"/>
          </a:xfrm>
          <a:prstGeom prst="rect">
            <a:avLst/>
          </a:prstGeom>
        </p:spPr>
      </p:pic>
      <p:sp>
        <p:nvSpPr>
          <p:cNvPr id="3" name="TextBox 2"/>
          <p:cNvSpPr txBox="1"/>
          <p:nvPr/>
        </p:nvSpPr>
        <p:spPr>
          <a:xfrm>
            <a:off x="5079613" y="0"/>
            <a:ext cx="1930223" cy="369332"/>
          </a:xfrm>
          <a:prstGeom prst="rect">
            <a:avLst/>
          </a:prstGeom>
          <a:noFill/>
        </p:spPr>
        <p:txBody>
          <a:bodyPr wrap="none" rtlCol="0">
            <a:spAutoFit/>
          </a:bodyPr>
          <a:lstStyle/>
          <a:p>
            <a:r>
              <a:rPr lang="en-US" dirty="0" err="1" smtClean="0"/>
              <a:t>Werk</a:t>
            </a:r>
            <a:r>
              <a:rPr lang="en-US" dirty="0" smtClean="0"/>
              <a:t> et al. 2014</a:t>
            </a:r>
            <a:endParaRPr lang="en-US" dirty="0"/>
          </a:p>
        </p:txBody>
      </p:sp>
      <p:pic>
        <p:nvPicPr>
          <p:cNvPr id="4" name="Picture 3" descr="Screen Shot 2015-10-20 at 7.48.1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605" y="3197584"/>
            <a:ext cx="7706637" cy="3561695"/>
          </a:xfrm>
          <a:prstGeom prst="rect">
            <a:avLst/>
          </a:prstGeom>
        </p:spPr>
      </p:pic>
      <p:sp>
        <p:nvSpPr>
          <p:cNvPr id="5" name="TextBox 4"/>
          <p:cNvSpPr txBox="1"/>
          <p:nvPr/>
        </p:nvSpPr>
        <p:spPr>
          <a:xfrm>
            <a:off x="5084050" y="2856166"/>
            <a:ext cx="2264074" cy="369332"/>
          </a:xfrm>
          <a:prstGeom prst="rect">
            <a:avLst/>
          </a:prstGeom>
          <a:noFill/>
        </p:spPr>
        <p:txBody>
          <a:bodyPr wrap="none" rtlCol="0">
            <a:spAutoFit/>
          </a:bodyPr>
          <a:lstStyle/>
          <a:p>
            <a:r>
              <a:rPr lang="en-US" dirty="0" err="1" smtClean="0"/>
              <a:t>Peeples</a:t>
            </a:r>
            <a:r>
              <a:rPr lang="en-US" dirty="0" smtClean="0"/>
              <a:t> et al. 2014</a:t>
            </a:r>
            <a:endParaRPr lang="en-US" dirty="0"/>
          </a:p>
        </p:txBody>
      </p:sp>
      <p:sp>
        <p:nvSpPr>
          <p:cNvPr id="6" name="TextBox 5"/>
          <p:cNvSpPr txBox="1"/>
          <p:nvPr/>
        </p:nvSpPr>
        <p:spPr>
          <a:xfrm>
            <a:off x="5274982" y="711794"/>
            <a:ext cx="3380252" cy="1200329"/>
          </a:xfrm>
          <a:prstGeom prst="rect">
            <a:avLst/>
          </a:prstGeom>
          <a:noFill/>
        </p:spPr>
        <p:txBody>
          <a:bodyPr wrap="none" rtlCol="0">
            <a:spAutoFit/>
          </a:bodyPr>
          <a:lstStyle/>
          <a:p>
            <a:r>
              <a:rPr lang="en-US" dirty="0" smtClean="0"/>
              <a:t>COS-halos: the baryons and</a:t>
            </a:r>
          </a:p>
          <a:p>
            <a:r>
              <a:rPr lang="en-US" dirty="0" smtClean="0"/>
              <a:t>metals in the </a:t>
            </a:r>
            <a:r>
              <a:rPr lang="en-US" dirty="0" err="1" smtClean="0"/>
              <a:t>circumgalactic</a:t>
            </a:r>
            <a:endParaRPr lang="en-US" dirty="0" smtClean="0"/>
          </a:p>
          <a:p>
            <a:r>
              <a:rPr lang="en-US" dirty="0" smtClean="0"/>
              <a:t>medium likely exceed those</a:t>
            </a:r>
          </a:p>
          <a:p>
            <a:r>
              <a:rPr lang="en-US" dirty="0" smtClean="0"/>
              <a:t>in stars and the ISM</a:t>
            </a:r>
            <a:endParaRPr lang="en-US" dirty="0"/>
          </a:p>
        </p:txBody>
      </p:sp>
    </p:spTree>
    <p:extLst>
      <p:ext uri="{BB962C8B-B14F-4D97-AF65-F5344CB8AC3E}">
        <p14:creationId xmlns:p14="http://schemas.microsoft.com/office/powerpoint/2010/main" val="174771072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CGM lessons and questions</a:t>
            </a:r>
            <a:endParaRPr lang="en-US" dirty="0">
              <a:latin typeface="+mn-lt"/>
            </a:endParaRPr>
          </a:p>
        </p:txBody>
      </p:sp>
      <p:sp>
        <p:nvSpPr>
          <p:cNvPr id="3" name="Content Placeholder 2"/>
          <p:cNvSpPr>
            <a:spLocks noGrp="1"/>
          </p:cNvSpPr>
          <p:nvPr>
            <p:ph idx="1"/>
          </p:nvPr>
        </p:nvSpPr>
        <p:spPr/>
        <p:txBody>
          <a:bodyPr>
            <a:normAutofit fontScale="85000" lnSpcReduction="10000"/>
          </a:bodyPr>
          <a:lstStyle/>
          <a:p>
            <a:pPr>
              <a:lnSpc>
                <a:spcPct val="120000"/>
              </a:lnSpc>
            </a:pPr>
            <a:r>
              <a:rPr lang="en-US" dirty="0" smtClean="0">
                <a:latin typeface="+mn-lt"/>
              </a:rPr>
              <a:t>what is the dynamical state of the CGM (fraction of primordial accretion, outflowing material, recycled accretion, </a:t>
            </a:r>
            <a:r>
              <a:rPr lang="en-US" dirty="0" err="1" smtClean="0">
                <a:latin typeface="+mn-lt"/>
              </a:rPr>
              <a:t>etc</a:t>
            </a:r>
            <a:r>
              <a:rPr lang="en-US" dirty="0" smtClean="0">
                <a:latin typeface="+mn-lt"/>
              </a:rPr>
              <a:t>)?</a:t>
            </a:r>
          </a:p>
          <a:p>
            <a:pPr>
              <a:lnSpc>
                <a:spcPct val="120000"/>
              </a:lnSpc>
            </a:pPr>
            <a:r>
              <a:rPr lang="en-US" dirty="0" smtClean="0">
                <a:latin typeface="+mn-lt"/>
              </a:rPr>
              <a:t>how (in detail) do gas and metals cycle through the CGM?</a:t>
            </a:r>
          </a:p>
          <a:p>
            <a:pPr>
              <a:lnSpc>
                <a:spcPct val="120000"/>
              </a:lnSpc>
            </a:pPr>
            <a:r>
              <a:rPr lang="en-US" dirty="0" smtClean="0">
                <a:latin typeface="+mn-lt"/>
              </a:rPr>
              <a:t>how do quenched galaxies stay that way while surrounded by lots of gas?</a:t>
            </a:r>
          </a:p>
          <a:p>
            <a:pPr>
              <a:lnSpc>
                <a:spcPct val="120000"/>
              </a:lnSpc>
            </a:pPr>
            <a:r>
              <a:rPr lang="en-US" dirty="0" smtClean="0">
                <a:latin typeface="+mn-lt"/>
              </a:rPr>
              <a:t>do we finally have a complete census of baryons and metals? </a:t>
            </a:r>
            <a:endParaRPr lang="en-US" dirty="0">
              <a:latin typeface="+mn-lt"/>
            </a:endParaRPr>
          </a:p>
        </p:txBody>
      </p:sp>
      <p:sp>
        <p:nvSpPr>
          <p:cNvPr id="4" name="TextBox 3"/>
          <p:cNvSpPr txBox="1"/>
          <p:nvPr/>
        </p:nvSpPr>
        <p:spPr>
          <a:xfrm>
            <a:off x="223280" y="6475934"/>
            <a:ext cx="3344748" cy="369332"/>
          </a:xfrm>
          <a:prstGeom prst="rect">
            <a:avLst/>
          </a:prstGeom>
          <a:noFill/>
        </p:spPr>
        <p:txBody>
          <a:bodyPr wrap="none" rtlCol="0">
            <a:spAutoFit/>
          </a:bodyPr>
          <a:lstStyle/>
          <a:p>
            <a:r>
              <a:rPr lang="en-US" dirty="0" smtClean="0"/>
              <a:t>J. </a:t>
            </a:r>
            <a:r>
              <a:rPr lang="en-US" dirty="0" err="1" smtClean="0"/>
              <a:t>Tumlinson</a:t>
            </a:r>
            <a:r>
              <a:rPr lang="en-US" dirty="0" smtClean="0"/>
              <a:t>, HST whitepaper </a:t>
            </a:r>
            <a:endParaRPr lang="en-US" dirty="0"/>
          </a:p>
        </p:txBody>
      </p:sp>
    </p:spTree>
    <p:extLst>
      <p:ext uri="{BB962C8B-B14F-4D97-AF65-F5344CB8AC3E}">
        <p14:creationId xmlns:p14="http://schemas.microsoft.com/office/powerpoint/2010/main" val="396264441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5-10-20 at 9.40.0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6000" y="347262"/>
            <a:ext cx="5588000" cy="6172200"/>
          </a:xfrm>
          <a:prstGeom prst="rect">
            <a:avLst/>
          </a:prstGeom>
        </p:spPr>
      </p:pic>
      <p:sp>
        <p:nvSpPr>
          <p:cNvPr id="4" name="TextBox 3"/>
          <p:cNvSpPr txBox="1"/>
          <p:nvPr/>
        </p:nvSpPr>
        <p:spPr>
          <a:xfrm>
            <a:off x="209325" y="389133"/>
            <a:ext cx="3223600" cy="1477328"/>
          </a:xfrm>
          <a:prstGeom prst="rect">
            <a:avLst/>
          </a:prstGeom>
          <a:noFill/>
          <a:ln>
            <a:solidFill>
              <a:srgbClr val="00FFFF"/>
            </a:solidFill>
          </a:ln>
        </p:spPr>
        <p:txBody>
          <a:bodyPr wrap="square" rtlCol="0">
            <a:spAutoFit/>
          </a:bodyPr>
          <a:lstStyle/>
          <a:p>
            <a:r>
              <a:rPr lang="en-US" dirty="0" smtClean="0"/>
              <a:t>Dwarf galaxies as laboratories for fundamental physics:</a:t>
            </a:r>
          </a:p>
          <a:p>
            <a:r>
              <a:rPr lang="en-US" dirty="0" smtClean="0"/>
              <a:t>missing satellites, cusps &amp; cores, &amp; “too big to fail”</a:t>
            </a:r>
            <a:endParaRPr lang="en-US" dirty="0"/>
          </a:p>
        </p:txBody>
      </p:sp>
      <p:sp>
        <p:nvSpPr>
          <p:cNvPr id="5" name="TextBox 4"/>
          <p:cNvSpPr txBox="1"/>
          <p:nvPr/>
        </p:nvSpPr>
        <p:spPr>
          <a:xfrm>
            <a:off x="6606264" y="6488668"/>
            <a:ext cx="2537736" cy="369332"/>
          </a:xfrm>
          <a:prstGeom prst="rect">
            <a:avLst/>
          </a:prstGeom>
          <a:noFill/>
        </p:spPr>
        <p:txBody>
          <a:bodyPr wrap="none" rtlCol="0">
            <a:spAutoFit/>
          </a:bodyPr>
          <a:lstStyle/>
          <a:p>
            <a:r>
              <a:rPr lang="en-US" dirty="0" smtClean="0"/>
              <a:t>slide credit: J. Bullock</a:t>
            </a:r>
            <a:endParaRPr lang="en-US" dirty="0"/>
          </a:p>
        </p:txBody>
      </p:sp>
      <p:sp>
        <p:nvSpPr>
          <p:cNvPr id="6" name="TextBox 5"/>
          <p:cNvSpPr txBox="1"/>
          <p:nvPr/>
        </p:nvSpPr>
        <p:spPr>
          <a:xfrm>
            <a:off x="218691" y="2205167"/>
            <a:ext cx="3363008" cy="2585323"/>
          </a:xfrm>
          <a:prstGeom prst="rect">
            <a:avLst/>
          </a:prstGeom>
          <a:noFill/>
        </p:spPr>
        <p:txBody>
          <a:bodyPr wrap="none" rtlCol="0">
            <a:spAutoFit/>
          </a:bodyPr>
          <a:lstStyle/>
          <a:p>
            <a:r>
              <a:rPr lang="en-US" dirty="0" smtClean="0"/>
              <a:t>discovery of new “</a:t>
            </a:r>
            <a:r>
              <a:rPr lang="en-US" dirty="0" err="1" smtClean="0"/>
              <a:t>ultrafaint</a:t>
            </a:r>
            <a:r>
              <a:rPr lang="en-US" dirty="0" smtClean="0"/>
              <a:t>” </a:t>
            </a:r>
          </a:p>
          <a:p>
            <a:r>
              <a:rPr lang="en-US" dirty="0" smtClean="0"/>
              <a:t>dwarf galaxies in the Local </a:t>
            </a:r>
          </a:p>
          <a:p>
            <a:r>
              <a:rPr lang="en-US" dirty="0" smtClean="0"/>
              <a:t>Group </a:t>
            </a:r>
            <a:r>
              <a:rPr lang="en-US" dirty="0"/>
              <a:t>(satellite </a:t>
            </a:r>
            <a:r>
              <a:rPr lang="en-US" dirty="0" smtClean="0"/>
              <a:t>count </a:t>
            </a:r>
            <a:r>
              <a:rPr lang="en-US" dirty="0"/>
              <a:t>has </a:t>
            </a:r>
            <a:endParaRPr lang="en-US" dirty="0" smtClean="0"/>
          </a:p>
          <a:p>
            <a:r>
              <a:rPr lang="en-US" dirty="0" smtClean="0"/>
              <a:t>tripled in </a:t>
            </a:r>
            <a:r>
              <a:rPr lang="en-US" dirty="0"/>
              <a:t>past </a:t>
            </a:r>
            <a:r>
              <a:rPr lang="en-US" dirty="0" smtClean="0"/>
              <a:t>decade; </a:t>
            </a:r>
          </a:p>
          <a:p>
            <a:r>
              <a:rPr lang="en-US" dirty="0" smtClean="0"/>
              <a:t>SDSS/Segue/DES/</a:t>
            </a:r>
            <a:r>
              <a:rPr lang="en-US" dirty="0" err="1" smtClean="0"/>
              <a:t>DECam</a:t>
            </a:r>
            <a:r>
              <a:rPr lang="en-US" dirty="0" smtClean="0"/>
              <a:t>/</a:t>
            </a:r>
          </a:p>
          <a:p>
            <a:r>
              <a:rPr lang="en-US" dirty="0" smtClean="0"/>
              <a:t>LSST)</a:t>
            </a:r>
          </a:p>
          <a:p>
            <a:r>
              <a:rPr lang="en-US" dirty="0" smtClean="0"/>
              <a:t>-very high M/L</a:t>
            </a:r>
          </a:p>
          <a:p>
            <a:r>
              <a:rPr lang="en-US" dirty="0" smtClean="0"/>
              <a:t>-pure ancient stellar pop</a:t>
            </a:r>
          </a:p>
          <a:p>
            <a:r>
              <a:rPr lang="en-US" dirty="0" smtClean="0"/>
              <a:t>-fossils of </a:t>
            </a:r>
            <a:r>
              <a:rPr lang="en-US" dirty="0" err="1" smtClean="0"/>
              <a:t>reionization</a:t>
            </a:r>
            <a:r>
              <a:rPr lang="en-US" dirty="0" smtClean="0"/>
              <a:t>?</a:t>
            </a:r>
            <a:endParaRPr lang="en-US" dirty="0"/>
          </a:p>
        </p:txBody>
      </p:sp>
      <p:sp>
        <p:nvSpPr>
          <p:cNvPr id="7" name="TextBox 6"/>
          <p:cNvSpPr txBox="1"/>
          <p:nvPr/>
        </p:nvSpPr>
        <p:spPr>
          <a:xfrm>
            <a:off x="0" y="5996226"/>
            <a:ext cx="4251585" cy="861774"/>
          </a:xfrm>
          <a:prstGeom prst="rect">
            <a:avLst/>
          </a:prstGeom>
          <a:noFill/>
        </p:spPr>
        <p:txBody>
          <a:bodyPr wrap="none" rtlCol="0">
            <a:spAutoFit/>
          </a:bodyPr>
          <a:lstStyle/>
          <a:p>
            <a:r>
              <a:rPr lang="en-US" sz="1600" dirty="0" err="1" smtClean="0"/>
              <a:t>Willman</a:t>
            </a:r>
            <a:r>
              <a:rPr lang="en-US" sz="1600" dirty="0" smtClean="0"/>
              <a:t> et al. 2005; </a:t>
            </a:r>
            <a:r>
              <a:rPr lang="en-US" sz="1600" dirty="0" err="1" smtClean="0"/>
              <a:t>Zucker</a:t>
            </a:r>
            <a:r>
              <a:rPr lang="en-US" sz="1600" dirty="0" smtClean="0"/>
              <a:t> et al. 2006</a:t>
            </a:r>
          </a:p>
          <a:p>
            <a:r>
              <a:rPr lang="en-US" sz="1600" dirty="0" err="1" smtClean="0"/>
              <a:t>Belokurov</a:t>
            </a:r>
            <a:r>
              <a:rPr lang="en-US" sz="1600" dirty="0" smtClean="0"/>
              <a:t> et al. 2007; </a:t>
            </a:r>
            <a:r>
              <a:rPr lang="en-US" sz="1600" dirty="0" err="1" smtClean="0"/>
              <a:t>Koposov</a:t>
            </a:r>
            <a:r>
              <a:rPr lang="en-US" sz="1600" dirty="0" smtClean="0"/>
              <a:t> et al. 2015</a:t>
            </a:r>
          </a:p>
          <a:p>
            <a:r>
              <a:rPr lang="en-US" sz="1600" dirty="0" err="1" smtClean="0"/>
              <a:t>Bechtol</a:t>
            </a:r>
            <a:r>
              <a:rPr lang="en-US" sz="1600" dirty="0" smtClean="0"/>
              <a:t> et al. 2015; Kim et al. 2015</a:t>
            </a:r>
            <a:endParaRPr lang="en-US" sz="1600" dirty="0"/>
          </a:p>
        </p:txBody>
      </p:sp>
    </p:spTree>
    <p:extLst>
      <p:ext uri="{BB962C8B-B14F-4D97-AF65-F5344CB8AC3E}">
        <p14:creationId xmlns:p14="http://schemas.microsoft.com/office/powerpoint/2010/main" val="213577487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mn-lt"/>
              </a:rPr>
              <a:t>A Theorist’s wish list</a:t>
            </a:r>
            <a:endParaRPr lang="en-US" dirty="0">
              <a:latin typeface="+mn-lt"/>
            </a:endParaRPr>
          </a:p>
        </p:txBody>
      </p:sp>
      <p:sp>
        <p:nvSpPr>
          <p:cNvPr id="3" name="Content Placeholder 2"/>
          <p:cNvSpPr>
            <a:spLocks noGrp="1"/>
          </p:cNvSpPr>
          <p:nvPr>
            <p:ph idx="1"/>
          </p:nvPr>
        </p:nvSpPr>
        <p:spPr/>
        <p:txBody>
          <a:bodyPr/>
          <a:lstStyle/>
          <a:p>
            <a:pPr>
              <a:lnSpc>
                <a:spcPct val="100000"/>
              </a:lnSpc>
            </a:pPr>
            <a:r>
              <a:rPr lang="en-US" dirty="0" smtClean="0">
                <a:latin typeface="+mn-lt"/>
              </a:rPr>
              <a:t>high-resolution maps of dark matter, all phases of gas (inside and outside of galaxies), stars, metals, and dust over a representative part of cosmic volume, from ‘cosmic dawn’ to the present day. </a:t>
            </a:r>
          </a:p>
          <a:p>
            <a:pPr>
              <a:lnSpc>
                <a:spcPct val="100000"/>
              </a:lnSpc>
            </a:pPr>
            <a:r>
              <a:rPr lang="en-US" dirty="0" smtClean="0">
                <a:latin typeface="+mn-lt"/>
              </a:rPr>
              <a:t>spatially resolved kinematics of gas and stars</a:t>
            </a:r>
            <a:endParaRPr lang="en-US" dirty="0">
              <a:latin typeface="+mn-lt"/>
            </a:endParaRPr>
          </a:p>
        </p:txBody>
      </p:sp>
    </p:spTree>
    <p:extLst>
      <p:ext uri="{BB962C8B-B14F-4D97-AF65-F5344CB8AC3E}">
        <p14:creationId xmlns:p14="http://schemas.microsoft.com/office/powerpoint/2010/main" val="2297819473"/>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0 at 5.52.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49" y="1929148"/>
            <a:ext cx="9144000" cy="4404102"/>
          </a:xfrm>
          <a:prstGeom prst="rect">
            <a:avLst/>
          </a:prstGeom>
        </p:spPr>
      </p:pic>
      <p:sp>
        <p:nvSpPr>
          <p:cNvPr id="3" name="TextBox 2"/>
          <p:cNvSpPr txBox="1"/>
          <p:nvPr/>
        </p:nvSpPr>
        <p:spPr>
          <a:xfrm>
            <a:off x="30349" y="6333250"/>
            <a:ext cx="4859586" cy="369332"/>
          </a:xfrm>
          <a:prstGeom prst="rect">
            <a:avLst/>
          </a:prstGeom>
          <a:noFill/>
        </p:spPr>
        <p:txBody>
          <a:bodyPr wrap="none" rtlCol="0">
            <a:spAutoFit/>
          </a:bodyPr>
          <a:lstStyle/>
          <a:p>
            <a:r>
              <a:rPr lang="en-US" dirty="0" smtClean="0"/>
              <a:t>Oh et al. 2011; </a:t>
            </a:r>
            <a:r>
              <a:rPr lang="en-US" dirty="0" err="1" smtClean="0"/>
              <a:t>Pontzen</a:t>
            </a:r>
            <a:r>
              <a:rPr lang="en-US" dirty="0" smtClean="0"/>
              <a:t> &amp; </a:t>
            </a:r>
            <a:r>
              <a:rPr lang="en-US" dirty="0" err="1" smtClean="0"/>
              <a:t>Governato</a:t>
            </a:r>
            <a:r>
              <a:rPr lang="en-US" dirty="0" smtClean="0"/>
              <a:t> 2012</a:t>
            </a:r>
            <a:endParaRPr lang="en-US" dirty="0"/>
          </a:p>
        </p:txBody>
      </p:sp>
      <p:sp>
        <p:nvSpPr>
          <p:cNvPr id="4" name="TextBox 3"/>
          <p:cNvSpPr txBox="1"/>
          <p:nvPr/>
        </p:nvSpPr>
        <p:spPr>
          <a:xfrm>
            <a:off x="655884" y="600140"/>
            <a:ext cx="7750840" cy="646331"/>
          </a:xfrm>
          <a:prstGeom prst="rect">
            <a:avLst/>
          </a:prstGeom>
          <a:noFill/>
        </p:spPr>
        <p:txBody>
          <a:bodyPr wrap="none" rtlCol="0">
            <a:spAutoFit/>
          </a:bodyPr>
          <a:lstStyle/>
          <a:p>
            <a:r>
              <a:rPr lang="en-US" dirty="0" smtClean="0"/>
              <a:t>highly stochastic star formation and strong stellar winds </a:t>
            </a:r>
            <a:r>
              <a:rPr lang="en-US" i="1" dirty="0" smtClean="0"/>
              <a:t>can</a:t>
            </a:r>
            <a:r>
              <a:rPr lang="en-US" dirty="0" smtClean="0"/>
              <a:t> convert</a:t>
            </a:r>
          </a:p>
          <a:p>
            <a:r>
              <a:rPr lang="en-US" dirty="0" err="1" smtClean="0"/>
              <a:t>cuspy</a:t>
            </a:r>
            <a:r>
              <a:rPr lang="en-US" dirty="0"/>
              <a:t> </a:t>
            </a:r>
            <a:r>
              <a:rPr lang="en-US" dirty="0" smtClean="0"/>
              <a:t>halos into cored halos</a:t>
            </a:r>
            <a:endParaRPr lang="en-US" dirty="0"/>
          </a:p>
        </p:txBody>
      </p:sp>
    </p:spTree>
    <p:extLst>
      <p:ext uri="{BB962C8B-B14F-4D97-AF65-F5344CB8AC3E}">
        <p14:creationId xmlns:p14="http://schemas.microsoft.com/office/powerpoint/2010/main" val="91931975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0 at 6.48.25 PM.png"/>
          <p:cNvPicPr>
            <a:picLocks noChangeAspect="1"/>
          </p:cNvPicPr>
          <p:nvPr/>
        </p:nvPicPr>
        <p:blipFill rotWithShape="1">
          <a:blip r:embed="rId2">
            <a:extLst>
              <a:ext uri="{28A0092B-C50C-407E-A947-70E740481C1C}">
                <a14:useLocalDpi xmlns:a14="http://schemas.microsoft.com/office/drawing/2010/main" val="0"/>
              </a:ext>
            </a:extLst>
          </a:blip>
          <a:srcRect b="19516"/>
          <a:stretch/>
        </p:blipFill>
        <p:spPr>
          <a:xfrm>
            <a:off x="0" y="417299"/>
            <a:ext cx="9144000" cy="4914181"/>
          </a:xfrm>
          <a:prstGeom prst="rect">
            <a:avLst/>
          </a:prstGeom>
        </p:spPr>
      </p:pic>
    </p:spTree>
    <p:extLst>
      <p:ext uri="{BB962C8B-B14F-4D97-AF65-F5344CB8AC3E}">
        <p14:creationId xmlns:p14="http://schemas.microsoft.com/office/powerpoint/2010/main" val="356993989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0 at 6.44.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856" y="1571515"/>
            <a:ext cx="4409772" cy="4332192"/>
          </a:xfrm>
          <a:prstGeom prst="rect">
            <a:avLst/>
          </a:prstGeom>
        </p:spPr>
      </p:pic>
      <p:pic>
        <p:nvPicPr>
          <p:cNvPr id="3" name="Picture 2" descr="Screen Shot 2015-10-20 at 6.44.3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628" y="1571515"/>
            <a:ext cx="4294002" cy="4326594"/>
          </a:xfrm>
          <a:prstGeom prst="rect">
            <a:avLst/>
          </a:prstGeom>
        </p:spPr>
      </p:pic>
      <p:sp>
        <p:nvSpPr>
          <p:cNvPr id="4" name="TextBox 3"/>
          <p:cNvSpPr txBox="1"/>
          <p:nvPr/>
        </p:nvSpPr>
        <p:spPr>
          <a:xfrm>
            <a:off x="460514" y="5903707"/>
            <a:ext cx="2616634" cy="369332"/>
          </a:xfrm>
          <a:prstGeom prst="rect">
            <a:avLst/>
          </a:prstGeom>
          <a:noFill/>
        </p:spPr>
        <p:txBody>
          <a:bodyPr wrap="none" rtlCol="0">
            <a:spAutoFit/>
          </a:bodyPr>
          <a:lstStyle/>
          <a:p>
            <a:r>
              <a:rPr lang="en-US" dirty="0" err="1" smtClean="0"/>
              <a:t>Governato</a:t>
            </a:r>
            <a:r>
              <a:rPr lang="en-US" dirty="0" smtClean="0"/>
              <a:t> et al. 2012</a:t>
            </a:r>
            <a:endParaRPr lang="en-US" dirty="0"/>
          </a:p>
        </p:txBody>
      </p:sp>
      <p:sp>
        <p:nvSpPr>
          <p:cNvPr id="5" name="TextBox 4"/>
          <p:cNvSpPr txBox="1"/>
          <p:nvPr/>
        </p:nvSpPr>
        <p:spPr>
          <a:xfrm>
            <a:off x="474431" y="460573"/>
            <a:ext cx="8360394" cy="923330"/>
          </a:xfrm>
          <a:prstGeom prst="rect">
            <a:avLst/>
          </a:prstGeom>
          <a:noFill/>
        </p:spPr>
        <p:txBody>
          <a:bodyPr wrap="none" rtlCol="0">
            <a:spAutoFit/>
          </a:bodyPr>
          <a:lstStyle/>
          <a:p>
            <a:r>
              <a:rPr lang="en-US" dirty="0"/>
              <a:t>	</a:t>
            </a:r>
          </a:p>
          <a:p>
            <a:r>
              <a:rPr lang="en-US" dirty="0" smtClean="0"/>
              <a:t>below a critical mass, halos do not produce enough stars to create cores</a:t>
            </a:r>
          </a:p>
          <a:p>
            <a:r>
              <a:rPr lang="en-US" dirty="0" smtClean="0"/>
              <a:t>(</a:t>
            </a:r>
            <a:r>
              <a:rPr lang="en-US" dirty="0" err="1" smtClean="0"/>
              <a:t>Peñarrubia</a:t>
            </a:r>
            <a:r>
              <a:rPr lang="en-US" dirty="0" smtClean="0"/>
              <a:t> et al. 2012)</a:t>
            </a:r>
            <a:endParaRPr lang="en-US" dirty="0"/>
          </a:p>
        </p:txBody>
      </p:sp>
    </p:spTree>
    <p:extLst>
      <p:ext uri="{BB962C8B-B14F-4D97-AF65-F5344CB8AC3E}">
        <p14:creationId xmlns:p14="http://schemas.microsoft.com/office/powerpoint/2010/main" val="50613200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0 at 7.32.14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6865850" cy="3436037"/>
          </a:xfrm>
          <a:prstGeom prst="rect">
            <a:avLst/>
          </a:prstGeom>
        </p:spPr>
      </p:pic>
      <p:pic>
        <p:nvPicPr>
          <p:cNvPr id="3" name="Picture 2" descr="Screen Shot 2015-10-20 at 7.32.52 PM.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436037"/>
            <a:ext cx="6865850" cy="3268863"/>
          </a:xfrm>
          <a:prstGeom prst="rect">
            <a:avLst/>
          </a:prstGeom>
        </p:spPr>
      </p:pic>
      <p:sp>
        <p:nvSpPr>
          <p:cNvPr id="4" name="TextBox 3"/>
          <p:cNvSpPr txBox="1"/>
          <p:nvPr/>
        </p:nvSpPr>
        <p:spPr>
          <a:xfrm>
            <a:off x="7033309" y="334962"/>
            <a:ext cx="2159140" cy="3693319"/>
          </a:xfrm>
          <a:prstGeom prst="rect">
            <a:avLst/>
          </a:prstGeom>
          <a:noFill/>
        </p:spPr>
        <p:txBody>
          <a:bodyPr wrap="none" rtlCol="0">
            <a:spAutoFit/>
          </a:bodyPr>
          <a:lstStyle/>
          <a:p>
            <a:r>
              <a:rPr lang="en-US" dirty="0" smtClean="0"/>
              <a:t>embarrassingly, </a:t>
            </a:r>
          </a:p>
          <a:p>
            <a:r>
              <a:rPr lang="en-US" dirty="0" smtClean="0"/>
              <a:t>there is a large</a:t>
            </a:r>
          </a:p>
          <a:p>
            <a:r>
              <a:rPr lang="en-US" dirty="0" smtClean="0"/>
              <a:t>parameter space</a:t>
            </a:r>
          </a:p>
          <a:p>
            <a:r>
              <a:rPr lang="en-US" dirty="0" smtClean="0"/>
              <a:t>for ‘non-boring’</a:t>
            </a:r>
          </a:p>
          <a:p>
            <a:r>
              <a:rPr lang="en-US" dirty="0" smtClean="0"/>
              <a:t>variants of dark</a:t>
            </a:r>
          </a:p>
          <a:p>
            <a:r>
              <a:rPr lang="en-US" dirty="0" smtClean="0"/>
              <a:t>matter that is</a:t>
            </a:r>
          </a:p>
          <a:p>
            <a:r>
              <a:rPr lang="en-US" dirty="0" smtClean="0"/>
              <a:t>not ruled out by</a:t>
            </a:r>
          </a:p>
          <a:p>
            <a:r>
              <a:rPr lang="en-US" dirty="0" smtClean="0"/>
              <a:t>current</a:t>
            </a:r>
          </a:p>
          <a:p>
            <a:r>
              <a:rPr lang="en-US" dirty="0" smtClean="0"/>
              <a:t>observations</a:t>
            </a:r>
          </a:p>
          <a:p>
            <a:r>
              <a:rPr lang="en-US" dirty="0" smtClean="0"/>
              <a:t>e.g. self-</a:t>
            </a:r>
            <a:endParaRPr lang="en-US" dirty="0"/>
          </a:p>
          <a:p>
            <a:r>
              <a:rPr lang="en-US" dirty="0" smtClean="0"/>
              <a:t>interacting DM</a:t>
            </a:r>
          </a:p>
          <a:p>
            <a:r>
              <a:rPr lang="en-US" dirty="0" smtClean="0"/>
              <a:t>(</a:t>
            </a:r>
            <a:r>
              <a:rPr lang="en-US" dirty="0" err="1" smtClean="0"/>
              <a:t>Spergel</a:t>
            </a:r>
            <a:r>
              <a:rPr lang="en-US" dirty="0" smtClean="0"/>
              <a:t> &amp; </a:t>
            </a:r>
          </a:p>
          <a:p>
            <a:r>
              <a:rPr lang="en-US" dirty="0" smtClean="0"/>
              <a:t>Steinhardt 2000)</a:t>
            </a:r>
            <a:endParaRPr lang="en-US" dirty="0"/>
          </a:p>
        </p:txBody>
      </p:sp>
      <p:sp>
        <p:nvSpPr>
          <p:cNvPr id="5" name="TextBox 4"/>
          <p:cNvSpPr txBox="1"/>
          <p:nvPr/>
        </p:nvSpPr>
        <p:spPr>
          <a:xfrm>
            <a:off x="6865850" y="4188198"/>
            <a:ext cx="2169284" cy="1384995"/>
          </a:xfrm>
          <a:prstGeom prst="rect">
            <a:avLst/>
          </a:prstGeom>
          <a:noFill/>
        </p:spPr>
        <p:txBody>
          <a:bodyPr wrap="none" rtlCol="0">
            <a:spAutoFit/>
          </a:bodyPr>
          <a:lstStyle/>
          <a:p>
            <a:r>
              <a:rPr lang="en-US" sz="1600" dirty="0" smtClean="0"/>
              <a:t>range of interaction</a:t>
            </a:r>
          </a:p>
          <a:p>
            <a:r>
              <a:rPr lang="en-US" sz="1600" dirty="0" smtClean="0"/>
              <a:t>cross sections </a:t>
            </a:r>
            <a:endParaRPr lang="en-US" sz="1600" dirty="0"/>
          </a:p>
          <a:p>
            <a:r>
              <a:rPr lang="en-US" sz="1600" dirty="0" smtClean="0"/>
              <a:t>produce cored</a:t>
            </a:r>
          </a:p>
          <a:p>
            <a:r>
              <a:rPr lang="en-US" sz="1600" dirty="0" smtClean="0"/>
              <a:t>halos</a:t>
            </a:r>
          </a:p>
          <a:p>
            <a:r>
              <a:rPr lang="en-US" dirty="0" smtClean="0"/>
              <a:t>Elbert et al. 2014</a:t>
            </a:r>
            <a:endParaRPr lang="en-US" dirty="0"/>
          </a:p>
        </p:txBody>
      </p:sp>
    </p:spTree>
    <p:extLst>
      <p:ext uri="{BB962C8B-B14F-4D97-AF65-F5344CB8AC3E}">
        <p14:creationId xmlns:p14="http://schemas.microsoft.com/office/powerpoint/2010/main" val="90671209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5-10-20 at 12.24.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254" y="781579"/>
            <a:ext cx="7717104" cy="5470942"/>
          </a:xfrm>
          <a:prstGeom prst="rect">
            <a:avLst/>
          </a:prstGeom>
        </p:spPr>
      </p:pic>
      <p:sp>
        <p:nvSpPr>
          <p:cNvPr id="5" name="TextBox 4"/>
          <p:cNvSpPr txBox="1"/>
          <p:nvPr/>
        </p:nvSpPr>
        <p:spPr>
          <a:xfrm>
            <a:off x="4166852" y="6252521"/>
            <a:ext cx="2249334" cy="369332"/>
          </a:xfrm>
          <a:prstGeom prst="rect">
            <a:avLst/>
          </a:prstGeom>
          <a:noFill/>
        </p:spPr>
        <p:txBody>
          <a:bodyPr wrap="none" rtlCol="0">
            <a:spAutoFit/>
          </a:bodyPr>
          <a:lstStyle/>
          <a:p>
            <a:r>
              <a:rPr lang="en-US" dirty="0" smtClean="0"/>
              <a:t>distance to object</a:t>
            </a:r>
            <a:endParaRPr lang="en-US" dirty="0"/>
          </a:p>
        </p:txBody>
      </p:sp>
      <p:sp>
        <p:nvSpPr>
          <p:cNvPr id="6" name="TextBox 5"/>
          <p:cNvSpPr txBox="1"/>
          <p:nvPr/>
        </p:nvSpPr>
        <p:spPr>
          <a:xfrm rot="16200000">
            <a:off x="-488424" y="3182140"/>
            <a:ext cx="2043836" cy="369332"/>
          </a:xfrm>
          <a:prstGeom prst="rect">
            <a:avLst/>
          </a:prstGeom>
          <a:noFill/>
        </p:spPr>
        <p:txBody>
          <a:bodyPr wrap="none" rtlCol="0">
            <a:spAutoFit/>
          </a:bodyPr>
          <a:lstStyle/>
          <a:p>
            <a:r>
              <a:rPr lang="en-US" dirty="0" smtClean="0"/>
              <a:t>spatial resolution</a:t>
            </a:r>
            <a:endParaRPr lang="en-US" dirty="0"/>
          </a:p>
        </p:txBody>
      </p:sp>
      <p:sp>
        <p:nvSpPr>
          <p:cNvPr id="7" name="TextBox 6"/>
          <p:cNvSpPr txBox="1"/>
          <p:nvPr/>
        </p:nvSpPr>
        <p:spPr>
          <a:xfrm>
            <a:off x="13908" y="6437187"/>
            <a:ext cx="975109" cy="369332"/>
          </a:xfrm>
          <a:prstGeom prst="rect">
            <a:avLst/>
          </a:prstGeom>
          <a:noFill/>
        </p:spPr>
        <p:txBody>
          <a:bodyPr wrap="none" rtlCol="0">
            <a:spAutoFit/>
          </a:bodyPr>
          <a:lstStyle/>
          <a:p>
            <a:r>
              <a:rPr lang="en-US" dirty="0" smtClean="0"/>
              <a:t>FCB2LE</a:t>
            </a:r>
            <a:endParaRPr lang="en-US" dirty="0"/>
          </a:p>
        </p:txBody>
      </p:sp>
    </p:spTree>
    <p:extLst>
      <p:ext uri="{BB962C8B-B14F-4D97-AF65-F5344CB8AC3E}">
        <p14:creationId xmlns:p14="http://schemas.microsoft.com/office/powerpoint/2010/main" val="220434624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10-20 at 11.55.55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963" y="0"/>
            <a:ext cx="6858000" cy="6858000"/>
          </a:xfrm>
          <a:prstGeom prst="rect">
            <a:avLst/>
          </a:prstGeom>
        </p:spPr>
      </p:pic>
      <p:sp>
        <p:nvSpPr>
          <p:cNvPr id="8" name="Rectangle 7"/>
          <p:cNvSpPr/>
          <p:nvPr/>
        </p:nvSpPr>
        <p:spPr>
          <a:xfrm>
            <a:off x="4633053" y="4521988"/>
            <a:ext cx="3456910" cy="2336012"/>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4633053" y="6165502"/>
            <a:ext cx="4163369" cy="646331"/>
          </a:xfrm>
          <a:prstGeom prst="rect">
            <a:avLst/>
          </a:prstGeom>
          <a:noFill/>
        </p:spPr>
        <p:txBody>
          <a:bodyPr wrap="none" rtlCol="0">
            <a:spAutoFit/>
          </a:bodyPr>
          <a:lstStyle/>
          <a:p>
            <a:r>
              <a:rPr lang="en-US" dirty="0" smtClean="0"/>
              <a:t>Fig. 4-5,</a:t>
            </a:r>
          </a:p>
          <a:p>
            <a:r>
              <a:rPr lang="en-US" dirty="0" smtClean="0"/>
              <a:t> “From Cosmic Birth to Living Earths”</a:t>
            </a:r>
            <a:endParaRPr lang="en-US" dirty="0"/>
          </a:p>
        </p:txBody>
      </p:sp>
    </p:spTree>
    <p:extLst>
      <p:ext uri="{BB962C8B-B14F-4D97-AF65-F5344CB8AC3E}">
        <p14:creationId xmlns:p14="http://schemas.microsoft.com/office/powerpoint/2010/main" val="139274404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10-20 at 12.28.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424" y="302350"/>
            <a:ext cx="8208911" cy="5922364"/>
          </a:xfrm>
          <a:prstGeom prst="rect">
            <a:avLst/>
          </a:prstGeom>
        </p:spPr>
      </p:pic>
      <p:sp>
        <p:nvSpPr>
          <p:cNvPr id="3" name="TextBox 2"/>
          <p:cNvSpPr txBox="1"/>
          <p:nvPr/>
        </p:nvSpPr>
        <p:spPr>
          <a:xfrm>
            <a:off x="195370" y="6333138"/>
            <a:ext cx="975109" cy="369332"/>
          </a:xfrm>
          <a:prstGeom prst="rect">
            <a:avLst/>
          </a:prstGeom>
          <a:noFill/>
        </p:spPr>
        <p:txBody>
          <a:bodyPr wrap="none" rtlCol="0">
            <a:spAutoFit/>
          </a:bodyPr>
          <a:lstStyle/>
          <a:p>
            <a:r>
              <a:rPr lang="en-US" dirty="0" smtClean="0"/>
              <a:t>FCB2LE</a:t>
            </a:r>
            <a:endParaRPr lang="en-US" dirty="0"/>
          </a:p>
        </p:txBody>
      </p:sp>
    </p:spTree>
    <p:extLst>
      <p:ext uri="{BB962C8B-B14F-4D97-AF65-F5344CB8AC3E}">
        <p14:creationId xmlns:p14="http://schemas.microsoft.com/office/powerpoint/2010/main" val="1628731565"/>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latin typeface="+mn-lt"/>
              </a:rPr>
              <a:t>summary: Big Questions that a large-aperture UVOIR telescope could help answer!</a:t>
            </a:r>
            <a:endParaRPr lang="en-US" sz="2800" dirty="0">
              <a:latin typeface="+mn-lt"/>
            </a:endParaRPr>
          </a:p>
        </p:txBody>
      </p:sp>
      <p:sp>
        <p:nvSpPr>
          <p:cNvPr id="3" name="Content Placeholder 2"/>
          <p:cNvSpPr>
            <a:spLocks noGrp="1"/>
          </p:cNvSpPr>
          <p:nvPr>
            <p:ph idx="1"/>
          </p:nvPr>
        </p:nvSpPr>
        <p:spPr/>
        <p:txBody>
          <a:bodyPr/>
          <a:lstStyle/>
          <a:p>
            <a:pPr>
              <a:lnSpc>
                <a:spcPct val="100000"/>
              </a:lnSpc>
            </a:pPr>
            <a:r>
              <a:rPr lang="en-US" dirty="0" smtClean="0">
                <a:latin typeface="+mn-lt"/>
              </a:rPr>
              <a:t>how are “small scale” physics and global galaxy properties connected?</a:t>
            </a:r>
          </a:p>
          <a:p>
            <a:pPr>
              <a:lnSpc>
                <a:spcPct val="100000"/>
              </a:lnSpc>
            </a:pPr>
            <a:r>
              <a:rPr lang="en-US" dirty="0">
                <a:latin typeface="+mn-lt"/>
              </a:rPr>
              <a:t>how does gas cycle in and out of galaxies</a:t>
            </a:r>
            <a:r>
              <a:rPr lang="en-US" dirty="0" smtClean="0">
                <a:latin typeface="+mn-lt"/>
              </a:rPr>
              <a:t>?</a:t>
            </a:r>
          </a:p>
          <a:p>
            <a:pPr>
              <a:lnSpc>
                <a:spcPct val="100000"/>
              </a:lnSpc>
            </a:pPr>
            <a:r>
              <a:rPr lang="en-US" dirty="0" smtClean="0">
                <a:latin typeface="+mn-lt"/>
              </a:rPr>
              <a:t>is the dark sector simple or complex?</a:t>
            </a:r>
            <a:endParaRPr lang="en-US" dirty="0">
              <a:latin typeface="+mn-lt"/>
            </a:endParaRPr>
          </a:p>
        </p:txBody>
      </p:sp>
    </p:spTree>
    <p:extLst>
      <p:ext uri="{BB962C8B-B14F-4D97-AF65-F5344CB8AC3E}">
        <p14:creationId xmlns:p14="http://schemas.microsoft.com/office/powerpoint/2010/main" val="61305555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473348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oods_s_all_4epoch_wfc3_JH.jpg"/>
          <p:cNvPicPr>
            <a:picLocks noChangeAspect="1"/>
          </p:cNvPicPr>
          <p:nvPr/>
        </p:nvPicPr>
        <p:blipFill rotWithShape="1">
          <a:blip r:embed="rId3">
            <a:extLst>
              <a:ext uri="{28A0092B-C50C-407E-A947-70E740481C1C}">
                <a14:useLocalDpi xmlns:a14="http://schemas.microsoft.com/office/drawing/2010/main" val="0"/>
              </a:ext>
            </a:extLst>
          </a:blip>
          <a:srcRect r="10240"/>
          <a:stretch/>
        </p:blipFill>
        <p:spPr>
          <a:xfrm rot="5400000">
            <a:off x="-462627" y="-3161119"/>
            <a:ext cx="8574681" cy="11463559"/>
          </a:xfrm>
          <a:prstGeom prst="rect">
            <a:avLst/>
          </a:prstGeom>
        </p:spPr>
      </p:pic>
      <p:pic>
        <p:nvPicPr>
          <p:cNvPr id="5" name="Picture 6" descr="WFC3_ERS.partia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051878" y="1054437"/>
            <a:ext cx="4146557" cy="2037686"/>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39889" y="5632227"/>
            <a:ext cx="7032770" cy="923330"/>
          </a:xfrm>
          <a:prstGeom prst="rect">
            <a:avLst/>
          </a:prstGeom>
          <a:noFill/>
        </p:spPr>
        <p:txBody>
          <a:bodyPr wrap="none" rtlCol="0">
            <a:spAutoFit/>
          </a:bodyPr>
          <a:lstStyle/>
          <a:p>
            <a:r>
              <a:rPr lang="en-US" dirty="0" smtClean="0">
                <a:solidFill>
                  <a:prstClr val="white"/>
                </a:solidFill>
                <a:latin typeface="Century Gothic"/>
              </a:rPr>
              <a:t>e.g. SDSS, 2dF, GAMA</a:t>
            </a:r>
          </a:p>
          <a:p>
            <a:r>
              <a:rPr lang="en-US" dirty="0" smtClean="0">
                <a:solidFill>
                  <a:prstClr val="white"/>
                </a:solidFill>
                <a:latin typeface="Century Gothic"/>
              </a:rPr>
              <a:t>Hubble Deep Fields, GOODS, GEMS, STAGES, AEGIS, COSMOS</a:t>
            </a:r>
          </a:p>
          <a:p>
            <a:r>
              <a:rPr lang="en-US" dirty="0" smtClean="0">
                <a:solidFill>
                  <a:prstClr val="white"/>
                </a:solidFill>
                <a:latin typeface="Century Gothic"/>
              </a:rPr>
              <a:t>Hubble Ultra-deep Fields, CANDELS, 3D-HST</a:t>
            </a:r>
            <a:endParaRPr lang="en-US" dirty="0">
              <a:solidFill>
                <a:prstClr val="white"/>
              </a:solidFill>
              <a:latin typeface="Century Gothic"/>
            </a:endParaRPr>
          </a:p>
        </p:txBody>
      </p:sp>
      <p:pic>
        <p:nvPicPr>
          <p:cNvPr id="12" name="Picture 5" descr="sdss_pie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189110" cy="320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739856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ChangeArrowheads="1"/>
          </p:cNvSpPr>
          <p:nvPr/>
        </p:nvSpPr>
        <p:spPr bwMode="auto">
          <a:xfrm>
            <a:off x="8459788" y="6313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endParaRPr lang="en-US"/>
          </a:p>
        </p:txBody>
      </p:sp>
      <p:pic>
        <p:nvPicPr>
          <p:cNvPr id="28674" name="Picture 3"/>
          <p:cNvPicPr>
            <a:picLocks noChangeAspect="1" noChangeArrowheads="1"/>
          </p:cNvPicPr>
          <p:nvPr/>
        </p:nvPicPr>
        <p:blipFill>
          <a:blip r:embed="rId3">
            <a:extLst>
              <a:ext uri="{28A0092B-C50C-407E-A947-70E740481C1C}">
                <a14:useLocalDpi xmlns:a14="http://schemas.microsoft.com/office/drawing/2010/main" val="0"/>
              </a:ext>
            </a:extLst>
          </a:blip>
          <a:srcRect r="25868"/>
          <a:stretch>
            <a:fillRect/>
          </a:stretch>
        </p:blipFill>
        <p:spPr bwMode="auto">
          <a:xfrm>
            <a:off x="914400" y="1812365"/>
            <a:ext cx="4175074" cy="3674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4"/>
          <p:cNvSpPr txBox="1">
            <a:spLocks noChangeArrowheads="1"/>
          </p:cNvSpPr>
          <p:nvPr/>
        </p:nvSpPr>
        <p:spPr bwMode="auto">
          <a:xfrm>
            <a:off x="41952" y="5864557"/>
            <a:ext cx="243738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dirty="0" err="1">
                <a:latin typeface="+mn-lt"/>
                <a:cs typeface="Arial" charset="0"/>
              </a:rPr>
              <a:t>Brinchmann</a:t>
            </a:r>
            <a:r>
              <a:rPr lang="en-US" sz="1600" dirty="0">
                <a:latin typeface="+mn-lt"/>
                <a:cs typeface="Arial" charset="0"/>
              </a:rPr>
              <a:t> et al. </a:t>
            </a:r>
            <a:r>
              <a:rPr lang="en-US" sz="1600" dirty="0" smtClean="0">
                <a:latin typeface="+mn-lt"/>
                <a:cs typeface="Arial" charset="0"/>
              </a:rPr>
              <a:t>2003</a:t>
            </a:r>
          </a:p>
          <a:p>
            <a:r>
              <a:rPr lang="en-US" sz="1600" dirty="0" smtClean="0">
                <a:latin typeface="+mn-lt"/>
                <a:cs typeface="Arial" charset="0"/>
              </a:rPr>
              <a:t>Kauffmann et al. 2003</a:t>
            </a:r>
          </a:p>
          <a:p>
            <a:r>
              <a:rPr lang="en-US" sz="1600" dirty="0" err="1" smtClean="0">
                <a:latin typeface="+mn-lt"/>
                <a:cs typeface="Arial" charset="0"/>
              </a:rPr>
              <a:t>Baldry</a:t>
            </a:r>
            <a:r>
              <a:rPr lang="en-US" sz="1600" dirty="0" smtClean="0">
                <a:latin typeface="+mn-lt"/>
                <a:cs typeface="Arial" charset="0"/>
              </a:rPr>
              <a:t> et al. 2004</a:t>
            </a:r>
            <a:endParaRPr lang="en-US" sz="1600" dirty="0">
              <a:latin typeface="+mn-lt"/>
              <a:cs typeface="Arial" charset="0"/>
            </a:endParaRPr>
          </a:p>
        </p:txBody>
      </p:sp>
      <p:sp>
        <p:nvSpPr>
          <p:cNvPr id="9" name="Title 8"/>
          <p:cNvSpPr>
            <a:spLocks noGrp="1"/>
          </p:cNvSpPr>
          <p:nvPr>
            <p:ph type="title"/>
          </p:nvPr>
        </p:nvSpPr>
        <p:spPr>
          <a:xfrm>
            <a:off x="41952" y="241062"/>
            <a:ext cx="8229600" cy="1143000"/>
          </a:xfrm>
        </p:spPr>
        <p:txBody>
          <a:bodyPr>
            <a:normAutofit fontScale="90000"/>
          </a:bodyPr>
          <a:lstStyle/>
          <a:p>
            <a:r>
              <a:rPr lang="en-US" dirty="0" smtClean="0">
                <a:latin typeface="+mn-lt"/>
              </a:rPr>
              <a:t>why do we see two</a:t>
            </a:r>
            <a:br>
              <a:rPr lang="en-US" dirty="0" smtClean="0">
                <a:latin typeface="+mn-lt"/>
              </a:rPr>
            </a:br>
            <a:r>
              <a:rPr lang="en-US" dirty="0" smtClean="0">
                <a:latin typeface="+mn-lt"/>
              </a:rPr>
              <a:t>populations of galaxies?</a:t>
            </a:r>
            <a:endParaRPr lang="en-US" dirty="0">
              <a:latin typeface="+mn-lt"/>
            </a:endParaRPr>
          </a:p>
        </p:txBody>
      </p:sp>
      <p:sp>
        <p:nvSpPr>
          <p:cNvPr id="6" name="Content Placeholder 5"/>
          <p:cNvSpPr>
            <a:spLocks noGrp="1"/>
          </p:cNvSpPr>
          <p:nvPr>
            <p:ph idx="4294967295"/>
          </p:nvPr>
        </p:nvSpPr>
        <p:spPr>
          <a:xfrm>
            <a:off x="5254625" y="2274888"/>
            <a:ext cx="3889375" cy="4525962"/>
          </a:xfrm>
        </p:spPr>
        <p:txBody>
          <a:bodyPr>
            <a:noAutofit/>
          </a:bodyPr>
          <a:lstStyle/>
          <a:p>
            <a:pPr>
              <a:lnSpc>
                <a:spcPct val="100000"/>
              </a:lnSpc>
            </a:pPr>
            <a:r>
              <a:rPr lang="en-US" sz="2400" dirty="0" smtClean="0">
                <a:latin typeface="+mn-lt"/>
              </a:rPr>
              <a:t>two distinct populations: star forming and quiescent galaxies (seen up to z~3-4)</a:t>
            </a:r>
          </a:p>
          <a:p>
            <a:pPr>
              <a:lnSpc>
                <a:spcPct val="100000"/>
              </a:lnSpc>
            </a:pPr>
            <a:r>
              <a:rPr lang="en-US" sz="2400" dirty="0" smtClean="0">
                <a:latin typeface="+mn-lt"/>
              </a:rPr>
              <a:t>SF galaxies live on a surprisingly tight ‘star forming main sequence’</a:t>
            </a:r>
            <a:r>
              <a:rPr lang="en-US" sz="2400" dirty="0">
                <a:latin typeface="+mn-lt"/>
              </a:rPr>
              <a:t> </a:t>
            </a:r>
            <a:r>
              <a:rPr lang="en-US" sz="2400" dirty="0" smtClean="0">
                <a:latin typeface="+mn-lt"/>
              </a:rPr>
              <a:t>(seen up to z~6)</a:t>
            </a:r>
          </a:p>
        </p:txBody>
      </p:sp>
      <p:sp>
        <p:nvSpPr>
          <p:cNvPr id="2" name="TextBox 1"/>
          <p:cNvSpPr txBox="1"/>
          <p:nvPr/>
        </p:nvSpPr>
        <p:spPr>
          <a:xfrm rot="16200000">
            <a:off x="-1078012" y="3302493"/>
            <a:ext cx="3177372" cy="369332"/>
          </a:xfrm>
          <a:prstGeom prst="rect">
            <a:avLst/>
          </a:prstGeom>
          <a:noFill/>
        </p:spPr>
        <p:txBody>
          <a:bodyPr wrap="none" rtlCol="0">
            <a:spAutoFit/>
          </a:bodyPr>
          <a:lstStyle/>
          <a:p>
            <a:r>
              <a:rPr lang="en-US" dirty="0" smtClean="0"/>
              <a:t>specific star formation rate</a:t>
            </a:r>
            <a:endParaRPr lang="en-US" dirty="0"/>
          </a:p>
        </p:txBody>
      </p:sp>
      <p:sp>
        <p:nvSpPr>
          <p:cNvPr id="5" name="TextBox 4"/>
          <p:cNvSpPr txBox="1"/>
          <p:nvPr/>
        </p:nvSpPr>
        <p:spPr>
          <a:xfrm>
            <a:off x="2538204" y="5486913"/>
            <a:ext cx="1439366" cy="369332"/>
          </a:xfrm>
          <a:prstGeom prst="rect">
            <a:avLst/>
          </a:prstGeom>
          <a:noFill/>
        </p:spPr>
        <p:txBody>
          <a:bodyPr wrap="none" rtlCol="0">
            <a:spAutoFit/>
          </a:bodyPr>
          <a:lstStyle/>
          <a:p>
            <a:r>
              <a:rPr lang="en-US" dirty="0" smtClean="0"/>
              <a:t>stellar mass</a:t>
            </a:r>
            <a:endParaRPr lang="en-US" dirty="0"/>
          </a:p>
        </p:txBody>
      </p:sp>
      <p:sp>
        <p:nvSpPr>
          <p:cNvPr id="7" name="TextBox 6"/>
          <p:cNvSpPr txBox="1"/>
          <p:nvPr/>
        </p:nvSpPr>
        <p:spPr>
          <a:xfrm>
            <a:off x="914400" y="1384062"/>
            <a:ext cx="1453793" cy="369332"/>
          </a:xfrm>
          <a:prstGeom prst="rect">
            <a:avLst/>
          </a:prstGeom>
          <a:noFill/>
        </p:spPr>
        <p:txBody>
          <a:bodyPr wrap="none" rtlCol="0">
            <a:spAutoFit/>
          </a:bodyPr>
          <a:lstStyle/>
          <a:p>
            <a:r>
              <a:rPr lang="en-US" dirty="0" smtClean="0"/>
              <a:t>z~0 (today)</a:t>
            </a:r>
            <a:endParaRPr lang="en-US" dirty="0"/>
          </a:p>
        </p:txBody>
      </p:sp>
      <p:pic>
        <p:nvPicPr>
          <p:cNvPr id="4" name="Picture 3" descr="Screen Shot 2014-09-29 at 4.33.18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9743" y="0"/>
            <a:ext cx="2204257" cy="2447980"/>
          </a:xfrm>
          <a:prstGeom prst="rect">
            <a:avLst/>
          </a:prstGeom>
        </p:spPr>
      </p:pic>
    </p:spTree>
    <p:extLst>
      <p:ext uri="{BB962C8B-B14F-4D97-AF65-F5344CB8AC3E}">
        <p14:creationId xmlns:p14="http://schemas.microsoft.com/office/powerpoint/2010/main" val="32876977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9-28 at 12.50.5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68506"/>
            <a:ext cx="9144000" cy="3453274"/>
          </a:xfrm>
          <a:prstGeom prst="rect">
            <a:avLst/>
          </a:prstGeom>
        </p:spPr>
      </p:pic>
      <p:sp>
        <p:nvSpPr>
          <p:cNvPr id="5" name="TextBox 4"/>
          <p:cNvSpPr txBox="1"/>
          <p:nvPr/>
        </p:nvSpPr>
        <p:spPr>
          <a:xfrm>
            <a:off x="3675529" y="4721780"/>
            <a:ext cx="2255170" cy="923330"/>
          </a:xfrm>
          <a:prstGeom prst="rect">
            <a:avLst/>
          </a:prstGeom>
          <a:noFill/>
        </p:spPr>
        <p:txBody>
          <a:bodyPr wrap="none" rtlCol="0">
            <a:spAutoFit/>
          </a:bodyPr>
          <a:lstStyle/>
          <a:p>
            <a:r>
              <a:rPr lang="en-US" dirty="0" smtClean="0">
                <a:solidFill>
                  <a:prstClr val="white"/>
                </a:solidFill>
                <a:latin typeface="Century Gothic"/>
              </a:rPr>
              <a:t>number/mass in SF</a:t>
            </a:r>
          </a:p>
          <a:p>
            <a:r>
              <a:rPr lang="en-US" dirty="0" smtClean="0">
                <a:solidFill>
                  <a:prstClr val="white"/>
                </a:solidFill>
                <a:latin typeface="Century Gothic"/>
              </a:rPr>
              <a:t>galaxies increases</a:t>
            </a:r>
          </a:p>
          <a:p>
            <a:r>
              <a:rPr lang="en-US" dirty="0" smtClean="0">
                <a:solidFill>
                  <a:prstClr val="white"/>
                </a:solidFill>
                <a:latin typeface="Century Gothic"/>
              </a:rPr>
              <a:t>little or not at all</a:t>
            </a:r>
            <a:endParaRPr lang="en-US" dirty="0">
              <a:solidFill>
                <a:prstClr val="white"/>
              </a:solidFill>
              <a:latin typeface="Century Gothic"/>
            </a:endParaRPr>
          </a:p>
        </p:txBody>
      </p:sp>
      <p:sp>
        <p:nvSpPr>
          <p:cNvPr id="6" name="TextBox 5"/>
          <p:cNvSpPr txBox="1"/>
          <p:nvPr/>
        </p:nvSpPr>
        <p:spPr>
          <a:xfrm>
            <a:off x="6422726" y="4751663"/>
            <a:ext cx="2264074" cy="923330"/>
          </a:xfrm>
          <a:prstGeom prst="rect">
            <a:avLst/>
          </a:prstGeom>
          <a:noFill/>
        </p:spPr>
        <p:txBody>
          <a:bodyPr wrap="none" rtlCol="0">
            <a:spAutoFit/>
          </a:bodyPr>
          <a:lstStyle/>
          <a:p>
            <a:r>
              <a:rPr lang="en-US" dirty="0" smtClean="0">
                <a:solidFill>
                  <a:prstClr val="white"/>
                </a:solidFill>
                <a:latin typeface="Century Gothic"/>
              </a:rPr>
              <a:t>number/mass of </a:t>
            </a:r>
          </a:p>
          <a:p>
            <a:r>
              <a:rPr lang="en-US" dirty="0" smtClean="0">
                <a:solidFill>
                  <a:prstClr val="white"/>
                </a:solidFill>
                <a:latin typeface="Century Gothic"/>
              </a:rPr>
              <a:t>quiescent</a:t>
            </a:r>
            <a:r>
              <a:rPr lang="en-US" dirty="0">
                <a:solidFill>
                  <a:prstClr val="white"/>
                </a:solidFill>
                <a:latin typeface="Century Gothic"/>
              </a:rPr>
              <a:t> </a:t>
            </a:r>
            <a:r>
              <a:rPr lang="en-US" dirty="0" smtClean="0">
                <a:solidFill>
                  <a:prstClr val="white"/>
                </a:solidFill>
                <a:latin typeface="Century Gothic"/>
              </a:rPr>
              <a:t>galaxies </a:t>
            </a:r>
          </a:p>
          <a:p>
            <a:r>
              <a:rPr lang="en-US" dirty="0" smtClean="0">
                <a:solidFill>
                  <a:prstClr val="white"/>
                </a:solidFill>
                <a:latin typeface="Century Gothic"/>
              </a:rPr>
              <a:t>increases</a:t>
            </a:r>
            <a:r>
              <a:rPr lang="en-US" dirty="0">
                <a:solidFill>
                  <a:prstClr val="white"/>
                </a:solidFill>
                <a:latin typeface="Century Gothic"/>
              </a:rPr>
              <a:t> </a:t>
            </a:r>
            <a:r>
              <a:rPr lang="en-US" dirty="0" smtClean="0">
                <a:solidFill>
                  <a:prstClr val="white"/>
                </a:solidFill>
                <a:latin typeface="Century Gothic"/>
              </a:rPr>
              <a:t>rapidly</a:t>
            </a:r>
            <a:endParaRPr lang="en-US" dirty="0">
              <a:solidFill>
                <a:prstClr val="white"/>
              </a:solidFill>
              <a:latin typeface="Century Gothic"/>
            </a:endParaRPr>
          </a:p>
        </p:txBody>
      </p:sp>
      <p:sp>
        <p:nvSpPr>
          <p:cNvPr id="7" name="Title 6"/>
          <p:cNvSpPr>
            <a:spLocks noGrp="1"/>
          </p:cNvSpPr>
          <p:nvPr>
            <p:ph type="title"/>
          </p:nvPr>
        </p:nvSpPr>
        <p:spPr>
          <a:xfrm>
            <a:off x="457200" y="147916"/>
            <a:ext cx="8229600" cy="1143000"/>
          </a:xfrm>
        </p:spPr>
        <p:txBody>
          <a:bodyPr>
            <a:normAutofit fontScale="90000"/>
          </a:bodyPr>
          <a:lstStyle/>
          <a:p>
            <a:r>
              <a:rPr lang="en-US" dirty="0" smtClean="0">
                <a:latin typeface="+mn-lt"/>
              </a:rPr>
              <a:t>what physical process is responsible for quenching star formation in galaxies?</a:t>
            </a:r>
            <a:endParaRPr lang="en-US" dirty="0">
              <a:latin typeface="+mn-lt"/>
            </a:endParaRPr>
          </a:p>
        </p:txBody>
      </p:sp>
      <p:sp>
        <p:nvSpPr>
          <p:cNvPr id="8" name="TextBox 7"/>
          <p:cNvSpPr txBox="1"/>
          <p:nvPr/>
        </p:nvSpPr>
        <p:spPr>
          <a:xfrm>
            <a:off x="2017059" y="5892363"/>
            <a:ext cx="5295214" cy="646331"/>
          </a:xfrm>
          <a:prstGeom prst="rect">
            <a:avLst/>
          </a:prstGeom>
          <a:noFill/>
          <a:ln>
            <a:solidFill>
              <a:srgbClr val="FF0000"/>
            </a:solidFill>
          </a:ln>
        </p:spPr>
        <p:txBody>
          <a:bodyPr wrap="none" rtlCol="0">
            <a:spAutoFit/>
          </a:bodyPr>
          <a:lstStyle/>
          <a:p>
            <a:r>
              <a:rPr lang="en-US" dirty="0" smtClean="0">
                <a:solidFill>
                  <a:prstClr val="white"/>
                </a:solidFill>
                <a:latin typeface="Century Gothic"/>
                <a:sym typeface="Wingdings"/>
              </a:rPr>
              <a:t></a:t>
            </a:r>
            <a:r>
              <a:rPr lang="en-US" i="1" dirty="0" smtClean="0">
                <a:solidFill>
                  <a:prstClr val="white"/>
                </a:solidFill>
                <a:latin typeface="Century Gothic"/>
                <a:sym typeface="Wingdings"/>
              </a:rPr>
              <a:t>implies SF galaxies must be transformed into</a:t>
            </a:r>
          </a:p>
          <a:p>
            <a:r>
              <a:rPr lang="en-US" i="1" dirty="0" smtClean="0">
                <a:solidFill>
                  <a:prstClr val="white"/>
                </a:solidFill>
                <a:latin typeface="Century Gothic"/>
                <a:sym typeface="Wingdings"/>
              </a:rPr>
              <a:t>quiescent galaxies (quenching)</a:t>
            </a:r>
            <a:endParaRPr lang="en-US" i="1" dirty="0">
              <a:solidFill>
                <a:prstClr val="white"/>
              </a:solidFill>
              <a:latin typeface="Century Gothic"/>
            </a:endParaRPr>
          </a:p>
        </p:txBody>
      </p:sp>
    </p:spTree>
    <p:extLst>
      <p:ext uri="{BB962C8B-B14F-4D97-AF65-F5344CB8AC3E}">
        <p14:creationId xmlns:p14="http://schemas.microsoft.com/office/powerpoint/2010/main" val="389596092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1907A"/>
          <p:cNvPicPr>
            <a:picLocks noChangeAspect="1" noChangeArrowheads="1"/>
          </p:cNvPicPr>
          <p:nvPr/>
        </p:nvPicPr>
        <p:blipFill>
          <a:blip r:embed="rId3">
            <a:extLst>
              <a:ext uri="{28A0092B-C50C-407E-A947-70E740481C1C}">
                <a14:useLocalDpi xmlns:a14="http://schemas.microsoft.com/office/drawing/2010/main" val="0"/>
              </a:ext>
            </a:extLst>
          </a:blip>
          <a:srcRect b="4755"/>
          <a:stretch>
            <a:fillRect/>
          </a:stretch>
        </p:blipFill>
        <p:spPr bwMode="auto">
          <a:xfrm>
            <a:off x="7944110" y="912812"/>
            <a:ext cx="917302"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1902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181" y="912812"/>
            <a:ext cx="1193104" cy="983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8" name="Picture 2" descr="wuyts11.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047874"/>
            <a:ext cx="9144000" cy="434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Box 3"/>
          <p:cNvSpPr txBox="1">
            <a:spLocks noChangeArrowheads="1"/>
          </p:cNvSpPr>
          <p:nvPr/>
        </p:nvSpPr>
        <p:spPr bwMode="auto">
          <a:xfrm>
            <a:off x="7113238" y="6396037"/>
            <a:ext cx="20307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err="1">
                <a:solidFill>
                  <a:prstClr val="white"/>
                </a:solidFill>
                <a:latin typeface="Century Gothic"/>
                <a:cs typeface="Arial" charset="0"/>
              </a:rPr>
              <a:t>Wuyts</a:t>
            </a:r>
            <a:r>
              <a:rPr lang="en-US" sz="1800" dirty="0">
                <a:solidFill>
                  <a:prstClr val="white"/>
                </a:solidFill>
                <a:latin typeface="Century Gothic"/>
                <a:cs typeface="Arial" charset="0"/>
              </a:rPr>
              <a:t> et al. 2011</a:t>
            </a:r>
          </a:p>
        </p:txBody>
      </p:sp>
      <p:sp>
        <p:nvSpPr>
          <p:cNvPr id="4" name="TextBox 3"/>
          <p:cNvSpPr txBox="1"/>
          <p:nvPr/>
        </p:nvSpPr>
        <p:spPr>
          <a:xfrm>
            <a:off x="313143" y="209773"/>
            <a:ext cx="8548269" cy="1323439"/>
          </a:xfrm>
          <a:prstGeom prst="rect">
            <a:avLst/>
          </a:prstGeom>
          <a:noFill/>
        </p:spPr>
        <p:txBody>
          <a:bodyPr wrap="square" rtlCol="0">
            <a:spAutoFit/>
          </a:bodyPr>
          <a:lstStyle/>
          <a:p>
            <a:pPr marL="342900" indent="-342900">
              <a:buFont typeface="Arial"/>
              <a:buChar char="•"/>
            </a:pPr>
            <a:r>
              <a:rPr lang="en-US" sz="2000" i="1" dirty="0" smtClean="0">
                <a:solidFill>
                  <a:prstClr val="white"/>
                </a:solidFill>
                <a:latin typeface="Century Gothic"/>
              </a:rPr>
              <a:t>internal structure </a:t>
            </a:r>
            <a:r>
              <a:rPr lang="en-US" sz="2000" i="1" dirty="0" smtClean="0">
                <a:solidFill>
                  <a:prstClr val="white"/>
                </a:solidFill>
                <a:latin typeface="Century Gothic"/>
              </a:rPr>
              <a:t>and quenching are linked </a:t>
            </a:r>
            <a:r>
              <a:rPr lang="en-US" sz="2000" dirty="0" smtClean="0">
                <a:solidFill>
                  <a:prstClr val="white"/>
                </a:solidFill>
                <a:latin typeface="Century Gothic"/>
              </a:rPr>
              <a:t>-- strong </a:t>
            </a:r>
            <a:r>
              <a:rPr lang="en-US" sz="2000" dirty="0">
                <a:solidFill>
                  <a:prstClr val="white"/>
                </a:solidFill>
                <a:latin typeface="Century Gothic"/>
              </a:rPr>
              <a:t>observed correlation between </a:t>
            </a:r>
            <a:r>
              <a:rPr lang="en-US" sz="2000" dirty="0" smtClean="0">
                <a:solidFill>
                  <a:prstClr val="white"/>
                </a:solidFill>
                <a:latin typeface="Century Gothic"/>
              </a:rPr>
              <a:t>quiescence </a:t>
            </a:r>
            <a:r>
              <a:rPr lang="en-US" sz="2000" dirty="0">
                <a:solidFill>
                  <a:prstClr val="white"/>
                </a:solidFill>
                <a:latin typeface="Century Gothic"/>
              </a:rPr>
              <a:t>and bulge </a:t>
            </a:r>
            <a:r>
              <a:rPr lang="en-US" sz="2000" dirty="0" smtClean="0">
                <a:solidFill>
                  <a:prstClr val="white"/>
                </a:solidFill>
                <a:latin typeface="Century Gothic"/>
              </a:rPr>
              <a:t>fraction or </a:t>
            </a:r>
            <a:r>
              <a:rPr lang="en-US" sz="2000" dirty="0">
                <a:solidFill>
                  <a:prstClr val="white"/>
                </a:solidFill>
                <a:latin typeface="Century Gothic"/>
              </a:rPr>
              <a:t>central density</a:t>
            </a:r>
          </a:p>
          <a:p>
            <a:pPr marL="342900" indent="-342900">
              <a:buFont typeface="Arial"/>
              <a:buChar char="•"/>
            </a:pPr>
            <a:endParaRPr lang="en-US" sz="2000" dirty="0" smtClean="0">
              <a:solidFill>
                <a:prstClr val="white"/>
              </a:solidFill>
              <a:latin typeface="Century Gothic"/>
            </a:endParaRPr>
          </a:p>
        </p:txBody>
      </p:sp>
      <p:sp>
        <p:nvSpPr>
          <p:cNvPr id="2" name="TextBox 1"/>
          <p:cNvSpPr txBox="1"/>
          <p:nvPr/>
        </p:nvSpPr>
        <p:spPr>
          <a:xfrm>
            <a:off x="572154" y="1891902"/>
            <a:ext cx="1029436" cy="369332"/>
          </a:xfrm>
          <a:prstGeom prst="rect">
            <a:avLst/>
          </a:prstGeom>
          <a:solidFill>
            <a:srgbClr val="000000"/>
          </a:solidFill>
        </p:spPr>
        <p:txBody>
          <a:bodyPr wrap="none" rtlCol="0">
            <a:spAutoFit/>
          </a:bodyPr>
          <a:lstStyle/>
          <a:p>
            <a:r>
              <a:rPr lang="en-US" dirty="0" smtClean="0">
                <a:solidFill>
                  <a:prstClr val="white"/>
                </a:solidFill>
                <a:latin typeface="Century Gothic"/>
              </a:rPr>
              <a:t>disk-like</a:t>
            </a:r>
            <a:endParaRPr lang="en-US" dirty="0">
              <a:solidFill>
                <a:prstClr val="white"/>
              </a:solidFill>
              <a:latin typeface="Century Gothic"/>
            </a:endParaRPr>
          </a:p>
        </p:txBody>
      </p:sp>
      <p:sp>
        <p:nvSpPr>
          <p:cNvPr id="3" name="TextBox 2"/>
          <p:cNvSpPr txBox="1"/>
          <p:nvPr/>
        </p:nvSpPr>
        <p:spPr>
          <a:xfrm>
            <a:off x="7562505" y="1896414"/>
            <a:ext cx="1581495" cy="369332"/>
          </a:xfrm>
          <a:prstGeom prst="rect">
            <a:avLst/>
          </a:prstGeom>
          <a:solidFill>
            <a:srgbClr val="FF0000"/>
          </a:solidFill>
        </p:spPr>
        <p:txBody>
          <a:bodyPr wrap="none" rtlCol="0">
            <a:spAutoFit/>
          </a:bodyPr>
          <a:lstStyle/>
          <a:p>
            <a:r>
              <a:rPr lang="en-US" dirty="0" smtClean="0">
                <a:solidFill>
                  <a:prstClr val="white"/>
                </a:solidFill>
                <a:latin typeface="Century Gothic"/>
              </a:rPr>
              <a:t>spheroid-like</a:t>
            </a:r>
            <a:endParaRPr lang="en-US" dirty="0">
              <a:solidFill>
                <a:prstClr val="white"/>
              </a:solidFill>
              <a:latin typeface="Century Gothic"/>
            </a:endParaRPr>
          </a:p>
        </p:txBody>
      </p:sp>
      <p:sp>
        <p:nvSpPr>
          <p:cNvPr id="5" name="TextBox 4"/>
          <p:cNvSpPr txBox="1"/>
          <p:nvPr/>
        </p:nvSpPr>
        <p:spPr>
          <a:xfrm>
            <a:off x="0" y="6430835"/>
            <a:ext cx="6114399" cy="369332"/>
          </a:xfrm>
          <a:prstGeom prst="rect">
            <a:avLst/>
          </a:prstGeom>
          <a:noFill/>
        </p:spPr>
        <p:txBody>
          <a:bodyPr wrap="none" rtlCol="0">
            <a:spAutoFit/>
          </a:bodyPr>
          <a:lstStyle/>
          <a:p>
            <a:r>
              <a:rPr lang="en-US" dirty="0" smtClean="0">
                <a:solidFill>
                  <a:prstClr val="white"/>
                </a:solidFill>
                <a:latin typeface="Century Gothic"/>
              </a:rPr>
              <a:t>see also Bell et al. 2008, 2012; Cheung+’12; Fang+‘13 </a:t>
            </a:r>
            <a:endParaRPr lang="en-US" dirty="0">
              <a:solidFill>
                <a:prstClr val="white"/>
              </a:solidFill>
              <a:latin typeface="Century Gothic"/>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2-30 at 6.28.55 PM.png"/>
          <p:cNvPicPr>
            <a:picLocks noChangeAspect="1"/>
          </p:cNvPicPr>
          <p:nvPr/>
        </p:nvPicPr>
        <p:blipFill rotWithShape="1">
          <a:blip r:embed="rId3">
            <a:extLst>
              <a:ext uri="{28A0092B-C50C-407E-A947-70E740481C1C}">
                <a14:useLocalDpi xmlns:a14="http://schemas.microsoft.com/office/drawing/2010/main" val="0"/>
              </a:ext>
            </a:extLst>
          </a:blip>
          <a:srcRect l="34270"/>
          <a:stretch/>
        </p:blipFill>
        <p:spPr>
          <a:xfrm>
            <a:off x="4554688" y="1981200"/>
            <a:ext cx="4567342" cy="4507468"/>
          </a:xfrm>
          <a:prstGeom prst="rect">
            <a:avLst/>
          </a:prstGeom>
        </p:spPr>
      </p:pic>
      <p:sp>
        <p:nvSpPr>
          <p:cNvPr id="3" name="TextBox 2"/>
          <p:cNvSpPr txBox="1"/>
          <p:nvPr/>
        </p:nvSpPr>
        <p:spPr>
          <a:xfrm>
            <a:off x="4261917" y="6488668"/>
            <a:ext cx="1765828" cy="338554"/>
          </a:xfrm>
          <a:prstGeom prst="rect">
            <a:avLst/>
          </a:prstGeom>
          <a:noFill/>
        </p:spPr>
        <p:txBody>
          <a:bodyPr wrap="none" rtlCol="0">
            <a:spAutoFit/>
          </a:bodyPr>
          <a:lstStyle/>
          <a:p>
            <a:r>
              <a:rPr lang="en-US" sz="1600" dirty="0" err="1" smtClean="0">
                <a:solidFill>
                  <a:prstClr val="white"/>
                </a:solidFill>
                <a:latin typeface="Century Gothic"/>
              </a:rPr>
              <a:t>Barro</a:t>
            </a:r>
            <a:r>
              <a:rPr lang="en-US" sz="1600" dirty="0" smtClean="0">
                <a:solidFill>
                  <a:prstClr val="white"/>
                </a:solidFill>
                <a:latin typeface="Century Gothic"/>
              </a:rPr>
              <a:t> et al. 2013</a:t>
            </a:r>
            <a:endParaRPr lang="en-US" sz="1600" dirty="0">
              <a:solidFill>
                <a:prstClr val="white"/>
              </a:solidFill>
              <a:latin typeface="Century Gothic"/>
            </a:endParaRPr>
          </a:p>
        </p:txBody>
      </p:sp>
      <p:sp>
        <p:nvSpPr>
          <p:cNvPr id="4" name="TextBox 3"/>
          <p:cNvSpPr txBox="1"/>
          <p:nvPr/>
        </p:nvSpPr>
        <p:spPr>
          <a:xfrm>
            <a:off x="6027745" y="6516251"/>
            <a:ext cx="1876460" cy="369332"/>
          </a:xfrm>
          <a:prstGeom prst="rect">
            <a:avLst/>
          </a:prstGeom>
          <a:noFill/>
        </p:spPr>
        <p:txBody>
          <a:bodyPr wrap="none" rtlCol="0">
            <a:spAutoFit/>
          </a:bodyPr>
          <a:lstStyle/>
          <a:p>
            <a:r>
              <a:rPr lang="en-US" dirty="0" smtClean="0">
                <a:solidFill>
                  <a:prstClr val="white"/>
                </a:solidFill>
                <a:latin typeface="Century Gothic"/>
              </a:rPr>
              <a:t>‘compactness’</a:t>
            </a:r>
            <a:endParaRPr lang="en-US" dirty="0">
              <a:solidFill>
                <a:prstClr val="white"/>
              </a:solidFill>
              <a:latin typeface="Century Gothic"/>
            </a:endParaRPr>
          </a:p>
        </p:txBody>
      </p:sp>
      <p:sp>
        <p:nvSpPr>
          <p:cNvPr id="5" name="Title 4"/>
          <p:cNvSpPr>
            <a:spLocks noGrp="1"/>
          </p:cNvSpPr>
          <p:nvPr>
            <p:ph type="title"/>
          </p:nvPr>
        </p:nvSpPr>
        <p:spPr>
          <a:xfrm>
            <a:off x="685800" y="181622"/>
            <a:ext cx="7772400" cy="1143000"/>
          </a:xfrm>
        </p:spPr>
        <p:txBody>
          <a:bodyPr>
            <a:normAutofit fontScale="90000"/>
          </a:bodyPr>
          <a:lstStyle/>
          <a:p>
            <a:r>
              <a:rPr lang="en-US" dirty="0" smtClean="0">
                <a:latin typeface="+mn-lt"/>
              </a:rPr>
              <a:t>galaxy assembly and transformation</a:t>
            </a:r>
            <a:br>
              <a:rPr lang="en-US" dirty="0" smtClean="0">
                <a:latin typeface="+mn-lt"/>
              </a:rPr>
            </a:br>
            <a:r>
              <a:rPr lang="en-US" dirty="0" smtClean="0">
                <a:latin typeface="+mn-lt"/>
              </a:rPr>
              <a:t>since cosmic high noon</a:t>
            </a:r>
            <a:endParaRPr lang="en-US" dirty="0">
              <a:latin typeface="+mn-lt"/>
            </a:endParaRPr>
          </a:p>
        </p:txBody>
      </p:sp>
      <p:sp>
        <p:nvSpPr>
          <p:cNvPr id="6" name="Content Placeholder 5"/>
          <p:cNvSpPr>
            <a:spLocks noGrp="1"/>
          </p:cNvSpPr>
          <p:nvPr>
            <p:ph sz="half" idx="1"/>
          </p:nvPr>
        </p:nvSpPr>
        <p:spPr>
          <a:xfrm>
            <a:off x="285459" y="1739523"/>
            <a:ext cx="3810000" cy="5087699"/>
          </a:xfrm>
        </p:spPr>
        <p:txBody>
          <a:bodyPr>
            <a:normAutofit fontScale="70000" lnSpcReduction="20000"/>
          </a:bodyPr>
          <a:lstStyle/>
          <a:p>
            <a:pPr>
              <a:lnSpc>
                <a:spcPct val="120000"/>
              </a:lnSpc>
            </a:pPr>
            <a:r>
              <a:rPr lang="en-US" dirty="0" smtClean="0">
                <a:latin typeface="+mn-lt"/>
              </a:rPr>
              <a:t>galaxies assembled their mass over cosmic time in a `staged’ fashion</a:t>
            </a:r>
          </a:p>
          <a:p>
            <a:pPr>
              <a:lnSpc>
                <a:spcPct val="120000"/>
              </a:lnSpc>
            </a:pPr>
            <a:r>
              <a:rPr lang="en-US" dirty="0" smtClean="0">
                <a:latin typeface="+mn-lt"/>
              </a:rPr>
              <a:t>build-up of ‘spheroid’-dominated galaxies</a:t>
            </a:r>
          </a:p>
          <a:p>
            <a:pPr>
              <a:lnSpc>
                <a:spcPct val="120000"/>
              </a:lnSpc>
            </a:pPr>
            <a:r>
              <a:rPr lang="en-US" dirty="0" smtClean="0">
                <a:latin typeface="+mn-lt"/>
              </a:rPr>
              <a:t>star formation quenching</a:t>
            </a:r>
          </a:p>
          <a:p>
            <a:pPr>
              <a:lnSpc>
                <a:spcPct val="120000"/>
              </a:lnSpc>
            </a:pPr>
            <a:r>
              <a:rPr lang="en-US" dirty="0" smtClean="0">
                <a:latin typeface="+mn-lt"/>
              </a:rPr>
              <a:t>[some] galaxies </a:t>
            </a:r>
            <a:r>
              <a:rPr lang="en-US" dirty="0" err="1" smtClean="0">
                <a:latin typeface="+mn-lt"/>
              </a:rPr>
              <a:t>compactify</a:t>
            </a:r>
            <a:r>
              <a:rPr lang="en-US" dirty="0" smtClean="0">
                <a:latin typeface="+mn-lt"/>
              </a:rPr>
              <a:t> and then grow in radius</a:t>
            </a:r>
          </a:p>
          <a:p>
            <a:pPr>
              <a:lnSpc>
                <a:spcPct val="120000"/>
              </a:lnSpc>
            </a:pPr>
            <a:r>
              <a:rPr lang="en-US" dirty="0" smtClean="0">
                <a:latin typeface="+mn-lt"/>
              </a:rPr>
              <a:t>clear link between quenching and internal structure</a:t>
            </a:r>
            <a:endParaRPr lang="en-US" dirty="0" smtClean="0"/>
          </a:p>
          <a:p>
            <a:endParaRPr lang="en-US" dirty="0" smtClean="0"/>
          </a:p>
        </p:txBody>
      </p:sp>
    </p:spTree>
    <p:extLst>
      <p:ext uri="{BB962C8B-B14F-4D97-AF65-F5344CB8AC3E}">
        <p14:creationId xmlns:p14="http://schemas.microsoft.com/office/powerpoint/2010/main" val="2069206233"/>
      </p:ext>
    </p:extLst>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olio">
  <a:themeElements>
    <a:clrScheme name="Folio">
      <a:dk1>
        <a:sysClr val="windowText" lastClr="000000"/>
      </a:dk1>
      <a:lt1>
        <a:sysClr val="window" lastClr="FFFFFF"/>
      </a:lt1>
      <a:dk2>
        <a:srgbClr val="2D2F2B"/>
      </a:dk2>
      <a:lt2>
        <a:srgbClr val="DEDED7"/>
      </a:lt2>
      <a:accent1>
        <a:srgbClr val="294171"/>
      </a:accent1>
      <a:accent2>
        <a:srgbClr val="748CBC"/>
      </a:accent2>
      <a:accent3>
        <a:srgbClr val="8E887C"/>
      </a:accent3>
      <a:accent4>
        <a:srgbClr val="834736"/>
      </a:accent4>
      <a:accent5>
        <a:srgbClr val="5A1705"/>
      </a:accent5>
      <a:accent6>
        <a:srgbClr val="A0A16A"/>
      </a:accent6>
      <a:hlink>
        <a:srgbClr val="74B6BC"/>
      </a:hlink>
      <a:folHlink>
        <a:srgbClr val="7F95A4"/>
      </a:folHlink>
    </a:clrScheme>
    <a:fontScheme name="Folio">
      <a:majorFont>
        <a:latin typeface="Calisto MT"/>
        <a:ea typeface=""/>
        <a:cs typeface=""/>
        <a:font script="Jpan" typeface="ＭＳ 明朝"/>
      </a:majorFont>
      <a:minorFont>
        <a:latin typeface="Calisto MT"/>
        <a:ea typeface=""/>
        <a:cs typeface=""/>
        <a:font script="Jpan" typeface="ＭＳ 明朝"/>
      </a:minorFont>
    </a:fontScheme>
    <a:fmtScheme name="Folio">
      <a:fillStyleLst>
        <a:solidFill>
          <a:schemeClr val="phClr"/>
        </a:solidFill>
        <a:blipFill rotWithShape="1">
          <a:blip xmlns:r="http://schemas.openxmlformats.org/officeDocument/2006/relationships" r:embed="rId1">
            <a:duotone>
              <a:schemeClr val="phClr">
                <a:shade val="30000"/>
                <a:satMod val="120000"/>
              </a:schemeClr>
              <a:schemeClr val="phClr">
                <a:tint val="70000"/>
                <a:satMod val="350000"/>
                <a:lumMod val="110000"/>
              </a:schemeClr>
            </a:duotone>
          </a:blip>
          <a:stretch/>
        </a:blipFill>
        <a:blipFill rotWithShape="1">
          <a:blip xmlns:r="http://schemas.openxmlformats.org/officeDocument/2006/relationships" r:embed="rId2">
            <a:duotone>
              <a:schemeClr val="phClr">
                <a:shade val="40000"/>
                <a:satMod val="120000"/>
              </a:schemeClr>
              <a:schemeClr val="phClr">
                <a:tint val="70000"/>
                <a:satMod val="300000"/>
                <a:lumMod val="110000"/>
              </a:schemeClr>
            </a:duotone>
          </a:blip>
          <a:tile tx="0" ty="0" sx="50000" sy="50000" flip="none" algn="tl"/>
        </a:blip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38100" dist="25400" dir="5400000" algn="br" rotWithShape="0">
              <a:srgbClr val="000000">
                <a:alpha val="50000"/>
              </a:srgbClr>
            </a:outerShdw>
          </a:effectLst>
        </a:effectStyle>
        <a:effectStyle>
          <a:effectLst>
            <a:innerShdw blurRad="190500" dist="25400">
              <a:srgbClr val="000000">
                <a:alpha val="50000"/>
              </a:srgbClr>
            </a:innerShdw>
          </a:effectLst>
        </a:effectStyle>
      </a:effectStyleLst>
      <a:bgFillStyleLst>
        <a:blipFill rotWithShape="1">
          <a:blip xmlns:r="http://schemas.openxmlformats.org/officeDocument/2006/relationships" r:embed="rId3">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4">
            <a:duotone>
              <a:schemeClr val="phClr">
                <a:shade val="10000"/>
                <a:satMod val="125000"/>
              </a:schemeClr>
              <a:schemeClr val="phClr">
                <a:tint val="70000"/>
                <a:satMod val="350000"/>
                <a:lumMod val="110000"/>
              </a:schemeClr>
            </a:duotone>
          </a:blip>
          <a:stretch/>
        </a:blipFill>
        <a:blipFill rotWithShape="1">
          <a:blip xmlns:r="http://schemas.openxmlformats.org/officeDocument/2006/relationships" r:embed="rId5">
            <a:duotone>
              <a:schemeClr val="phClr">
                <a:shade val="3000"/>
                <a:lumMod val="10000"/>
              </a:schemeClr>
              <a:schemeClr val="phClr">
                <a:tint val="91000"/>
                <a:satMod val="500000"/>
                <a:lumMod val="125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2_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Apothecary">
      <a:majorFont>
        <a:latin typeface="Book Antiqua"/>
        <a:ea typeface=""/>
        <a:cs typeface=""/>
        <a:font script="Jpan" typeface="ＭＳ Ｐ明朝"/>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32229</TotalTime>
  <Words>2819</Words>
  <Application>Microsoft Macintosh PowerPoint</Application>
  <PresentationFormat>On-screen Show (4:3)</PresentationFormat>
  <Paragraphs>386</Paragraphs>
  <Slides>48</Slides>
  <Notes>21</Notes>
  <HiddenSlides>0</HiddenSlides>
  <MMClips>1</MMClips>
  <ScaleCrop>false</ScaleCrop>
  <HeadingPairs>
    <vt:vector size="4" baseType="variant">
      <vt:variant>
        <vt:lpstr>Theme</vt:lpstr>
      </vt:variant>
      <vt:variant>
        <vt:i4>13</vt:i4>
      </vt:variant>
      <vt:variant>
        <vt:lpstr>Slide Titles</vt:lpstr>
      </vt:variant>
      <vt:variant>
        <vt:i4>48</vt:i4>
      </vt:variant>
    </vt:vector>
  </HeadingPairs>
  <TitlesOfParts>
    <vt:vector size="61" baseType="lpstr">
      <vt:lpstr>Twilight</vt:lpstr>
      <vt:lpstr>Folio</vt:lpstr>
      <vt:lpstr>1_Twilight</vt:lpstr>
      <vt:lpstr>4_Twilight</vt:lpstr>
      <vt:lpstr>6_Twilight</vt:lpstr>
      <vt:lpstr>12_Twilight</vt:lpstr>
      <vt:lpstr>5_Twilight</vt:lpstr>
      <vt:lpstr>7_Twilight</vt:lpstr>
      <vt:lpstr>3_Twilight</vt:lpstr>
      <vt:lpstr>2_Twilight</vt:lpstr>
      <vt:lpstr>8_Twilight</vt:lpstr>
      <vt:lpstr>9_Twilight</vt:lpstr>
      <vt:lpstr>10_Twilight</vt:lpstr>
      <vt:lpstr>Probing Galaxy Evolution with the Next Generation  of UVOIR Telescopes</vt:lpstr>
      <vt:lpstr>PowerPoint Presentation</vt:lpstr>
      <vt:lpstr>PowerPoint Presentation</vt:lpstr>
      <vt:lpstr>A Theorist’s wish list</vt:lpstr>
      <vt:lpstr>PowerPoint Presentation</vt:lpstr>
      <vt:lpstr>why do we see two populations of galaxies?</vt:lpstr>
      <vt:lpstr>what physical process is responsible for quenching star formation in galaxies?</vt:lpstr>
      <vt:lpstr>PowerPoint Presentation</vt:lpstr>
      <vt:lpstr>galaxy assembly and transformation since cosmic high noon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consensus on the main physical processes that shape galaxy evolution?</vt:lpstr>
      <vt:lpstr>what is the origin of the  star forming main sequence?</vt:lpstr>
      <vt:lpstr>PowerPoint Presentation</vt:lpstr>
      <vt:lpstr>PowerPoint Presentation</vt:lpstr>
      <vt:lpstr>PowerPoint Presentation</vt:lpstr>
      <vt:lpstr>PowerPoint Presentation</vt:lpstr>
      <vt:lpstr>PowerPoint Presentation</vt:lpstr>
      <vt:lpstr>Clumps and Disk Instabilities</vt:lpstr>
      <vt:lpstr>PowerPoint Presentation</vt:lpstr>
      <vt:lpstr>black hole scaling relations</vt:lpstr>
      <vt:lpstr>AGN feedback  </vt:lpstr>
      <vt:lpstr>PowerPoint Presentation</vt:lpstr>
      <vt:lpstr>PowerPoint Presentation</vt:lpstr>
      <vt:lpstr>PowerPoint Presentation</vt:lpstr>
      <vt:lpstr>Mapping the bulk of the baryons and metals since z~1</vt:lpstr>
      <vt:lpstr>PowerPoint Presentation</vt:lpstr>
      <vt:lpstr>PowerPoint Presentation</vt:lpstr>
      <vt:lpstr>PowerPoint Presentation</vt:lpstr>
      <vt:lpstr>CGM lessons and questions</vt:lpstr>
      <vt:lpstr>PowerPoint Presentation</vt:lpstr>
      <vt:lpstr>CGM lessons and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Big Questions that a large-aperture UVOIR telescope could help answer!</vt:lpstr>
      <vt:lpstr>PowerPoint Presentation</vt:lpstr>
    </vt:vector>
  </TitlesOfParts>
  <Company>STscI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somerville</dc:creator>
  <cp:lastModifiedBy>rachel somerville</cp:lastModifiedBy>
  <cp:revision>1202</cp:revision>
  <cp:lastPrinted>2014-01-05T20:39:32Z</cp:lastPrinted>
  <dcterms:created xsi:type="dcterms:W3CDTF">2013-12-17T17:02:38Z</dcterms:created>
  <dcterms:modified xsi:type="dcterms:W3CDTF">2015-10-21T02:28:31Z</dcterms:modified>
</cp:coreProperties>
</file>