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g" ContentType="video/unknown"/>
  <Default Extension="mp4" ContentType="video/unknown"/>
  <Default Extension="rels" ContentType="application/vnd.openxmlformats-package.relationships+xml"/>
  <Default Extension="gif"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28" r:id="rId1"/>
  </p:sldMasterIdLst>
  <p:notesMasterIdLst>
    <p:notesMasterId r:id="rId45"/>
  </p:notesMasterIdLst>
  <p:sldIdLst>
    <p:sldId id="256" r:id="rId2"/>
    <p:sldId id="340" r:id="rId3"/>
    <p:sldId id="342" r:id="rId4"/>
    <p:sldId id="343" r:id="rId5"/>
    <p:sldId id="344" r:id="rId6"/>
    <p:sldId id="346" r:id="rId7"/>
    <p:sldId id="347" r:id="rId8"/>
    <p:sldId id="341" r:id="rId9"/>
    <p:sldId id="349" r:id="rId10"/>
    <p:sldId id="348" r:id="rId11"/>
    <p:sldId id="350" r:id="rId12"/>
    <p:sldId id="352" r:id="rId13"/>
    <p:sldId id="355" r:id="rId14"/>
    <p:sldId id="351" r:id="rId15"/>
    <p:sldId id="315" r:id="rId16"/>
    <p:sldId id="316" r:id="rId17"/>
    <p:sldId id="322" r:id="rId18"/>
    <p:sldId id="356" r:id="rId19"/>
    <p:sldId id="323" r:id="rId20"/>
    <p:sldId id="360" r:id="rId21"/>
    <p:sldId id="324" r:id="rId22"/>
    <p:sldId id="303" r:id="rId23"/>
    <p:sldId id="325" r:id="rId24"/>
    <p:sldId id="365" r:id="rId25"/>
    <p:sldId id="338" r:id="rId26"/>
    <p:sldId id="361" r:id="rId27"/>
    <p:sldId id="362" r:id="rId28"/>
    <p:sldId id="326" r:id="rId29"/>
    <p:sldId id="363" r:id="rId30"/>
    <p:sldId id="364" r:id="rId31"/>
    <p:sldId id="331" r:id="rId32"/>
    <p:sldId id="332" r:id="rId33"/>
    <p:sldId id="333" r:id="rId34"/>
    <p:sldId id="366" r:id="rId35"/>
    <p:sldId id="336" r:id="rId36"/>
    <p:sldId id="337" r:id="rId37"/>
    <p:sldId id="318" r:id="rId38"/>
    <p:sldId id="368" r:id="rId39"/>
    <p:sldId id="369" r:id="rId40"/>
    <p:sldId id="339" r:id="rId41"/>
    <p:sldId id="370" r:id="rId42"/>
    <p:sldId id="357" r:id="rId43"/>
    <p:sldId id="35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2D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1600"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9EBC9A-DD18-274D-9ECD-3B95E8DD3C6B}" type="datetimeFigureOut">
              <a:rPr lang="en-US" smtClean="0"/>
              <a:t>8/11/15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104E77-3553-F74D-A3A7-FFAAF36866DD}" type="slidenum">
              <a:rPr lang="en-US" smtClean="0"/>
              <a:t>‹#›</a:t>
            </a:fld>
            <a:endParaRPr lang="en-US"/>
          </a:p>
        </p:txBody>
      </p:sp>
    </p:spTree>
    <p:extLst>
      <p:ext uri="{BB962C8B-B14F-4D97-AF65-F5344CB8AC3E}">
        <p14:creationId xmlns:p14="http://schemas.microsoft.com/office/powerpoint/2010/main" val="12477450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2</a:t>
            </a:fld>
            <a:endParaRPr lang="en-US"/>
          </a:p>
        </p:txBody>
      </p:sp>
    </p:spTree>
    <p:extLst>
      <p:ext uri="{BB962C8B-B14F-4D97-AF65-F5344CB8AC3E}">
        <p14:creationId xmlns:p14="http://schemas.microsoft.com/office/powerpoint/2010/main" val="48963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first attempt to apply high-precision astrometry, we went back to M87…Prefer tip-to-tail image here</a:t>
            </a:r>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17</a:t>
            </a:fld>
            <a:endParaRPr lang="en-US"/>
          </a:p>
        </p:txBody>
      </p:sp>
    </p:spTree>
    <p:extLst>
      <p:ext uri="{BB962C8B-B14F-4D97-AF65-F5344CB8AC3E}">
        <p14:creationId xmlns:p14="http://schemas.microsoft.com/office/powerpoint/2010/main" val="19793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note that movies are available here</a:t>
            </a:r>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19</a:t>
            </a:fld>
            <a:endParaRPr lang="en-US"/>
          </a:p>
        </p:txBody>
      </p:sp>
    </p:spTree>
    <p:extLst>
      <p:ext uri="{BB962C8B-B14F-4D97-AF65-F5344CB8AC3E}">
        <p14:creationId xmlns:p14="http://schemas.microsoft.com/office/powerpoint/2010/main" val="164111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be talking about what we can learn from proper motions of jets. Proper</a:t>
            </a:r>
            <a:r>
              <a:rPr lang="en-US" baseline="0" dirty="0" smtClean="0"/>
              <a:t> motions are just physical displacements of objects on the sky because they are moving. Now </a:t>
            </a:r>
            <a:r>
              <a:rPr lang="en-US" baseline="0" dirty="0" err="1" smtClean="0"/>
              <a:t>mearing</a:t>
            </a:r>
            <a:r>
              <a:rPr lang="en-US" baseline="0" dirty="0" smtClean="0"/>
              <a:t> such things requires high angular resolution, and patience in a lot of cases.  But we really are entering a new era where telescopes have such resolving power that if you just wait long enough everything moves. Starting from your measurement errors, the speeds you can measure are really dependent on </a:t>
            </a:r>
            <a:r>
              <a:rPr lang="en-US" baseline="0" dirty="0" err="1" smtClean="0"/>
              <a:t>distnace</a:t>
            </a:r>
            <a:r>
              <a:rPr lang="en-US" baseline="0" dirty="0" smtClean="0"/>
              <a:t> to the target, and how long you wait. If you want to do proper motions of extragalactic targets, of course, it’s basically impossible except for either the very nearby, like companion galaxy M31, or at larger distances, things which move very fast. Note that a shift of 1 ACS pixel, or 50 mas over 10 years becomes equal to the speed of light at 120 </a:t>
            </a:r>
            <a:r>
              <a:rPr lang="en-US" baseline="0" dirty="0" err="1" smtClean="0"/>
              <a:t>Mpc</a:t>
            </a:r>
            <a:r>
              <a:rPr lang="en-US" baseline="0" dirty="0" smtClean="0"/>
              <a:t> distance, which is very nearby,  only a handful of extragalactic jets fall in that volume.  So we have to do much better than 1 pixel accuracy, which </a:t>
            </a:r>
            <a:r>
              <a:rPr lang="en-US" baseline="0" dirty="0" err="1" smtClean="0"/>
              <a:t>fortunatley</a:t>
            </a:r>
            <a:r>
              <a:rPr lang="en-US" baseline="0" dirty="0" smtClean="0"/>
              <a:t> we can.  Now I used the speed of light as a metric because this whole field of measuring proper motions of jets is possible because of their extremely relativistic speeds, close to the speed of light.  A blob moving with a relativistic speed towards us will feel the </a:t>
            </a:r>
            <a:r>
              <a:rPr lang="en-US" baseline="0" dirty="0" err="1" smtClean="0"/>
              <a:t>doppler</a:t>
            </a:r>
            <a:r>
              <a:rPr lang="en-US" baseline="0" dirty="0" smtClean="0"/>
              <a:t> effect, and nothing stops the apparent speed from going over c.  As I’ll show, at present, given time baselines of 20 years with Hubble at best, we can go out to about 500 </a:t>
            </a:r>
            <a:r>
              <a:rPr lang="en-US" baseline="0" dirty="0" err="1" smtClean="0"/>
              <a:t>Mpc</a:t>
            </a:r>
            <a:r>
              <a:rPr lang="en-US" baseline="0" dirty="0" smtClean="0"/>
              <a:t> or redshifts of 0.1</a:t>
            </a:r>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22</a:t>
            </a:fld>
            <a:endParaRPr lang="en-US"/>
          </a:p>
        </p:txBody>
      </p:sp>
    </p:spTree>
    <p:extLst>
      <p:ext uri="{BB962C8B-B14F-4D97-AF65-F5344CB8AC3E}">
        <p14:creationId xmlns:p14="http://schemas.microsoft.com/office/powerpoint/2010/main" val="1134104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23</a:t>
            </a:fld>
            <a:endParaRPr lang="en-US"/>
          </a:p>
        </p:txBody>
      </p:sp>
    </p:spTree>
    <p:extLst>
      <p:ext uri="{BB962C8B-B14F-4D97-AF65-F5344CB8AC3E}">
        <p14:creationId xmlns:p14="http://schemas.microsoft.com/office/powerpoint/2010/main" val="11323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25</a:t>
            </a:fld>
            <a:endParaRPr lang="en-US"/>
          </a:p>
        </p:txBody>
      </p:sp>
    </p:spTree>
    <p:extLst>
      <p:ext uri="{BB962C8B-B14F-4D97-AF65-F5344CB8AC3E}">
        <p14:creationId xmlns:p14="http://schemas.microsoft.com/office/powerpoint/2010/main" val="700554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28</a:t>
            </a:fld>
            <a:endParaRPr lang="en-US"/>
          </a:p>
        </p:txBody>
      </p:sp>
    </p:spTree>
    <p:extLst>
      <p:ext uri="{BB962C8B-B14F-4D97-AF65-F5344CB8AC3E}">
        <p14:creationId xmlns:p14="http://schemas.microsoft.com/office/powerpoint/2010/main" val="343798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31</a:t>
            </a:fld>
            <a:endParaRPr lang="en-US"/>
          </a:p>
        </p:txBody>
      </p:sp>
    </p:spTree>
    <p:extLst>
      <p:ext uri="{BB962C8B-B14F-4D97-AF65-F5344CB8AC3E}">
        <p14:creationId xmlns:p14="http://schemas.microsoft.com/office/powerpoint/2010/main" val="149344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32</a:t>
            </a:fld>
            <a:endParaRPr lang="en-US"/>
          </a:p>
        </p:txBody>
      </p:sp>
    </p:spTree>
    <p:extLst>
      <p:ext uri="{BB962C8B-B14F-4D97-AF65-F5344CB8AC3E}">
        <p14:creationId xmlns:p14="http://schemas.microsoft.com/office/powerpoint/2010/main" val="1231183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33</a:t>
            </a:fld>
            <a:endParaRPr lang="en-US"/>
          </a:p>
        </p:txBody>
      </p:sp>
    </p:spTree>
    <p:extLst>
      <p:ext uri="{BB962C8B-B14F-4D97-AF65-F5344CB8AC3E}">
        <p14:creationId xmlns:p14="http://schemas.microsoft.com/office/powerpoint/2010/main" val="649448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37</a:t>
            </a:fld>
            <a:endParaRPr lang="en-US"/>
          </a:p>
        </p:txBody>
      </p:sp>
    </p:spTree>
    <p:extLst>
      <p:ext uri="{BB962C8B-B14F-4D97-AF65-F5344CB8AC3E}">
        <p14:creationId xmlns:p14="http://schemas.microsoft.com/office/powerpoint/2010/main" val="341808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9933"/>
              </a:buClr>
              <a:buFont typeface="Wingdings" charset="0"/>
              <a:buNone/>
            </a:pPr>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3</a:t>
            </a:fld>
            <a:endParaRPr lang="en-US"/>
          </a:p>
        </p:txBody>
      </p:sp>
    </p:spTree>
    <p:extLst>
      <p:ext uri="{BB962C8B-B14F-4D97-AF65-F5344CB8AC3E}">
        <p14:creationId xmlns:p14="http://schemas.microsoft.com/office/powerpoint/2010/main" val="1378255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38</a:t>
            </a:fld>
            <a:endParaRPr lang="en-US"/>
          </a:p>
        </p:txBody>
      </p:sp>
    </p:spTree>
    <p:extLst>
      <p:ext uri="{BB962C8B-B14F-4D97-AF65-F5344CB8AC3E}">
        <p14:creationId xmlns:p14="http://schemas.microsoft.com/office/powerpoint/2010/main" val="341808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39</a:t>
            </a:fld>
            <a:endParaRPr lang="en-US"/>
          </a:p>
        </p:txBody>
      </p:sp>
    </p:spTree>
    <p:extLst>
      <p:ext uri="{BB962C8B-B14F-4D97-AF65-F5344CB8AC3E}">
        <p14:creationId xmlns:p14="http://schemas.microsoft.com/office/powerpoint/2010/main" val="341808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4</a:t>
            </a:fld>
            <a:endParaRPr lang="en-US"/>
          </a:p>
        </p:txBody>
      </p:sp>
    </p:spTree>
    <p:extLst>
      <p:ext uri="{BB962C8B-B14F-4D97-AF65-F5344CB8AC3E}">
        <p14:creationId xmlns:p14="http://schemas.microsoft.com/office/powerpoint/2010/main" val="224827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Barnards</a:t>
            </a:r>
            <a:r>
              <a:rPr lang="en-US" baseline="0" dirty="0" smtClean="0"/>
              <a:t> star – </a:t>
            </a:r>
            <a:r>
              <a:rPr lang="en-US" baseline="0" dirty="0" err="1" smtClean="0"/>
              <a:t>palomar</a:t>
            </a:r>
            <a:r>
              <a:rPr lang="en-US" baseline="0" dirty="0" smtClean="0"/>
              <a:t> survey, 50 years apart. 10”/year!</a:t>
            </a:r>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7</a:t>
            </a:fld>
            <a:endParaRPr lang="en-US"/>
          </a:p>
        </p:txBody>
      </p:sp>
    </p:spTree>
    <p:extLst>
      <p:ext uri="{BB962C8B-B14F-4D97-AF65-F5344CB8AC3E}">
        <p14:creationId xmlns:p14="http://schemas.microsoft.com/office/powerpoint/2010/main" val="1822334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Smallest</a:t>
            </a:r>
            <a:r>
              <a:rPr lang="en-US" baseline="0" dirty="0" smtClean="0"/>
              <a:t> image;</a:t>
            </a:r>
            <a:r>
              <a:rPr lang="en-US" b="1" dirty="0" smtClean="0"/>
              <a:t> A VLBI image of the jet at 1.3 cm (from Biretta &amp; </a:t>
            </a:r>
            <a:r>
              <a:rPr lang="en-US" b="1" dirty="0" err="1" smtClean="0"/>
              <a:t>Junor</a:t>
            </a:r>
            <a:r>
              <a:rPr lang="en-US" b="1" dirty="0" smtClean="0"/>
              <a:t>). The length of the visible jet is about 2.5 pc. The physical scale of the innermost jet features, next to the unresolved core source, is about 0.1 pc (1/3 of a light year), about 100 times the size of the black hole which drives the system. </a:t>
            </a:r>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8</a:t>
            </a:fld>
            <a:endParaRPr lang="en-US"/>
          </a:p>
        </p:txBody>
      </p:sp>
    </p:spTree>
    <p:extLst>
      <p:ext uri="{BB962C8B-B14F-4D97-AF65-F5344CB8AC3E}">
        <p14:creationId xmlns:p14="http://schemas.microsoft.com/office/powerpoint/2010/main" val="97725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11</a:t>
            </a:fld>
            <a:endParaRPr lang="en-US"/>
          </a:p>
        </p:txBody>
      </p:sp>
    </p:spTree>
    <p:extLst>
      <p:ext uri="{BB962C8B-B14F-4D97-AF65-F5344CB8AC3E}">
        <p14:creationId xmlns:p14="http://schemas.microsoft.com/office/powerpoint/2010/main" val="93354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14</a:t>
            </a:fld>
            <a:endParaRPr lang="en-US"/>
          </a:p>
        </p:txBody>
      </p:sp>
    </p:spTree>
    <p:extLst>
      <p:ext uri="{BB962C8B-B14F-4D97-AF65-F5344CB8AC3E}">
        <p14:creationId xmlns:p14="http://schemas.microsoft.com/office/powerpoint/2010/main" val="3106196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15</a:t>
            </a:fld>
            <a:endParaRPr lang="en-US"/>
          </a:p>
        </p:txBody>
      </p:sp>
    </p:spTree>
    <p:extLst>
      <p:ext uri="{BB962C8B-B14F-4D97-AF65-F5344CB8AC3E}">
        <p14:creationId xmlns:p14="http://schemas.microsoft.com/office/powerpoint/2010/main" val="303549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104E77-3553-F74D-A3A7-FFAAF36866DD}" type="slidenum">
              <a:rPr lang="en-US" smtClean="0"/>
              <a:t>16</a:t>
            </a:fld>
            <a:endParaRPr lang="en-US"/>
          </a:p>
        </p:txBody>
      </p:sp>
    </p:spTree>
    <p:extLst>
      <p:ext uri="{BB962C8B-B14F-4D97-AF65-F5344CB8AC3E}">
        <p14:creationId xmlns:p14="http://schemas.microsoft.com/office/powerpoint/2010/main" val="409174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pPr/>
              <a:t>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pPr/>
              <a:t>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96367-2F2B-4F6E-ACF4-15FA13738E10}" type="datetime1">
              <a:rPr lang="en-US" smtClean="0"/>
              <a:pPr/>
              <a:t>8/11/15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pPr/>
              <a:t>8/11/15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4DB246E-8FD1-42FF-94A4-E4133095C37A}" type="datetime1">
              <a:rPr lang="en-US" smtClean="0"/>
              <a:pPr/>
              <a:t>8/11/15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8/11/15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pPr/>
              <a:t>8/11/15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8ADFA-7142-4015-85E6-1712F15FA709}" type="datetime1">
              <a:rPr lang="en-US" smtClean="0"/>
              <a:pPr/>
              <a:t>8/11/15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8/11/15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8/11/15</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hf sldNum="0" hdr="0" ftr="0" dt="0"/>
  <p:txStyles>
    <p:titleStyle>
      <a:lvl1pPr algn="l" defTabSz="914400" rtl="0" eaLnBrk="1" latinLnBrk="0" hangingPunct="1">
        <a:spcBef>
          <a:spcPct val="0"/>
        </a:spcBef>
        <a:buNone/>
        <a:defRPr sz="3000" kern="1200" cap="all" spc="50" baseline="0">
          <a:solidFill>
            <a:schemeClr val="tx1"/>
          </a:solidFill>
          <a:latin typeface="Avenir Book"/>
          <a:ea typeface="+mj-ea"/>
          <a:cs typeface="Avenir Book"/>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Avenir Book"/>
          <a:ea typeface="+mn-ea"/>
          <a:cs typeface="Avenir Book"/>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Avenir Book"/>
          <a:ea typeface="+mn-ea"/>
          <a:cs typeface="Avenir Book"/>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Avenir Book"/>
          <a:ea typeface="+mn-ea"/>
          <a:cs typeface="Avenir Book"/>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Avenir Book"/>
          <a:ea typeface="+mn-ea"/>
          <a:cs typeface="Avenir Book"/>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Avenir Book"/>
          <a:ea typeface="+mn-ea"/>
          <a:cs typeface="Avenir Book"/>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tiff"/><Relationship Id="rId6"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34.png"/><Relationship Id="rId1" Type="http://schemas.microsoft.com/office/2007/relationships/media" Target="../media/media2.mpg"/><Relationship Id="rId2" Type="http://schemas.openxmlformats.org/officeDocument/2006/relationships/video" Target="../media/media2.m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1" Type="http://schemas.microsoft.com/office/2007/relationships/media" Target="../media/media3.mpg"/><Relationship Id="rId2" Type="http://schemas.openxmlformats.org/officeDocument/2006/relationships/video" Target="../media/media3.m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1" Type="http://schemas.microsoft.com/office/2007/relationships/media" Target="../media/media4.mpg"/><Relationship Id="rId2" Type="http://schemas.openxmlformats.org/officeDocument/2006/relationships/video" Target="../media/media4.m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46.png"/><Relationship Id="rId1" Type="http://schemas.microsoft.com/office/2007/relationships/media" Target="../media/media5.mp4"/><Relationship Id="rId2" Type="http://schemas.openxmlformats.org/officeDocument/2006/relationships/video" Target="../media/media5.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1.gif"/><Relationship Id="rId2" Type="http://schemas.openxmlformats.org/officeDocument/2006/relationships/video" Target="../media/media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tty_3c273_jet_2014.jpg"/>
          <p:cNvPicPr>
            <a:picLocks noChangeAspect="1"/>
          </p:cNvPicPr>
          <p:nvPr/>
        </p:nvPicPr>
        <p:blipFill rotWithShape="1">
          <a:blip r:embed="rId2">
            <a:extLst>
              <a:ext uri="{28A0092B-C50C-407E-A947-70E740481C1C}">
                <a14:useLocalDpi xmlns:a14="http://schemas.microsoft.com/office/drawing/2010/main" val="0"/>
              </a:ext>
            </a:extLst>
          </a:blip>
          <a:srcRect b="9292"/>
          <a:stretch/>
        </p:blipFill>
        <p:spPr>
          <a:xfrm>
            <a:off x="0" y="0"/>
            <a:ext cx="9144000" cy="6044092"/>
          </a:xfrm>
          <a:prstGeom prst="rect">
            <a:avLst/>
          </a:prstGeom>
        </p:spPr>
      </p:pic>
      <p:sp>
        <p:nvSpPr>
          <p:cNvPr id="2" name="Subtitle 1"/>
          <p:cNvSpPr>
            <a:spLocks noGrp="1"/>
          </p:cNvSpPr>
          <p:nvPr>
            <p:ph type="subTitle" idx="1"/>
          </p:nvPr>
        </p:nvSpPr>
        <p:spPr>
          <a:xfrm>
            <a:off x="2489200" y="3911600"/>
            <a:ext cx="6400800" cy="1752600"/>
          </a:xfrm>
        </p:spPr>
        <p:txBody>
          <a:bodyPr>
            <a:normAutofit fontScale="77500" lnSpcReduction="20000"/>
          </a:bodyPr>
          <a:lstStyle/>
          <a:p>
            <a:pPr algn="r"/>
            <a:r>
              <a:rPr lang="en-US" sz="2400" dirty="0" smtClean="0">
                <a:solidFill>
                  <a:schemeClr val="accent1">
                    <a:lumMod val="60000"/>
                    <a:lumOff val="40000"/>
                  </a:schemeClr>
                </a:solidFill>
                <a:latin typeface="Avenir Book"/>
                <a:cs typeface="Avenir Book"/>
              </a:rPr>
              <a:t>Eileen Meyer</a:t>
            </a:r>
          </a:p>
          <a:p>
            <a:pPr algn="r"/>
            <a:r>
              <a:rPr lang="en-US" dirty="0" smtClean="0">
                <a:solidFill>
                  <a:schemeClr val="accent1">
                    <a:lumMod val="60000"/>
                    <a:lumOff val="40000"/>
                  </a:schemeClr>
                </a:solidFill>
                <a:latin typeface="Avenir Book"/>
                <a:cs typeface="Avenir Book"/>
              </a:rPr>
              <a:t>Postdoctoral Fellow</a:t>
            </a:r>
          </a:p>
          <a:p>
            <a:pPr algn="r"/>
            <a:r>
              <a:rPr lang="en-US" dirty="0" smtClean="0">
                <a:solidFill>
                  <a:schemeClr val="accent1">
                    <a:lumMod val="60000"/>
                    <a:lumOff val="40000"/>
                  </a:schemeClr>
                </a:solidFill>
                <a:latin typeface="Avenir Book"/>
                <a:cs typeface="Avenir Book"/>
              </a:rPr>
              <a:t>Space Telescope Science Institute</a:t>
            </a:r>
          </a:p>
          <a:p>
            <a:pPr algn="r"/>
            <a:r>
              <a:rPr lang="en-US" dirty="0" smtClean="0">
                <a:solidFill>
                  <a:schemeClr val="accent1">
                    <a:lumMod val="60000"/>
                    <a:lumOff val="40000"/>
                  </a:schemeClr>
                </a:solidFill>
              </a:rPr>
              <a:t>(</a:t>
            </a:r>
            <a:r>
              <a:rPr lang="en-US" dirty="0" smtClean="0">
                <a:solidFill>
                  <a:schemeClr val="accent1">
                    <a:lumMod val="60000"/>
                    <a:lumOff val="40000"/>
                  </a:schemeClr>
                </a:solidFill>
                <a:sym typeface="Wingdings"/>
              </a:rPr>
              <a:t> </a:t>
            </a:r>
            <a:r>
              <a:rPr lang="en-US" dirty="0" smtClean="0">
                <a:solidFill>
                  <a:schemeClr val="accent1">
                    <a:lumMod val="60000"/>
                    <a:lumOff val="40000"/>
                  </a:schemeClr>
                </a:solidFill>
              </a:rPr>
              <a:t>UMBC </a:t>
            </a:r>
            <a:r>
              <a:rPr lang="en-US" dirty="0" smtClean="0">
                <a:solidFill>
                  <a:schemeClr val="accent1">
                    <a:lumMod val="60000"/>
                    <a:lumOff val="40000"/>
                  </a:schemeClr>
                </a:solidFill>
              </a:rPr>
              <a:t>this fall)</a:t>
            </a:r>
            <a:endParaRPr lang="en-US" dirty="0" smtClean="0">
              <a:solidFill>
                <a:schemeClr val="accent1">
                  <a:lumMod val="60000"/>
                  <a:lumOff val="40000"/>
                </a:schemeClr>
              </a:solidFill>
            </a:endParaRPr>
          </a:p>
          <a:p>
            <a:pPr algn="r"/>
            <a:endParaRPr lang="en-US" dirty="0">
              <a:solidFill>
                <a:schemeClr val="accent1">
                  <a:lumMod val="60000"/>
                  <a:lumOff val="40000"/>
                </a:schemeClr>
              </a:solidFill>
              <a:latin typeface="Avenir Book"/>
              <a:cs typeface="Avenir Book"/>
            </a:endParaRPr>
          </a:p>
          <a:p>
            <a:pPr algn="r"/>
            <a:r>
              <a:rPr lang="en-US" dirty="0" smtClean="0">
                <a:solidFill>
                  <a:schemeClr val="accent1">
                    <a:lumMod val="60000"/>
                    <a:lumOff val="40000"/>
                  </a:schemeClr>
                </a:solidFill>
                <a:latin typeface="Avenir Book"/>
                <a:cs typeface="Avenir Book"/>
              </a:rPr>
              <a:t>ATLAST/ULVOIR Symposium, GSFC, 12 August 2015</a:t>
            </a:r>
            <a:endParaRPr lang="en-US" dirty="0">
              <a:solidFill>
                <a:schemeClr val="accent1">
                  <a:lumMod val="60000"/>
                  <a:lumOff val="40000"/>
                </a:schemeClr>
              </a:solidFill>
              <a:latin typeface="Avenir Book"/>
              <a:cs typeface="Avenir Book"/>
            </a:endParaRPr>
          </a:p>
        </p:txBody>
      </p:sp>
      <p:sp>
        <p:nvSpPr>
          <p:cNvPr id="3" name="Title 2"/>
          <p:cNvSpPr>
            <a:spLocks noGrp="1"/>
          </p:cNvSpPr>
          <p:nvPr>
            <p:ph type="ctrTitle"/>
          </p:nvPr>
        </p:nvSpPr>
        <p:spPr>
          <a:xfrm>
            <a:off x="406400" y="38100"/>
            <a:ext cx="7772400" cy="1572913"/>
          </a:xfrm>
        </p:spPr>
        <p:txBody>
          <a:bodyPr/>
          <a:lstStyle/>
          <a:p>
            <a:pPr algn="l"/>
            <a:r>
              <a:rPr lang="en-US" sz="2400" dirty="0"/>
              <a:t>Proper Motions of Jets from Black Holes in the HST Era and Beyond</a:t>
            </a:r>
            <a:endParaRPr lang="en-US" sz="2400" dirty="0">
              <a:solidFill>
                <a:schemeClr val="tx2">
                  <a:lumMod val="40000"/>
                  <a:lumOff val="60000"/>
                </a:schemeClr>
              </a:solidFill>
              <a:latin typeface="Arial"/>
              <a:cs typeface="Arial"/>
            </a:endParaRPr>
          </a:p>
        </p:txBody>
      </p:sp>
      <p:sp>
        <p:nvSpPr>
          <p:cNvPr id="5" name="TextBox 4"/>
          <p:cNvSpPr txBox="1"/>
          <p:nvPr/>
        </p:nvSpPr>
        <p:spPr>
          <a:xfrm>
            <a:off x="215900" y="6044092"/>
            <a:ext cx="8674100" cy="553998"/>
          </a:xfrm>
          <a:prstGeom prst="rect">
            <a:avLst/>
          </a:prstGeom>
          <a:noFill/>
        </p:spPr>
        <p:txBody>
          <a:bodyPr wrap="square" rtlCol="0">
            <a:spAutoFit/>
          </a:bodyPr>
          <a:lstStyle/>
          <a:p>
            <a:r>
              <a:rPr lang="en-US" sz="1500" dirty="0" smtClean="0">
                <a:latin typeface="Avenir Book"/>
                <a:cs typeface="Avenir Book"/>
              </a:rPr>
              <a:t>Bill Sparks (</a:t>
            </a:r>
            <a:r>
              <a:rPr lang="en-US" sz="1500" dirty="0" err="1" smtClean="0">
                <a:latin typeface="Avenir Book"/>
                <a:cs typeface="Avenir Book"/>
              </a:rPr>
              <a:t>STScI</a:t>
            </a:r>
            <a:r>
              <a:rPr lang="en-US" sz="1500" dirty="0" smtClean="0">
                <a:latin typeface="Avenir Book"/>
                <a:cs typeface="Avenir Book"/>
              </a:rPr>
              <a:t>), John Biretta (</a:t>
            </a:r>
            <a:r>
              <a:rPr lang="en-US" sz="1500" dirty="0" err="1" smtClean="0">
                <a:latin typeface="Avenir Book"/>
                <a:cs typeface="Avenir Book"/>
              </a:rPr>
              <a:t>STScI</a:t>
            </a:r>
            <a:r>
              <a:rPr lang="en-US" sz="1500" dirty="0" smtClean="0">
                <a:latin typeface="Avenir Book"/>
                <a:cs typeface="Avenir Book"/>
              </a:rPr>
              <a:t>), Jay Anderson (</a:t>
            </a:r>
            <a:r>
              <a:rPr lang="en-US" sz="1500" dirty="0" err="1" smtClean="0">
                <a:latin typeface="Avenir Book"/>
                <a:cs typeface="Avenir Book"/>
              </a:rPr>
              <a:t>STScI</a:t>
            </a:r>
            <a:r>
              <a:rPr lang="en-US" sz="1500" dirty="0" smtClean="0">
                <a:latin typeface="Avenir Book"/>
                <a:cs typeface="Avenir Book"/>
              </a:rPr>
              <a:t>), Roeland van der </a:t>
            </a:r>
            <a:r>
              <a:rPr lang="en-US" sz="1500" dirty="0" err="1" smtClean="0">
                <a:latin typeface="Avenir Book"/>
                <a:cs typeface="Avenir Book"/>
              </a:rPr>
              <a:t>Marel</a:t>
            </a:r>
            <a:r>
              <a:rPr lang="en-US" sz="1500" dirty="0" smtClean="0">
                <a:latin typeface="Avenir Book"/>
                <a:cs typeface="Avenir Book"/>
              </a:rPr>
              <a:t> (</a:t>
            </a:r>
            <a:r>
              <a:rPr lang="en-US" sz="1500" dirty="0" err="1" smtClean="0">
                <a:latin typeface="Avenir Book"/>
                <a:cs typeface="Avenir Book"/>
              </a:rPr>
              <a:t>STScI</a:t>
            </a:r>
            <a:r>
              <a:rPr lang="en-US" sz="1500" dirty="0" smtClean="0">
                <a:latin typeface="Avenir Book"/>
                <a:cs typeface="Avenir Book"/>
              </a:rPr>
              <a:t>), Tony </a:t>
            </a:r>
            <a:r>
              <a:rPr lang="en-US" sz="1500" dirty="0" err="1" smtClean="0">
                <a:latin typeface="Avenir Book"/>
                <a:cs typeface="Avenir Book"/>
              </a:rPr>
              <a:t>Sohn</a:t>
            </a:r>
            <a:r>
              <a:rPr lang="en-US" sz="1500" dirty="0" smtClean="0">
                <a:latin typeface="Avenir Book"/>
                <a:cs typeface="Avenir Book"/>
              </a:rPr>
              <a:t> (JHU), Marco </a:t>
            </a:r>
            <a:r>
              <a:rPr lang="en-US" sz="1500" dirty="0" err="1" smtClean="0">
                <a:latin typeface="Avenir Book"/>
                <a:cs typeface="Avenir Book"/>
              </a:rPr>
              <a:t>Chiaberge</a:t>
            </a:r>
            <a:r>
              <a:rPr lang="en-US" sz="1500" dirty="0" smtClean="0">
                <a:latin typeface="Avenir Book"/>
                <a:cs typeface="Avenir Book"/>
              </a:rPr>
              <a:t> (</a:t>
            </a:r>
            <a:r>
              <a:rPr lang="en-US" sz="1500" dirty="0" err="1" smtClean="0">
                <a:latin typeface="Avenir Book"/>
                <a:cs typeface="Avenir Book"/>
              </a:rPr>
              <a:t>STScI</a:t>
            </a:r>
            <a:r>
              <a:rPr lang="en-US" sz="1500" dirty="0" smtClean="0">
                <a:latin typeface="Avenir Book"/>
                <a:cs typeface="Avenir Book"/>
              </a:rPr>
              <a:t>), Colin Norman (JHU), </a:t>
            </a:r>
            <a:r>
              <a:rPr lang="en-US" sz="1500" dirty="0" err="1" smtClean="0">
                <a:latin typeface="Avenir Book"/>
                <a:cs typeface="Avenir Book"/>
              </a:rPr>
              <a:t>Markos</a:t>
            </a:r>
            <a:r>
              <a:rPr lang="en-US" sz="1500" dirty="0" smtClean="0">
                <a:latin typeface="Avenir Book"/>
                <a:cs typeface="Avenir Book"/>
              </a:rPr>
              <a:t> </a:t>
            </a:r>
            <a:r>
              <a:rPr lang="en-US" sz="1500" dirty="0" err="1" smtClean="0">
                <a:latin typeface="Avenir Book"/>
                <a:cs typeface="Avenir Book"/>
              </a:rPr>
              <a:t>Georganopoulos</a:t>
            </a:r>
            <a:r>
              <a:rPr lang="en-US" sz="1500" dirty="0" smtClean="0">
                <a:latin typeface="Avenir Book"/>
                <a:cs typeface="Avenir Book"/>
              </a:rPr>
              <a:t> (UMBC)</a:t>
            </a:r>
          </a:p>
        </p:txBody>
      </p:sp>
    </p:spTree>
    <p:extLst>
      <p:ext uri="{BB962C8B-B14F-4D97-AF65-F5344CB8AC3E}">
        <p14:creationId xmlns:p14="http://schemas.microsoft.com/office/powerpoint/2010/main" val="7866793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7924800" cy="775229"/>
          </a:xfrm>
        </p:spPr>
        <p:txBody>
          <a:bodyPr/>
          <a:lstStyle/>
          <a:p>
            <a:r>
              <a:rPr lang="en-US" dirty="0" smtClean="0"/>
              <a:t>Proper Motions of Jets</a:t>
            </a:r>
            <a:endParaRPr lang="en-US" dirty="0"/>
          </a:p>
        </p:txBody>
      </p:sp>
      <p:pic>
        <p:nvPicPr>
          <p:cNvPr id="5" name="Picture 4"/>
          <p:cNvPicPr>
            <a:picLocks noChangeAspect="1"/>
          </p:cNvPicPr>
          <p:nvPr/>
        </p:nvPicPr>
        <p:blipFill>
          <a:blip r:embed="rId2"/>
          <a:stretch>
            <a:fillRect/>
          </a:stretch>
        </p:blipFill>
        <p:spPr>
          <a:xfrm>
            <a:off x="520700" y="1324009"/>
            <a:ext cx="8242300" cy="3243186"/>
          </a:xfrm>
          <a:prstGeom prst="rect">
            <a:avLst/>
          </a:prstGeom>
        </p:spPr>
      </p:pic>
      <p:sp>
        <p:nvSpPr>
          <p:cNvPr id="6" name="TextBox 5"/>
          <p:cNvSpPr txBox="1"/>
          <p:nvPr/>
        </p:nvSpPr>
        <p:spPr>
          <a:xfrm>
            <a:off x="609600" y="5003800"/>
            <a:ext cx="7924800" cy="646331"/>
          </a:xfrm>
          <a:prstGeom prst="rect">
            <a:avLst/>
          </a:prstGeom>
          <a:noFill/>
        </p:spPr>
        <p:txBody>
          <a:bodyPr wrap="square" rtlCol="0">
            <a:spAutoFit/>
          </a:bodyPr>
          <a:lstStyle/>
          <a:p>
            <a:r>
              <a:rPr lang="en-US" dirty="0" smtClean="0">
                <a:latin typeface="Avenir Book"/>
                <a:cs typeface="Avenir Book"/>
              </a:rPr>
              <a:t>Superluminal motion – first predicted in the 1960s, detected soon after and confirmed the relativistic jet at the heart of radio quasars</a:t>
            </a:r>
            <a:endParaRPr lang="en-US" dirty="0" smtClean="0">
              <a:latin typeface="Avenir Book"/>
              <a:cs typeface="Avenir Book"/>
            </a:endParaRPr>
          </a:p>
        </p:txBody>
      </p:sp>
    </p:spTree>
    <p:extLst>
      <p:ext uri="{BB962C8B-B14F-4D97-AF65-F5344CB8AC3E}">
        <p14:creationId xmlns:p14="http://schemas.microsoft.com/office/powerpoint/2010/main" val="12738226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73851" y="1650999"/>
            <a:ext cx="3609742" cy="4830465"/>
          </a:xfrm>
          <a:prstGeom prst="rect">
            <a:avLst/>
          </a:prstGeom>
        </p:spPr>
      </p:pic>
      <p:sp>
        <p:nvSpPr>
          <p:cNvPr id="7" name="TextBox 6"/>
          <p:cNvSpPr txBox="1"/>
          <p:nvPr/>
        </p:nvSpPr>
        <p:spPr>
          <a:xfrm>
            <a:off x="5283200" y="1650999"/>
            <a:ext cx="3454400" cy="3570208"/>
          </a:xfrm>
          <a:prstGeom prst="rect">
            <a:avLst/>
          </a:prstGeom>
          <a:noFill/>
        </p:spPr>
        <p:txBody>
          <a:bodyPr wrap="square" rtlCol="0">
            <a:spAutoFit/>
          </a:bodyPr>
          <a:lstStyle/>
          <a:p>
            <a:r>
              <a:rPr lang="en-US" dirty="0" smtClean="0">
                <a:latin typeface="Avenir Book"/>
                <a:cs typeface="Avenir Book"/>
              </a:rPr>
              <a:t>Probing scales close to the black hole (sub-pc to tens of pc)</a:t>
            </a:r>
          </a:p>
          <a:p>
            <a:endParaRPr lang="en-US" dirty="0" smtClean="0">
              <a:latin typeface="Avenir Book"/>
              <a:cs typeface="Avenir Book"/>
            </a:endParaRPr>
          </a:p>
          <a:p>
            <a:r>
              <a:rPr lang="en-US" dirty="0" smtClean="0">
                <a:latin typeface="Avenir Book"/>
                <a:cs typeface="Avenir Book"/>
              </a:rPr>
              <a:t>Relies on a stable core position</a:t>
            </a:r>
          </a:p>
          <a:p>
            <a:endParaRPr lang="en-US" dirty="0">
              <a:latin typeface="Avenir Book"/>
              <a:cs typeface="Avenir Book"/>
            </a:endParaRPr>
          </a:p>
          <a:p>
            <a:r>
              <a:rPr lang="en-US" dirty="0" smtClean="0">
                <a:latin typeface="Avenir Book"/>
                <a:cs typeface="Avenir Book"/>
              </a:rPr>
              <a:t>Hundreds of sources with measured proper motions </a:t>
            </a:r>
            <a:r>
              <a:rPr lang="en-US" sz="1600" i="1" dirty="0" smtClean="0">
                <a:solidFill>
                  <a:schemeClr val="accent1">
                    <a:lumMod val="40000"/>
                    <a:lumOff val="60000"/>
                  </a:schemeClr>
                </a:solidFill>
                <a:latin typeface="Avenir Book"/>
                <a:cs typeface="Avenir Book"/>
              </a:rPr>
              <a:t>(MOJAVE sample, Lister et al. 2009, also </a:t>
            </a:r>
            <a:r>
              <a:rPr lang="en-US" sz="1600" i="1" dirty="0" err="1" smtClean="0">
                <a:solidFill>
                  <a:schemeClr val="accent1">
                    <a:lumMod val="40000"/>
                    <a:lumOff val="60000"/>
                  </a:schemeClr>
                </a:solidFill>
                <a:latin typeface="Avenir Book"/>
                <a:cs typeface="Avenir Book"/>
              </a:rPr>
              <a:t>Jorstad</a:t>
            </a:r>
            <a:r>
              <a:rPr lang="en-US" sz="1600" i="1" dirty="0" smtClean="0">
                <a:solidFill>
                  <a:schemeClr val="accent1">
                    <a:lumMod val="40000"/>
                    <a:lumOff val="60000"/>
                  </a:schemeClr>
                </a:solidFill>
                <a:latin typeface="Avenir Book"/>
                <a:cs typeface="Avenir Book"/>
              </a:rPr>
              <a:t>, </a:t>
            </a:r>
            <a:r>
              <a:rPr lang="en-US" sz="1600" i="1" dirty="0" err="1" smtClean="0">
                <a:solidFill>
                  <a:schemeClr val="accent1">
                    <a:lumMod val="40000"/>
                    <a:lumOff val="60000"/>
                  </a:schemeClr>
                </a:solidFill>
                <a:latin typeface="Avenir Book"/>
                <a:cs typeface="Avenir Book"/>
              </a:rPr>
              <a:t>Marscher</a:t>
            </a:r>
            <a:r>
              <a:rPr lang="en-US" sz="1600" i="1" dirty="0" smtClean="0">
                <a:solidFill>
                  <a:schemeClr val="accent1">
                    <a:lumMod val="40000"/>
                    <a:lumOff val="60000"/>
                  </a:schemeClr>
                </a:solidFill>
                <a:latin typeface="Avenir Book"/>
                <a:cs typeface="Avenir Book"/>
              </a:rPr>
              <a:t>, </a:t>
            </a:r>
            <a:r>
              <a:rPr lang="en-US" sz="1600" i="1" dirty="0" err="1" smtClean="0">
                <a:solidFill>
                  <a:schemeClr val="accent1">
                    <a:lumMod val="40000"/>
                    <a:lumOff val="60000"/>
                  </a:schemeClr>
                </a:solidFill>
                <a:latin typeface="Avenir Book"/>
                <a:cs typeface="Avenir Book"/>
              </a:rPr>
              <a:t>Piner</a:t>
            </a:r>
            <a:r>
              <a:rPr lang="en-US" sz="1600" i="1" dirty="0" smtClean="0">
                <a:solidFill>
                  <a:schemeClr val="accent1">
                    <a:lumMod val="40000"/>
                    <a:lumOff val="60000"/>
                  </a:schemeClr>
                </a:solidFill>
                <a:latin typeface="Avenir Book"/>
                <a:cs typeface="Avenir Book"/>
              </a:rPr>
              <a:t>, many more over decades)</a:t>
            </a:r>
          </a:p>
          <a:p>
            <a:endParaRPr lang="en-US" sz="1600" i="1" dirty="0">
              <a:solidFill>
                <a:schemeClr val="accent1">
                  <a:lumMod val="40000"/>
                  <a:lumOff val="60000"/>
                </a:schemeClr>
              </a:solidFill>
              <a:latin typeface="Avenir Book"/>
              <a:cs typeface="Avenir Book"/>
            </a:endParaRPr>
          </a:p>
          <a:p>
            <a:r>
              <a:rPr lang="en-US" dirty="0" smtClean="0">
                <a:latin typeface="Avenir Book"/>
                <a:cs typeface="Avenir Book"/>
              </a:rPr>
              <a:t>Apparent velocities from sub-luminal up to 50c</a:t>
            </a:r>
          </a:p>
        </p:txBody>
      </p:sp>
      <p:sp>
        <p:nvSpPr>
          <p:cNvPr id="8" name="Title 1"/>
          <p:cNvSpPr>
            <a:spLocks noGrp="1"/>
          </p:cNvSpPr>
          <p:nvPr>
            <p:ph type="title"/>
          </p:nvPr>
        </p:nvSpPr>
        <p:spPr>
          <a:xfrm>
            <a:off x="609600" y="274638"/>
            <a:ext cx="8293100" cy="775229"/>
          </a:xfrm>
        </p:spPr>
        <p:txBody>
          <a:bodyPr/>
          <a:lstStyle/>
          <a:p>
            <a:r>
              <a:rPr lang="en-US" dirty="0" smtClean="0"/>
              <a:t>Proper Motions of Jets – in the RADIO</a:t>
            </a:r>
            <a:endParaRPr lang="en-US" dirty="0"/>
          </a:p>
        </p:txBody>
      </p:sp>
    </p:spTree>
    <p:extLst>
      <p:ext uri="{BB962C8B-B14F-4D97-AF65-F5344CB8AC3E}">
        <p14:creationId xmlns:p14="http://schemas.microsoft.com/office/powerpoint/2010/main" val="30987078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9600" y="1409700"/>
            <a:ext cx="5447944" cy="3886200"/>
          </a:xfrm>
          <a:prstGeom prst="rect">
            <a:avLst/>
          </a:prstGeom>
        </p:spPr>
      </p:pic>
      <p:sp>
        <p:nvSpPr>
          <p:cNvPr id="7" name="Title 1"/>
          <p:cNvSpPr>
            <a:spLocks noGrp="1"/>
          </p:cNvSpPr>
          <p:nvPr>
            <p:ph type="title"/>
          </p:nvPr>
        </p:nvSpPr>
        <p:spPr>
          <a:xfrm>
            <a:off x="609600" y="274638"/>
            <a:ext cx="8394700" cy="775229"/>
          </a:xfrm>
        </p:spPr>
        <p:txBody>
          <a:bodyPr/>
          <a:lstStyle/>
          <a:p>
            <a:r>
              <a:rPr lang="en-US" dirty="0" smtClean="0"/>
              <a:t>Proper Motions of Jets – in the radio</a:t>
            </a:r>
            <a:endParaRPr lang="en-US" dirty="0"/>
          </a:p>
        </p:txBody>
      </p:sp>
      <p:sp>
        <p:nvSpPr>
          <p:cNvPr id="8" name="TextBox 7"/>
          <p:cNvSpPr txBox="1"/>
          <p:nvPr/>
        </p:nvSpPr>
        <p:spPr>
          <a:xfrm>
            <a:off x="6286500" y="1562100"/>
            <a:ext cx="2387600" cy="3139321"/>
          </a:xfrm>
          <a:prstGeom prst="rect">
            <a:avLst/>
          </a:prstGeom>
          <a:noFill/>
        </p:spPr>
        <p:txBody>
          <a:bodyPr wrap="square" rtlCol="0">
            <a:spAutoFit/>
          </a:bodyPr>
          <a:lstStyle/>
          <a:p>
            <a:r>
              <a:rPr lang="en-US" dirty="0" smtClean="0">
                <a:latin typeface="Avenir Book"/>
                <a:cs typeface="Avenir Book"/>
              </a:rPr>
              <a:t>(from Lister et al. 2009)</a:t>
            </a:r>
          </a:p>
          <a:p>
            <a:endParaRPr lang="en-US" dirty="0">
              <a:latin typeface="Avenir Book"/>
              <a:cs typeface="Avenir Book"/>
            </a:endParaRPr>
          </a:p>
          <a:p>
            <a:r>
              <a:rPr lang="en-US" dirty="0" smtClean="0">
                <a:latin typeface="Avenir Book"/>
                <a:cs typeface="Avenir Book"/>
              </a:rPr>
              <a:t>Apparent Speed versus radio power</a:t>
            </a:r>
          </a:p>
          <a:p>
            <a:endParaRPr lang="en-US" dirty="0">
              <a:latin typeface="Avenir Book"/>
              <a:cs typeface="Avenir Book"/>
            </a:endParaRPr>
          </a:p>
          <a:p>
            <a:r>
              <a:rPr lang="en-US" dirty="0" smtClean="0">
                <a:solidFill>
                  <a:srgbClr val="FF2D57"/>
                </a:solidFill>
                <a:latin typeface="Avenir Book"/>
                <a:cs typeface="Avenir Book"/>
              </a:rPr>
              <a:t>Superluminal Speeds are Common on the parsec and sub-parsec scale near to the black hole</a:t>
            </a:r>
            <a:endParaRPr lang="en-US" dirty="0" smtClean="0">
              <a:solidFill>
                <a:srgbClr val="FF2D57"/>
              </a:solidFill>
              <a:latin typeface="Avenir Book"/>
              <a:cs typeface="Avenir Book"/>
            </a:endParaRPr>
          </a:p>
        </p:txBody>
      </p:sp>
    </p:spTree>
    <p:extLst>
      <p:ext uri="{BB962C8B-B14F-4D97-AF65-F5344CB8AC3E}">
        <p14:creationId xmlns:p14="http://schemas.microsoft.com/office/powerpoint/2010/main" val="8037614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58626" y="1049867"/>
            <a:ext cx="4977173" cy="5441574"/>
          </a:xfrm>
          <a:prstGeom prst="rect">
            <a:avLst/>
          </a:prstGeom>
        </p:spPr>
      </p:pic>
      <p:sp>
        <p:nvSpPr>
          <p:cNvPr id="9" name="Title 1"/>
          <p:cNvSpPr>
            <a:spLocks noGrp="1"/>
          </p:cNvSpPr>
          <p:nvPr>
            <p:ph type="title"/>
          </p:nvPr>
        </p:nvSpPr>
        <p:spPr>
          <a:xfrm>
            <a:off x="609600" y="274638"/>
            <a:ext cx="8394700" cy="775229"/>
          </a:xfrm>
        </p:spPr>
        <p:txBody>
          <a:bodyPr/>
          <a:lstStyle/>
          <a:p>
            <a:r>
              <a:rPr lang="en-US" dirty="0" smtClean="0"/>
              <a:t>Constraints from Proper Motions</a:t>
            </a:r>
            <a:endParaRPr lang="en-US" dirty="0"/>
          </a:p>
        </p:txBody>
      </p:sp>
    </p:spTree>
    <p:extLst>
      <p:ext uri="{BB962C8B-B14F-4D97-AF65-F5344CB8AC3E}">
        <p14:creationId xmlns:p14="http://schemas.microsoft.com/office/powerpoint/2010/main" val="27764255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8705" y="1308100"/>
            <a:ext cx="3950295" cy="5158866"/>
          </a:xfrm>
          <a:prstGeom prst="rect">
            <a:avLst/>
          </a:prstGeom>
        </p:spPr>
      </p:pic>
      <p:sp>
        <p:nvSpPr>
          <p:cNvPr id="3" name="TextBox 2"/>
          <p:cNvSpPr txBox="1"/>
          <p:nvPr/>
        </p:nvSpPr>
        <p:spPr>
          <a:xfrm>
            <a:off x="4991100" y="1308100"/>
            <a:ext cx="3835400" cy="6186310"/>
          </a:xfrm>
          <a:prstGeom prst="rect">
            <a:avLst/>
          </a:prstGeom>
          <a:noFill/>
        </p:spPr>
        <p:txBody>
          <a:bodyPr wrap="square" rtlCol="0">
            <a:spAutoFit/>
          </a:bodyPr>
          <a:lstStyle/>
          <a:p>
            <a:r>
              <a:rPr lang="en-US" dirty="0" smtClean="0">
                <a:latin typeface="Avenir Book"/>
                <a:cs typeface="Avenir Book"/>
              </a:rPr>
              <a:t>M87: Very nearby, very well-studied jet (19 </a:t>
            </a:r>
            <a:r>
              <a:rPr lang="en-US" dirty="0" err="1" smtClean="0">
                <a:latin typeface="Avenir Book"/>
                <a:cs typeface="Avenir Book"/>
              </a:rPr>
              <a:t>Mpc</a:t>
            </a:r>
            <a:r>
              <a:rPr lang="en-US" dirty="0" smtClean="0">
                <a:latin typeface="Avenir Book"/>
                <a:cs typeface="Avenir Book"/>
              </a:rPr>
              <a:t>)</a:t>
            </a:r>
          </a:p>
          <a:p>
            <a:endParaRPr lang="en-US" dirty="0" smtClean="0">
              <a:latin typeface="Avenir Book"/>
              <a:cs typeface="Avenir Book"/>
            </a:endParaRPr>
          </a:p>
          <a:p>
            <a:r>
              <a:rPr lang="en-US" dirty="0" smtClean="0">
                <a:latin typeface="Avenir Book"/>
                <a:cs typeface="Avenir Book"/>
              </a:rPr>
              <a:t>Biretta et al., 1999</a:t>
            </a:r>
          </a:p>
          <a:p>
            <a:endParaRPr lang="en-US" dirty="0">
              <a:latin typeface="Avenir Book"/>
              <a:cs typeface="Avenir Book"/>
            </a:endParaRPr>
          </a:p>
          <a:p>
            <a:r>
              <a:rPr lang="en-US" dirty="0" smtClean="0">
                <a:latin typeface="Avenir Book"/>
                <a:cs typeface="Avenir Book"/>
              </a:rPr>
              <a:t>4 years of time-elapsed FOC imaging</a:t>
            </a:r>
          </a:p>
          <a:p>
            <a:endParaRPr lang="en-US" dirty="0">
              <a:latin typeface="Avenir Book"/>
              <a:cs typeface="Avenir Book"/>
            </a:endParaRPr>
          </a:p>
          <a:p>
            <a:r>
              <a:rPr lang="en-US" dirty="0" smtClean="0">
                <a:latin typeface="Avenir Book"/>
                <a:cs typeface="Avenir Book"/>
              </a:rPr>
              <a:t>First optical proper motions measured in extragalactic jets</a:t>
            </a:r>
          </a:p>
          <a:p>
            <a:endParaRPr lang="en-US" dirty="0">
              <a:latin typeface="Avenir Book"/>
              <a:cs typeface="Avenir Book"/>
            </a:endParaRPr>
          </a:p>
          <a:p>
            <a:r>
              <a:rPr lang="en-US" dirty="0" smtClean="0">
                <a:latin typeface="Avenir Book"/>
                <a:cs typeface="Avenir Book"/>
              </a:rPr>
              <a:t>Superluminal speeds ~ 6c</a:t>
            </a:r>
          </a:p>
          <a:p>
            <a:endParaRPr lang="en-US" dirty="0">
              <a:latin typeface="Avenir Book"/>
              <a:cs typeface="Avenir Book"/>
            </a:endParaRPr>
          </a:p>
          <a:p>
            <a:r>
              <a:rPr lang="en-US" dirty="0" smtClean="0">
                <a:latin typeface="Avenir Book"/>
                <a:cs typeface="Avenir Book"/>
              </a:rPr>
              <a:t>This remained the only measurement of proper motions on </a:t>
            </a:r>
            <a:r>
              <a:rPr lang="en-US" dirty="0" err="1" smtClean="0">
                <a:latin typeface="Avenir Book"/>
                <a:cs typeface="Avenir Book"/>
              </a:rPr>
              <a:t>kpc</a:t>
            </a:r>
            <a:r>
              <a:rPr lang="en-US" dirty="0" smtClean="0">
                <a:latin typeface="Avenir Book"/>
                <a:cs typeface="Avenir Book"/>
              </a:rPr>
              <a:t> scales</a:t>
            </a:r>
          </a:p>
          <a:p>
            <a:endParaRPr lang="en-US" dirty="0">
              <a:latin typeface="Avenir Book"/>
              <a:cs typeface="Avenir Book"/>
            </a:endParaRPr>
          </a:p>
          <a:p>
            <a:r>
              <a:rPr lang="en-US" dirty="0" smtClean="0">
                <a:latin typeface="Avenir Book"/>
                <a:cs typeface="Avenir Book"/>
              </a:rPr>
              <a:t>VLBI gives low speeds (less constraining)</a:t>
            </a:r>
          </a:p>
          <a:p>
            <a:endParaRPr lang="en-US" dirty="0" smtClean="0">
              <a:latin typeface="Avenir Book"/>
              <a:cs typeface="Avenir Book"/>
            </a:endParaRPr>
          </a:p>
          <a:p>
            <a:endParaRPr lang="en-US" dirty="0">
              <a:latin typeface="Avenir Book"/>
              <a:cs typeface="Avenir Book"/>
            </a:endParaRPr>
          </a:p>
          <a:p>
            <a:endParaRPr lang="en-US" dirty="0" smtClean="0">
              <a:latin typeface="Avenir Book"/>
              <a:cs typeface="Avenir Book"/>
            </a:endParaRPr>
          </a:p>
        </p:txBody>
      </p:sp>
      <p:sp>
        <p:nvSpPr>
          <p:cNvPr id="6" name="Title 1"/>
          <p:cNvSpPr>
            <a:spLocks noGrp="1"/>
          </p:cNvSpPr>
          <p:nvPr>
            <p:ph type="title"/>
          </p:nvPr>
        </p:nvSpPr>
        <p:spPr>
          <a:xfrm>
            <a:off x="609600" y="274638"/>
            <a:ext cx="7924800" cy="775229"/>
          </a:xfrm>
        </p:spPr>
        <p:txBody>
          <a:bodyPr/>
          <a:lstStyle/>
          <a:p>
            <a:r>
              <a:rPr lang="en-US" dirty="0" smtClean="0"/>
              <a:t>Proper Motions of Jets </a:t>
            </a:r>
            <a:r>
              <a:rPr lang="en-US" i="1" dirty="0" smtClean="0">
                <a:solidFill>
                  <a:srgbClr val="FF2D57"/>
                </a:solidFill>
              </a:rPr>
              <a:t>– with HST</a:t>
            </a:r>
            <a:endParaRPr lang="en-US" i="1" dirty="0">
              <a:solidFill>
                <a:srgbClr val="FF2D57"/>
              </a:solidFill>
            </a:endParaRPr>
          </a:p>
        </p:txBody>
      </p:sp>
    </p:spTree>
    <p:extLst>
      <p:ext uri="{BB962C8B-B14F-4D97-AF65-F5344CB8AC3E}">
        <p14:creationId xmlns:p14="http://schemas.microsoft.com/office/powerpoint/2010/main" val="30771648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The Present</a:t>
            </a:r>
          </a:p>
        </p:txBody>
      </p:sp>
      <p:sp>
        <p:nvSpPr>
          <p:cNvPr id="2" name="TextBox 1"/>
          <p:cNvSpPr txBox="1"/>
          <p:nvPr/>
        </p:nvSpPr>
        <p:spPr>
          <a:xfrm>
            <a:off x="762000" y="800100"/>
            <a:ext cx="6819900" cy="369332"/>
          </a:xfrm>
          <a:prstGeom prst="rect">
            <a:avLst/>
          </a:prstGeom>
          <a:noFill/>
        </p:spPr>
        <p:txBody>
          <a:bodyPr wrap="square" rtlCol="0">
            <a:spAutoFit/>
          </a:bodyPr>
          <a:lstStyle/>
          <a:p>
            <a:r>
              <a:rPr lang="en-US" dirty="0" smtClean="0">
                <a:solidFill>
                  <a:schemeClr val="tx2"/>
                </a:solidFill>
                <a:latin typeface="Avenir Book"/>
                <a:cs typeface="Avenir Book"/>
              </a:rPr>
              <a:t>HST observed the first jets with WFPC2 in the early to mid-1990s</a:t>
            </a:r>
          </a:p>
        </p:txBody>
      </p:sp>
      <p:pic>
        <p:nvPicPr>
          <p:cNvPr id="6" name="Picture 5"/>
          <p:cNvPicPr>
            <a:picLocks noChangeAspect="1"/>
          </p:cNvPicPr>
          <p:nvPr/>
        </p:nvPicPr>
        <p:blipFill>
          <a:blip r:embed="rId3"/>
          <a:stretch>
            <a:fillRect/>
          </a:stretch>
        </p:blipFill>
        <p:spPr>
          <a:xfrm>
            <a:off x="6093564" y="4432643"/>
            <a:ext cx="1182461" cy="1547775"/>
          </a:xfrm>
          <a:prstGeom prst="rect">
            <a:avLst/>
          </a:prstGeom>
        </p:spPr>
      </p:pic>
      <p:pic>
        <p:nvPicPr>
          <p:cNvPr id="7" name="Picture 6"/>
          <p:cNvPicPr>
            <a:picLocks noChangeAspect="1"/>
          </p:cNvPicPr>
          <p:nvPr/>
        </p:nvPicPr>
        <p:blipFill>
          <a:blip r:embed="rId4"/>
          <a:stretch>
            <a:fillRect/>
          </a:stretch>
        </p:blipFill>
        <p:spPr>
          <a:xfrm>
            <a:off x="7276025" y="4445001"/>
            <a:ext cx="1521788" cy="1545021"/>
          </a:xfrm>
          <a:prstGeom prst="rect">
            <a:avLst/>
          </a:prstGeom>
        </p:spPr>
      </p:pic>
      <p:sp>
        <p:nvSpPr>
          <p:cNvPr id="8" name="TextBox 7"/>
          <p:cNvSpPr txBox="1"/>
          <p:nvPr/>
        </p:nvSpPr>
        <p:spPr>
          <a:xfrm>
            <a:off x="6093564" y="6083300"/>
            <a:ext cx="2882900" cy="369332"/>
          </a:xfrm>
          <a:prstGeom prst="rect">
            <a:avLst/>
          </a:prstGeom>
          <a:noFill/>
        </p:spPr>
        <p:txBody>
          <a:bodyPr wrap="square" rtlCol="0">
            <a:spAutoFit/>
          </a:bodyPr>
          <a:lstStyle/>
          <a:p>
            <a:r>
              <a:rPr lang="en-US" dirty="0" smtClean="0">
                <a:latin typeface="Avenir Book"/>
                <a:cs typeface="Avenir Book"/>
              </a:rPr>
              <a:t>Bill Sparks &amp; John Biretta</a:t>
            </a:r>
          </a:p>
        </p:txBody>
      </p:sp>
      <p:sp>
        <p:nvSpPr>
          <p:cNvPr id="9" name="TextBox 8"/>
          <p:cNvSpPr txBox="1"/>
          <p:nvPr/>
        </p:nvSpPr>
        <p:spPr>
          <a:xfrm>
            <a:off x="762000" y="5241330"/>
            <a:ext cx="3086100" cy="369332"/>
          </a:xfrm>
          <a:prstGeom prst="rect">
            <a:avLst/>
          </a:prstGeom>
          <a:noFill/>
        </p:spPr>
        <p:txBody>
          <a:bodyPr wrap="square" rtlCol="0">
            <a:spAutoFit/>
          </a:bodyPr>
          <a:lstStyle/>
          <a:p>
            <a:r>
              <a:rPr lang="en-US" dirty="0" smtClean="0">
                <a:latin typeface="Avenir Book"/>
                <a:cs typeface="Avenir Book"/>
              </a:rPr>
              <a:t>Today: </a:t>
            </a:r>
            <a:r>
              <a:rPr lang="en-US" dirty="0" smtClean="0">
                <a:latin typeface="Avenir Book"/>
                <a:cs typeface="Avenir Book"/>
              </a:rPr>
              <a:t>20+ </a:t>
            </a:r>
            <a:r>
              <a:rPr lang="en-US" dirty="0" smtClean="0">
                <a:latin typeface="Avenir Book"/>
                <a:cs typeface="Avenir Book"/>
              </a:rPr>
              <a:t>year baselines</a:t>
            </a:r>
          </a:p>
        </p:txBody>
      </p:sp>
      <p:pic>
        <p:nvPicPr>
          <p:cNvPr id="10" name="Picture 9" descr="1994.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82" y="1358900"/>
            <a:ext cx="4918218" cy="1778762"/>
          </a:xfrm>
          <a:prstGeom prst="rect">
            <a:avLst/>
          </a:prstGeom>
        </p:spPr>
      </p:pic>
      <p:pic>
        <p:nvPicPr>
          <p:cNvPr id="11" name="Picture 10" descr="2014.tif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082" y="3010663"/>
            <a:ext cx="4918217" cy="1778762"/>
          </a:xfrm>
          <a:prstGeom prst="rect">
            <a:avLst/>
          </a:prstGeom>
        </p:spPr>
      </p:pic>
      <p:sp>
        <p:nvSpPr>
          <p:cNvPr id="12" name="TextBox 11"/>
          <p:cNvSpPr txBox="1"/>
          <p:nvPr/>
        </p:nvSpPr>
        <p:spPr>
          <a:xfrm>
            <a:off x="6093564" y="1727200"/>
            <a:ext cx="1920136" cy="2031325"/>
          </a:xfrm>
          <a:prstGeom prst="rect">
            <a:avLst/>
          </a:prstGeom>
          <a:noFill/>
        </p:spPr>
        <p:txBody>
          <a:bodyPr wrap="square" rtlCol="0">
            <a:spAutoFit/>
          </a:bodyPr>
          <a:lstStyle/>
          <a:p>
            <a:r>
              <a:rPr lang="en-US" dirty="0" smtClean="0">
                <a:latin typeface="Avenir Book"/>
                <a:cs typeface="Avenir Book"/>
              </a:rPr>
              <a:t>3C 264, 1994</a:t>
            </a:r>
          </a:p>
          <a:p>
            <a:endParaRPr lang="en-US" dirty="0">
              <a:latin typeface="Avenir Book"/>
              <a:cs typeface="Avenir Book"/>
            </a:endParaRPr>
          </a:p>
          <a:p>
            <a:endParaRPr lang="en-US" dirty="0" smtClean="0">
              <a:latin typeface="Avenir Book"/>
              <a:cs typeface="Avenir Book"/>
            </a:endParaRPr>
          </a:p>
          <a:p>
            <a:endParaRPr lang="en-US" dirty="0">
              <a:latin typeface="Avenir Book"/>
              <a:cs typeface="Avenir Book"/>
            </a:endParaRPr>
          </a:p>
          <a:p>
            <a:endParaRPr lang="en-US" dirty="0" smtClean="0">
              <a:latin typeface="Avenir Book"/>
              <a:cs typeface="Avenir Book"/>
            </a:endParaRPr>
          </a:p>
          <a:p>
            <a:endParaRPr lang="en-US" dirty="0">
              <a:latin typeface="Avenir Book"/>
              <a:cs typeface="Avenir Book"/>
            </a:endParaRPr>
          </a:p>
          <a:p>
            <a:r>
              <a:rPr lang="en-US" dirty="0" smtClean="0">
                <a:latin typeface="Avenir Book"/>
                <a:cs typeface="Avenir Book"/>
              </a:rPr>
              <a:t>3C 264, 2014</a:t>
            </a:r>
            <a:endParaRPr lang="en-US" dirty="0" smtClean="0">
              <a:latin typeface="Avenir Book"/>
              <a:cs typeface="Avenir Book"/>
            </a:endParaRPr>
          </a:p>
        </p:txBody>
      </p:sp>
    </p:spTree>
    <p:extLst>
      <p:ext uri="{BB962C8B-B14F-4D97-AF65-F5344CB8AC3E}">
        <p14:creationId xmlns:p14="http://schemas.microsoft.com/office/powerpoint/2010/main" val="2949999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The Present</a:t>
            </a:r>
          </a:p>
        </p:txBody>
      </p:sp>
      <p:sp>
        <p:nvSpPr>
          <p:cNvPr id="3" name="TextBox 2"/>
          <p:cNvSpPr txBox="1"/>
          <p:nvPr/>
        </p:nvSpPr>
        <p:spPr>
          <a:xfrm>
            <a:off x="850900" y="1169432"/>
            <a:ext cx="6819900" cy="2123658"/>
          </a:xfrm>
          <a:prstGeom prst="rect">
            <a:avLst/>
          </a:prstGeom>
          <a:noFill/>
        </p:spPr>
        <p:txBody>
          <a:bodyPr wrap="square" rtlCol="0">
            <a:spAutoFit/>
          </a:bodyPr>
          <a:lstStyle/>
          <a:p>
            <a:endParaRPr lang="en-US" sz="2400" dirty="0" smtClean="0">
              <a:solidFill>
                <a:schemeClr val="tx2"/>
              </a:solidFill>
              <a:latin typeface="Avenir Book"/>
              <a:cs typeface="Avenir Book"/>
            </a:endParaRPr>
          </a:p>
          <a:p>
            <a:pPr marL="285750" indent="-285750">
              <a:buFontTx/>
              <a:buChar char="-"/>
            </a:pPr>
            <a:r>
              <a:rPr lang="en-US" dirty="0" smtClean="0">
                <a:solidFill>
                  <a:srgbClr val="FFFFFF"/>
                </a:solidFill>
                <a:latin typeface="Avenir Book"/>
                <a:cs typeface="Avenir Book"/>
              </a:rPr>
              <a:t>Easily </a:t>
            </a:r>
            <a:r>
              <a:rPr lang="en-US" dirty="0" smtClean="0">
                <a:latin typeface="Avenir Book"/>
                <a:cs typeface="Avenir Book"/>
              </a:rPr>
              <a:t>register images to 5 mas using globular clusters and background galaxies (0.17 mas in M87 study)</a:t>
            </a:r>
          </a:p>
          <a:p>
            <a:pPr marL="285750" indent="-285750">
              <a:buFontTx/>
              <a:buChar char="-"/>
            </a:pPr>
            <a:endParaRPr lang="en-US" dirty="0" smtClean="0">
              <a:latin typeface="Avenir Book"/>
              <a:cs typeface="Avenir Book"/>
            </a:endParaRPr>
          </a:p>
          <a:p>
            <a:pPr marL="285750" indent="-285750">
              <a:buFontTx/>
              <a:buChar char="-"/>
            </a:pPr>
            <a:r>
              <a:rPr lang="en-US" dirty="0" smtClean="0">
                <a:latin typeface="Avenir Book"/>
                <a:cs typeface="Avenir Book"/>
              </a:rPr>
              <a:t>In extragalactic jets, we are dominated by the error in measuring the jet components, not the systematics</a:t>
            </a:r>
          </a:p>
          <a:p>
            <a:endParaRPr lang="en-US" dirty="0" smtClean="0">
              <a:latin typeface="Avenir Book"/>
              <a:cs typeface="Avenir Book"/>
            </a:endParaRPr>
          </a:p>
        </p:txBody>
      </p:sp>
      <p:grpSp>
        <p:nvGrpSpPr>
          <p:cNvPr id="2" name="Group 1"/>
          <p:cNvGrpSpPr/>
          <p:nvPr/>
        </p:nvGrpSpPr>
        <p:grpSpPr>
          <a:xfrm>
            <a:off x="1282700" y="3575438"/>
            <a:ext cx="6645239" cy="2222659"/>
            <a:chOff x="1027414" y="3610161"/>
            <a:chExt cx="7205325" cy="2536798"/>
          </a:xfrm>
        </p:grpSpPr>
        <p:pic>
          <p:nvPicPr>
            <p:cNvPr id="4" name="Picture 3"/>
            <p:cNvPicPr>
              <a:picLocks noChangeAspect="1"/>
            </p:cNvPicPr>
            <p:nvPr/>
          </p:nvPicPr>
          <p:blipFill>
            <a:blip r:embed="rId3"/>
            <a:stretch>
              <a:fillRect/>
            </a:stretch>
          </p:blipFill>
          <p:spPr>
            <a:xfrm>
              <a:off x="1386214" y="3615105"/>
              <a:ext cx="1197682" cy="1495642"/>
            </a:xfrm>
            <a:prstGeom prst="rect">
              <a:avLst/>
            </a:prstGeom>
          </p:spPr>
        </p:pic>
        <p:sp>
          <p:nvSpPr>
            <p:cNvPr id="6" name="TextBox 5"/>
            <p:cNvSpPr txBox="1"/>
            <p:nvPr/>
          </p:nvSpPr>
          <p:spPr>
            <a:xfrm>
              <a:off x="1027414" y="5223629"/>
              <a:ext cx="1869203" cy="646331"/>
            </a:xfrm>
            <a:prstGeom prst="rect">
              <a:avLst/>
            </a:prstGeom>
            <a:noFill/>
          </p:spPr>
          <p:txBody>
            <a:bodyPr wrap="square" rtlCol="0">
              <a:spAutoFit/>
            </a:bodyPr>
            <a:lstStyle/>
            <a:p>
              <a:pPr algn="ctr"/>
              <a:r>
                <a:rPr lang="en-US" dirty="0" smtClean="0">
                  <a:latin typeface="Avenir Book"/>
                  <a:cs typeface="Avenir Book"/>
                </a:rPr>
                <a:t>Tony </a:t>
              </a:r>
              <a:r>
                <a:rPr lang="en-US" dirty="0" err="1" smtClean="0">
                  <a:latin typeface="Avenir Book"/>
                  <a:cs typeface="Avenir Book"/>
                </a:rPr>
                <a:t>Sohn</a:t>
              </a:r>
              <a:endParaRPr lang="en-US" dirty="0" smtClean="0">
                <a:latin typeface="Avenir Book"/>
                <a:cs typeface="Avenir Book"/>
              </a:endParaRPr>
            </a:p>
            <a:p>
              <a:pPr algn="ctr"/>
              <a:r>
                <a:rPr lang="en-US" dirty="0" smtClean="0">
                  <a:latin typeface="Avenir Book"/>
                  <a:cs typeface="Avenir Book"/>
                </a:rPr>
                <a:t> (Johns Hopkins)</a:t>
              </a:r>
              <a:endParaRPr lang="en-US" dirty="0">
                <a:latin typeface="Avenir Book"/>
                <a:cs typeface="Avenir Book"/>
              </a:endParaRPr>
            </a:p>
          </p:txBody>
        </p:sp>
        <p:pic>
          <p:nvPicPr>
            <p:cNvPr id="7" name="Picture 6"/>
            <p:cNvPicPr>
              <a:picLocks noChangeAspect="1"/>
            </p:cNvPicPr>
            <p:nvPr/>
          </p:nvPicPr>
          <p:blipFill>
            <a:blip r:embed="rId4"/>
            <a:stretch>
              <a:fillRect/>
            </a:stretch>
          </p:blipFill>
          <p:spPr>
            <a:xfrm>
              <a:off x="3792875" y="3610161"/>
              <a:ext cx="1224479" cy="1500586"/>
            </a:xfrm>
            <a:prstGeom prst="rect">
              <a:avLst/>
            </a:prstGeom>
          </p:spPr>
        </p:pic>
        <p:pic>
          <p:nvPicPr>
            <p:cNvPr id="8" name="Picture 7"/>
            <p:cNvPicPr>
              <a:picLocks noChangeAspect="1"/>
            </p:cNvPicPr>
            <p:nvPr/>
          </p:nvPicPr>
          <p:blipFill>
            <a:blip r:embed="rId5"/>
            <a:stretch>
              <a:fillRect/>
            </a:stretch>
          </p:blipFill>
          <p:spPr>
            <a:xfrm>
              <a:off x="6234943" y="3627384"/>
              <a:ext cx="1208442" cy="1483363"/>
            </a:xfrm>
            <a:prstGeom prst="rect">
              <a:avLst/>
            </a:prstGeom>
          </p:spPr>
        </p:pic>
        <p:sp>
          <p:nvSpPr>
            <p:cNvPr id="9" name="TextBox 8"/>
            <p:cNvSpPr txBox="1"/>
            <p:nvPr/>
          </p:nvSpPr>
          <p:spPr>
            <a:xfrm>
              <a:off x="3665086" y="5223629"/>
              <a:ext cx="1587419" cy="923330"/>
            </a:xfrm>
            <a:prstGeom prst="rect">
              <a:avLst/>
            </a:prstGeom>
            <a:noFill/>
          </p:spPr>
          <p:txBody>
            <a:bodyPr wrap="none" rtlCol="0">
              <a:spAutoFit/>
            </a:bodyPr>
            <a:lstStyle/>
            <a:p>
              <a:pPr algn="ctr"/>
              <a:r>
                <a:rPr lang="en-US" dirty="0" smtClean="0">
                  <a:latin typeface="Avenir Book"/>
                  <a:cs typeface="Avenir Book"/>
                </a:rPr>
                <a:t>Jay Anderson </a:t>
              </a:r>
            </a:p>
            <a:p>
              <a:pPr algn="ctr"/>
              <a:r>
                <a:rPr lang="en-US" dirty="0" smtClean="0">
                  <a:latin typeface="Avenir Book"/>
                  <a:cs typeface="Avenir Book"/>
                </a:rPr>
                <a:t>(</a:t>
              </a:r>
              <a:r>
                <a:rPr lang="en-US" dirty="0" err="1" smtClean="0">
                  <a:latin typeface="Avenir Book"/>
                  <a:cs typeface="Avenir Book"/>
                </a:rPr>
                <a:t>STScI</a:t>
              </a:r>
              <a:r>
                <a:rPr lang="en-US" dirty="0" smtClean="0">
                  <a:latin typeface="Avenir Book"/>
                  <a:cs typeface="Avenir Book"/>
                </a:rPr>
                <a:t>)</a:t>
              </a:r>
            </a:p>
            <a:p>
              <a:pPr algn="ctr"/>
              <a:endParaRPr lang="en-US" dirty="0">
                <a:latin typeface="Avenir Book"/>
                <a:cs typeface="Avenir Book"/>
              </a:endParaRPr>
            </a:p>
          </p:txBody>
        </p:sp>
        <p:sp>
          <p:nvSpPr>
            <p:cNvPr id="10" name="TextBox 9"/>
            <p:cNvSpPr txBox="1"/>
            <p:nvPr/>
          </p:nvSpPr>
          <p:spPr>
            <a:xfrm>
              <a:off x="5704918" y="5178791"/>
              <a:ext cx="2527821" cy="646331"/>
            </a:xfrm>
            <a:prstGeom prst="rect">
              <a:avLst/>
            </a:prstGeom>
            <a:noFill/>
          </p:spPr>
          <p:txBody>
            <a:bodyPr wrap="none" rtlCol="0">
              <a:spAutoFit/>
            </a:bodyPr>
            <a:lstStyle/>
            <a:p>
              <a:pPr algn="ctr"/>
              <a:r>
                <a:rPr lang="en-US" dirty="0" smtClean="0">
                  <a:latin typeface="Avenir Book"/>
                  <a:cs typeface="Avenir Book"/>
                </a:rPr>
                <a:t>Roeland Van der </a:t>
              </a:r>
              <a:r>
                <a:rPr lang="en-US" dirty="0" err="1" smtClean="0">
                  <a:latin typeface="Avenir Book"/>
                  <a:cs typeface="Avenir Book"/>
                </a:rPr>
                <a:t>Marel</a:t>
              </a:r>
              <a:r>
                <a:rPr lang="en-US" dirty="0" smtClean="0">
                  <a:latin typeface="Avenir Book"/>
                  <a:cs typeface="Avenir Book"/>
                </a:rPr>
                <a:t> </a:t>
              </a:r>
            </a:p>
            <a:p>
              <a:pPr algn="ctr"/>
              <a:r>
                <a:rPr lang="en-US" dirty="0" smtClean="0">
                  <a:latin typeface="Avenir Book"/>
                  <a:cs typeface="Avenir Book"/>
                </a:rPr>
                <a:t>(</a:t>
              </a:r>
              <a:r>
                <a:rPr lang="en-US" dirty="0" err="1" smtClean="0">
                  <a:latin typeface="Avenir Book"/>
                  <a:cs typeface="Avenir Book"/>
                </a:rPr>
                <a:t>STScI</a:t>
              </a:r>
              <a:r>
                <a:rPr lang="en-US" dirty="0" smtClean="0">
                  <a:latin typeface="Avenir Book"/>
                  <a:cs typeface="Avenir Book"/>
                </a:rPr>
                <a:t>)</a:t>
              </a:r>
              <a:endParaRPr lang="en-US" dirty="0">
                <a:latin typeface="Avenir Book"/>
                <a:cs typeface="Avenir Book"/>
              </a:endParaRPr>
            </a:p>
          </p:txBody>
        </p:sp>
      </p:grpSp>
      <p:sp>
        <p:nvSpPr>
          <p:cNvPr id="11" name="TextBox 10"/>
          <p:cNvSpPr txBox="1"/>
          <p:nvPr/>
        </p:nvSpPr>
        <p:spPr>
          <a:xfrm>
            <a:off x="762000" y="800100"/>
            <a:ext cx="6819900" cy="369332"/>
          </a:xfrm>
          <a:prstGeom prst="rect">
            <a:avLst/>
          </a:prstGeom>
          <a:noFill/>
        </p:spPr>
        <p:txBody>
          <a:bodyPr wrap="square" rtlCol="0">
            <a:spAutoFit/>
          </a:bodyPr>
          <a:lstStyle/>
          <a:p>
            <a:r>
              <a:rPr lang="en-US" dirty="0">
                <a:solidFill>
                  <a:schemeClr val="tx2"/>
                </a:solidFill>
                <a:latin typeface="Avenir Book"/>
                <a:cs typeface="Avenir Book"/>
              </a:rPr>
              <a:t>State-of-the-</a:t>
            </a:r>
            <a:r>
              <a:rPr lang="en-US" dirty="0" smtClean="0">
                <a:solidFill>
                  <a:schemeClr val="tx2"/>
                </a:solidFill>
                <a:latin typeface="Avenir Book"/>
                <a:cs typeface="Avenir Book"/>
              </a:rPr>
              <a:t>art Astrometry</a:t>
            </a:r>
            <a:endParaRPr lang="en-US" dirty="0">
              <a:solidFill>
                <a:schemeClr val="tx2"/>
              </a:solidFill>
              <a:latin typeface="Avenir Book"/>
              <a:cs typeface="Avenir Book"/>
            </a:endParaRPr>
          </a:p>
        </p:txBody>
      </p:sp>
    </p:spTree>
    <p:extLst>
      <p:ext uri="{BB962C8B-B14F-4D97-AF65-F5344CB8AC3E}">
        <p14:creationId xmlns:p14="http://schemas.microsoft.com/office/powerpoint/2010/main" val="29499990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87_f606_acs_galsub.jpg"/>
          <p:cNvPicPr>
            <a:picLocks noChangeAspect="1"/>
          </p:cNvPicPr>
          <p:nvPr/>
        </p:nvPicPr>
        <p:blipFill rotWithShape="1">
          <a:blip r:embed="rId3">
            <a:extLst>
              <a:ext uri="{28A0092B-C50C-407E-A947-70E740481C1C}">
                <a14:useLocalDpi xmlns:a14="http://schemas.microsoft.com/office/drawing/2010/main" val="0"/>
              </a:ext>
            </a:extLst>
          </a:blip>
          <a:srcRect l="12765" t="35503" r="2068" b="49103"/>
          <a:stretch/>
        </p:blipFill>
        <p:spPr>
          <a:xfrm>
            <a:off x="668923" y="1079297"/>
            <a:ext cx="7787690" cy="943194"/>
          </a:xfrm>
          <a:prstGeom prst="rect">
            <a:avLst/>
          </a:prstGeom>
        </p:spPr>
      </p:pic>
      <p:sp>
        <p:nvSpPr>
          <p:cNvPr id="5" name="TextBox 4"/>
          <p:cNvSpPr txBox="1"/>
          <p:nvPr/>
        </p:nvSpPr>
        <p:spPr>
          <a:xfrm>
            <a:off x="685800" y="1093896"/>
            <a:ext cx="5985296" cy="3693319"/>
          </a:xfrm>
          <a:prstGeom prst="rect">
            <a:avLst/>
          </a:prstGeom>
          <a:noFill/>
        </p:spPr>
        <p:txBody>
          <a:bodyPr wrap="square" rtlCol="0">
            <a:spAutoFit/>
          </a:bodyPr>
          <a:lstStyle/>
          <a:p>
            <a:r>
              <a:rPr lang="en-US" dirty="0" smtClean="0">
                <a:latin typeface="Avenir Book"/>
                <a:cs typeface="Avenir Book"/>
              </a:rPr>
              <a:t>Nearby: only 16 </a:t>
            </a:r>
            <a:r>
              <a:rPr lang="en-US" dirty="0" err="1" smtClean="0">
                <a:latin typeface="Avenir Book"/>
                <a:cs typeface="Avenir Book"/>
              </a:rPr>
              <a:t>Mpc</a:t>
            </a:r>
            <a:r>
              <a:rPr lang="en-US" dirty="0" smtClean="0">
                <a:latin typeface="Avenir Book"/>
                <a:cs typeface="Avenir Book"/>
              </a:rPr>
              <a:t> away!   (106 pc/”)</a:t>
            </a:r>
          </a:p>
          <a:p>
            <a:endParaRPr lang="en-US" dirty="0" smtClean="0">
              <a:latin typeface="Avenir Book"/>
              <a:cs typeface="Avenir Book"/>
            </a:endParaRPr>
          </a:p>
          <a:p>
            <a:endParaRPr lang="en-US" dirty="0">
              <a:latin typeface="Avenir Book"/>
              <a:cs typeface="Avenir Book"/>
            </a:endParaRPr>
          </a:p>
          <a:p>
            <a:endParaRPr lang="en-US" dirty="0">
              <a:latin typeface="Avenir Book"/>
              <a:cs typeface="Avenir Book"/>
            </a:endParaRPr>
          </a:p>
          <a:p>
            <a:r>
              <a:rPr lang="en-US" u="sng" dirty="0" smtClean="0">
                <a:solidFill>
                  <a:srgbClr val="F0E0F1"/>
                </a:solidFill>
                <a:latin typeface="Avenir Book"/>
                <a:cs typeface="Avenir Book"/>
              </a:rPr>
              <a:t>Meyer et al., 2013 (</a:t>
            </a:r>
            <a:r>
              <a:rPr lang="en-US" u="sng" dirty="0" err="1" smtClean="0">
                <a:solidFill>
                  <a:srgbClr val="F0E0F1"/>
                </a:solidFill>
                <a:latin typeface="Avenir Book"/>
                <a:cs typeface="Avenir Book"/>
              </a:rPr>
              <a:t>ApJ</a:t>
            </a:r>
            <a:r>
              <a:rPr lang="en-US" u="sng" dirty="0" smtClean="0">
                <a:solidFill>
                  <a:srgbClr val="F0E0F1"/>
                </a:solidFill>
                <a:latin typeface="Avenir Book"/>
                <a:cs typeface="Avenir Book"/>
              </a:rPr>
              <a:t>, 744 ,L21) Key Results:</a:t>
            </a:r>
          </a:p>
          <a:p>
            <a:pPr marL="285750" indent="-285750">
              <a:buFont typeface="Lucida Grande"/>
              <a:buChar char="-"/>
            </a:pPr>
            <a:r>
              <a:rPr lang="en-US" dirty="0" smtClean="0">
                <a:solidFill>
                  <a:srgbClr val="F0E0F1"/>
                </a:solidFill>
                <a:latin typeface="Avenir Book"/>
                <a:cs typeface="Avenir Book"/>
              </a:rPr>
              <a:t>Unprecedented accuracy of &lt; 0.1c</a:t>
            </a:r>
          </a:p>
          <a:p>
            <a:pPr marL="285750" indent="-285750">
              <a:buFont typeface="Lucida Grande"/>
              <a:buChar char="-"/>
            </a:pPr>
            <a:r>
              <a:rPr lang="en-US" dirty="0" smtClean="0">
                <a:solidFill>
                  <a:srgbClr val="F0E0F1"/>
                </a:solidFill>
                <a:latin typeface="Avenir Book"/>
                <a:cs typeface="Avenir Book"/>
              </a:rPr>
              <a:t>Measured deceleration and transverse motions for the first time</a:t>
            </a:r>
          </a:p>
          <a:p>
            <a:pPr marL="285750" indent="-285750">
              <a:buFont typeface="Lucida Grande"/>
              <a:buChar char="-"/>
            </a:pPr>
            <a:r>
              <a:rPr lang="en-US" dirty="0" smtClean="0">
                <a:solidFill>
                  <a:srgbClr val="F0E0F1"/>
                </a:solidFill>
                <a:latin typeface="Avenir Book"/>
                <a:cs typeface="Avenir Book"/>
              </a:rPr>
              <a:t>Helical pattern in outer knots</a:t>
            </a:r>
          </a:p>
          <a:p>
            <a:pPr marL="285750" indent="-285750">
              <a:buFont typeface="Lucida Grande"/>
              <a:buChar char="-"/>
            </a:pPr>
            <a:r>
              <a:rPr lang="en-US" dirty="0" smtClean="0">
                <a:solidFill>
                  <a:srgbClr val="F0E0F1"/>
                </a:solidFill>
                <a:latin typeface="Avenir Book"/>
                <a:cs typeface="Avenir Book"/>
              </a:rPr>
              <a:t>Superluminal speeds in the outer knots</a:t>
            </a:r>
          </a:p>
          <a:p>
            <a:pPr marL="285750" indent="-285750">
              <a:buFont typeface="Wingdings" charset="0"/>
              <a:buChar char="Ø"/>
            </a:pPr>
            <a:endParaRPr lang="en-US" dirty="0" smtClean="0">
              <a:solidFill>
                <a:srgbClr val="F0E0F1"/>
              </a:solidFill>
              <a:latin typeface="Avenir Book"/>
              <a:cs typeface="Avenir Book"/>
            </a:endParaRPr>
          </a:p>
          <a:p>
            <a:endParaRPr lang="en-US" dirty="0">
              <a:latin typeface="Avenir Book"/>
              <a:cs typeface="Avenir Book"/>
            </a:endParaRPr>
          </a:p>
          <a:p>
            <a:endParaRPr lang="en-US" dirty="0">
              <a:latin typeface="Avenir Book"/>
              <a:cs typeface="Avenir Book"/>
            </a:endParaRPr>
          </a:p>
        </p:txBody>
      </p:sp>
      <p:grpSp>
        <p:nvGrpSpPr>
          <p:cNvPr id="6" name="Group 5"/>
          <p:cNvGrpSpPr/>
          <p:nvPr/>
        </p:nvGrpSpPr>
        <p:grpSpPr>
          <a:xfrm>
            <a:off x="1016154" y="3825005"/>
            <a:ext cx="7451118" cy="2873536"/>
            <a:chOff x="616293" y="743567"/>
            <a:chExt cx="8404842" cy="3852109"/>
          </a:xfrm>
        </p:grpSpPr>
        <p:pic>
          <p:nvPicPr>
            <p:cNvPr id="7" name="Picture 6"/>
            <p:cNvPicPr>
              <a:picLocks noChangeAspect="1"/>
            </p:cNvPicPr>
            <p:nvPr/>
          </p:nvPicPr>
          <p:blipFill>
            <a:blip r:embed="rId4"/>
            <a:stretch>
              <a:fillRect/>
            </a:stretch>
          </p:blipFill>
          <p:spPr>
            <a:xfrm>
              <a:off x="616293" y="1112899"/>
              <a:ext cx="3915205" cy="3262671"/>
            </a:xfrm>
            <a:prstGeom prst="rect">
              <a:avLst/>
            </a:prstGeom>
          </p:spPr>
        </p:pic>
        <p:pic>
          <p:nvPicPr>
            <p:cNvPr id="8" name="Picture 7" descr="knotD_compos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252" y="1112899"/>
              <a:ext cx="3363499" cy="3262671"/>
            </a:xfrm>
            <a:prstGeom prst="rect">
              <a:avLst/>
            </a:prstGeom>
          </p:spPr>
        </p:pic>
        <p:sp>
          <p:nvSpPr>
            <p:cNvPr id="9" name="TextBox 8"/>
            <p:cNvSpPr txBox="1"/>
            <p:nvPr/>
          </p:nvSpPr>
          <p:spPr>
            <a:xfrm>
              <a:off x="8217226" y="1370394"/>
              <a:ext cx="787384" cy="495107"/>
            </a:xfrm>
            <a:prstGeom prst="rect">
              <a:avLst/>
            </a:prstGeom>
            <a:noFill/>
          </p:spPr>
          <p:txBody>
            <a:bodyPr wrap="none" rtlCol="0">
              <a:spAutoFit/>
            </a:bodyPr>
            <a:lstStyle/>
            <a:p>
              <a:r>
                <a:rPr lang="en-US" dirty="0" smtClean="0">
                  <a:latin typeface="Avenir Book"/>
                  <a:cs typeface="Avenir Book"/>
                </a:rPr>
                <a:t>1995</a:t>
              </a:r>
              <a:endParaRPr lang="en-US" dirty="0">
                <a:latin typeface="Avenir Book"/>
                <a:cs typeface="Avenir Book"/>
              </a:endParaRPr>
            </a:p>
          </p:txBody>
        </p:sp>
        <p:sp>
          <p:nvSpPr>
            <p:cNvPr id="10" name="TextBox 9"/>
            <p:cNvSpPr txBox="1"/>
            <p:nvPr/>
          </p:nvSpPr>
          <p:spPr>
            <a:xfrm>
              <a:off x="8217227" y="2147869"/>
              <a:ext cx="787384" cy="495107"/>
            </a:xfrm>
            <a:prstGeom prst="rect">
              <a:avLst/>
            </a:prstGeom>
            <a:noFill/>
          </p:spPr>
          <p:txBody>
            <a:bodyPr wrap="none" rtlCol="0">
              <a:spAutoFit/>
            </a:bodyPr>
            <a:lstStyle/>
            <a:p>
              <a:r>
                <a:rPr lang="en-US" dirty="0" smtClean="0">
                  <a:latin typeface="Avenir Book"/>
                  <a:cs typeface="Avenir Book"/>
                </a:rPr>
                <a:t>1998</a:t>
              </a:r>
              <a:endParaRPr lang="en-US" dirty="0">
                <a:latin typeface="Avenir Book"/>
                <a:cs typeface="Avenir Book"/>
              </a:endParaRPr>
            </a:p>
          </p:txBody>
        </p:sp>
        <p:sp>
          <p:nvSpPr>
            <p:cNvPr id="11" name="TextBox 10"/>
            <p:cNvSpPr txBox="1"/>
            <p:nvPr/>
          </p:nvSpPr>
          <p:spPr>
            <a:xfrm>
              <a:off x="8217227" y="2960320"/>
              <a:ext cx="787384" cy="495107"/>
            </a:xfrm>
            <a:prstGeom prst="rect">
              <a:avLst/>
            </a:prstGeom>
            <a:noFill/>
          </p:spPr>
          <p:txBody>
            <a:bodyPr wrap="none" rtlCol="0">
              <a:spAutoFit/>
            </a:bodyPr>
            <a:lstStyle/>
            <a:p>
              <a:r>
                <a:rPr lang="en-US" dirty="0" smtClean="0">
                  <a:latin typeface="Avenir Book"/>
                  <a:cs typeface="Avenir Book"/>
                </a:rPr>
                <a:t>2001</a:t>
              </a:r>
              <a:endParaRPr lang="en-US" dirty="0">
                <a:latin typeface="Avenir Book"/>
                <a:cs typeface="Avenir Book"/>
              </a:endParaRPr>
            </a:p>
          </p:txBody>
        </p:sp>
        <p:sp>
          <p:nvSpPr>
            <p:cNvPr id="12" name="TextBox 11"/>
            <p:cNvSpPr txBox="1"/>
            <p:nvPr/>
          </p:nvSpPr>
          <p:spPr>
            <a:xfrm>
              <a:off x="8233751" y="3729239"/>
              <a:ext cx="787384" cy="866437"/>
            </a:xfrm>
            <a:prstGeom prst="rect">
              <a:avLst/>
            </a:prstGeom>
            <a:noFill/>
          </p:spPr>
          <p:txBody>
            <a:bodyPr wrap="none" rtlCol="0">
              <a:spAutoFit/>
            </a:bodyPr>
            <a:lstStyle/>
            <a:p>
              <a:r>
                <a:rPr lang="en-US" dirty="0" smtClean="0">
                  <a:latin typeface="Avenir Book"/>
                  <a:cs typeface="Avenir Book"/>
                </a:rPr>
                <a:t>2008</a:t>
              </a:r>
            </a:p>
            <a:p>
              <a:endParaRPr lang="en-US" dirty="0">
                <a:latin typeface="Avenir Book"/>
                <a:cs typeface="Avenir Book"/>
              </a:endParaRPr>
            </a:p>
          </p:txBody>
        </p:sp>
        <p:sp>
          <p:nvSpPr>
            <p:cNvPr id="13" name="TextBox 12"/>
            <p:cNvSpPr txBox="1"/>
            <p:nvPr/>
          </p:nvSpPr>
          <p:spPr>
            <a:xfrm>
              <a:off x="7078021" y="743567"/>
              <a:ext cx="1018368" cy="495107"/>
            </a:xfrm>
            <a:prstGeom prst="rect">
              <a:avLst/>
            </a:prstGeom>
            <a:noFill/>
          </p:spPr>
          <p:txBody>
            <a:bodyPr wrap="none" rtlCol="0">
              <a:spAutoFit/>
            </a:bodyPr>
            <a:lstStyle/>
            <a:p>
              <a:r>
                <a:rPr lang="en-US" dirty="0" smtClean="0">
                  <a:latin typeface="Avenir Book"/>
                  <a:cs typeface="Avenir Book"/>
                </a:rPr>
                <a:t>D-west</a:t>
              </a:r>
              <a:endParaRPr lang="en-US" dirty="0">
                <a:latin typeface="Avenir Book"/>
                <a:cs typeface="Avenir Book"/>
              </a:endParaRPr>
            </a:p>
          </p:txBody>
        </p:sp>
      </p:grpSp>
      <p:sp>
        <p:nvSpPr>
          <p:cNvPr id="14" name="TextBox 13"/>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First Test: Back to M87</a:t>
            </a:r>
          </a:p>
        </p:txBody>
      </p:sp>
    </p:spTree>
    <p:extLst>
      <p:ext uri="{BB962C8B-B14F-4D97-AF65-F5344CB8AC3E}">
        <p14:creationId xmlns:p14="http://schemas.microsoft.com/office/powerpoint/2010/main" val="24959894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606W_regular_image.jpg"/>
          <p:cNvPicPr>
            <a:picLocks noChangeAspect="1"/>
          </p:cNvPicPr>
          <p:nvPr/>
        </p:nvPicPr>
        <p:blipFill rotWithShape="1">
          <a:blip r:embed="rId2">
            <a:extLst>
              <a:ext uri="{28A0092B-C50C-407E-A947-70E740481C1C}">
                <a14:useLocalDpi xmlns:a14="http://schemas.microsoft.com/office/drawing/2010/main" val="0"/>
              </a:ext>
            </a:extLst>
          </a:blip>
          <a:srcRect r="11828" b="10516"/>
          <a:stretch/>
        </p:blipFill>
        <p:spPr>
          <a:xfrm>
            <a:off x="0" y="0"/>
            <a:ext cx="6248400" cy="4219132"/>
          </a:xfrm>
          <a:prstGeom prst="rect">
            <a:avLst/>
          </a:prstGeom>
        </p:spPr>
      </p:pic>
      <p:pic>
        <p:nvPicPr>
          <p:cNvPr id="6" name="Picture 5" descr="F606W_random_HRC_frame.jpg"/>
          <p:cNvPicPr>
            <a:picLocks noChangeAspect="1"/>
          </p:cNvPicPr>
          <p:nvPr/>
        </p:nvPicPr>
        <p:blipFill rotWithShape="1">
          <a:blip r:embed="rId3">
            <a:extLst>
              <a:ext uri="{28A0092B-C50C-407E-A947-70E740481C1C}">
                <a14:useLocalDpi xmlns:a14="http://schemas.microsoft.com/office/drawing/2010/main" val="0"/>
              </a:ext>
            </a:extLst>
          </a:blip>
          <a:srcRect l="19444" r="19583" b="10238"/>
          <a:stretch/>
        </p:blipFill>
        <p:spPr>
          <a:xfrm>
            <a:off x="5632922" y="2806699"/>
            <a:ext cx="3384078" cy="3314701"/>
          </a:xfrm>
          <a:prstGeom prst="rect">
            <a:avLst/>
          </a:prstGeom>
        </p:spPr>
      </p:pic>
    </p:spTree>
    <p:extLst>
      <p:ext uri="{BB962C8B-B14F-4D97-AF65-F5344CB8AC3E}">
        <p14:creationId xmlns:p14="http://schemas.microsoft.com/office/powerpoint/2010/main" val="8000197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1725" y="6125400"/>
            <a:ext cx="8016295" cy="369332"/>
          </a:xfrm>
          <a:prstGeom prst="rect">
            <a:avLst/>
          </a:prstGeom>
          <a:noFill/>
        </p:spPr>
        <p:txBody>
          <a:bodyPr wrap="square" rtlCol="0">
            <a:spAutoFit/>
          </a:bodyPr>
          <a:lstStyle/>
          <a:p>
            <a:r>
              <a:rPr lang="en-US" dirty="0" smtClean="0">
                <a:latin typeface="Avenir Book"/>
                <a:cs typeface="Avenir Book"/>
              </a:rPr>
              <a:t>More M87 </a:t>
            </a:r>
            <a:r>
              <a:rPr lang="en-US" dirty="0">
                <a:latin typeface="Avenir Book"/>
                <a:cs typeface="Avenir Book"/>
              </a:rPr>
              <a:t>movies available at http://</a:t>
            </a:r>
            <a:r>
              <a:rPr lang="en-US" dirty="0" err="1">
                <a:latin typeface="Avenir Book"/>
                <a:cs typeface="Avenir Book"/>
              </a:rPr>
              <a:t>www.stsci.edu</a:t>
            </a:r>
            <a:r>
              <a:rPr lang="en-US" dirty="0">
                <a:latin typeface="Avenir Book"/>
                <a:cs typeface="Avenir Book"/>
              </a:rPr>
              <a:t>/~</a:t>
            </a:r>
            <a:r>
              <a:rPr lang="en-US" dirty="0" err="1">
                <a:latin typeface="Avenir Book"/>
                <a:cs typeface="Avenir Book"/>
              </a:rPr>
              <a:t>meyer</a:t>
            </a:r>
            <a:r>
              <a:rPr lang="en-US" dirty="0">
                <a:latin typeface="Avenir Book"/>
                <a:cs typeface="Avenir Book"/>
              </a:rPr>
              <a:t>/M87.html</a:t>
            </a:r>
            <a:endParaRPr lang="en-US" dirty="0" smtClean="0">
              <a:latin typeface="Avenir Book"/>
              <a:cs typeface="Avenir Book"/>
            </a:endParaRPr>
          </a:p>
        </p:txBody>
      </p:sp>
      <p:pic>
        <p:nvPicPr>
          <p:cNvPr id="5" name="final_f814w_fulljet_2000.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38238"/>
            <a:ext cx="9144000" cy="3768725"/>
          </a:xfrm>
          <a:prstGeom prst="rect">
            <a:avLst/>
          </a:prstGeom>
        </p:spPr>
      </p:pic>
      <p:sp>
        <p:nvSpPr>
          <p:cNvPr id="6" name="TextBox 5"/>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First Test: Back to M87</a:t>
            </a:r>
          </a:p>
        </p:txBody>
      </p:sp>
    </p:spTree>
    <p:extLst>
      <p:ext uri="{BB962C8B-B14F-4D97-AF65-F5344CB8AC3E}">
        <p14:creationId xmlns:p14="http://schemas.microsoft.com/office/powerpoint/2010/main" val="19894217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kn231_artis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19" y="4448595"/>
            <a:ext cx="3982348" cy="2240071"/>
          </a:xfrm>
          <a:prstGeom prst="rect">
            <a:avLst/>
          </a:prstGeom>
        </p:spPr>
      </p:pic>
      <p:pic>
        <p:nvPicPr>
          <p:cNvPr id="5" name="Picture 4"/>
          <p:cNvPicPr>
            <a:picLocks noChangeAspect="1"/>
          </p:cNvPicPr>
          <p:nvPr/>
        </p:nvPicPr>
        <p:blipFill rotWithShape="1">
          <a:blip r:embed="rId4"/>
          <a:srcRect b="31171"/>
          <a:stretch/>
        </p:blipFill>
        <p:spPr>
          <a:xfrm>
            <a:off x="0" y="0"/>
            <a:ext cx="9144000" cy="4330062"/>
          </a:xfrm>
          <a:prstGeom prst="rect">
            <a:avLst/>
          </a:prstGeom>
        </p:spPr>
      </p:pic>
      <p:sp>
        <p:nvSpPr>
          <p:cNvPr id="6" name="TextBox 5"/>
          <p:cNvSpPr txBox="1"/>
          <p:nvPr/>
        </p:nvSpPr>
        <p:spPr>
          <a:xfrm>
            <a:off x="643466" y="865032"/>
            <a:ext cx="7112000" cy="646331"/>
          </a:xfrm>
          <a:prstGeom prst="rect">
            <a:avLst/>
          </a:prstGeom>
          <a:solidFill>
            <a:schemeClr val="bg1"/>
          </a:solidFill>
        </p:spPr>
        <p:txBody>
          <a:bodyPr wrap="square" rtlCol="0">
            <a:spAutoFit/>
          </a:bodyPr>
          <a:lstStyle/>
          <a:p>
            <a:r>
              <a:rPr lang="en-US" dirty="0" smtClean="0">
                <a:latin typeface="Avenir Book"/>
                <a:cs typeface="Avenir Book"/>
              </a:rPr>
              <a:t>A Super-massive Black Hole (1 million – 1 billion solar masses) at the center of all massive galaxies</a:t>
            </a:r>
            <a:endParaRPr lang="en-US" dirty="0" smtClean="0">
              <a:latin typeface="Avenir Book"/>
              <a:cs typeface="Avenir Book"/>
            </a:endParaRPr>
          </a:p>
        </p:txBody>
      </p:sp>
      <p:sp>
        <p:nvSpPr>
          <p:cNvPr id="7" name="TextBox 6"/>
          <p:cNvSpPr txBox="1"/>
          <p:nvPr/>
        </p:nvSpPr>
        <p:spPr>
          <a:xfrm>
            <a:off x="4521200" y="4448595"/>
            <a:ext cx="4351867" cy="2308324"/>
          </a:xfrm>
          <a:prstGeom prst="rect">
            <a:avLst/>
          </a:prstGeom>
          <a:noFill/>
        </p:spPr>
        <p:txBody>
          <a:bodyPr wrap="square" rtlCol="0">
            <a:spAutoFit/>
          </a:bodyPr>
          <a:lstStyle/>
          <a:p>
            <a:r>
              <a:rPr lang="en-US" dirty="0" smtClean="0">
                <a:latin typeface="Avenir Book"/>
                <a:cs typeface="Avenir Book"/>
              </a:rPr>
              <a:t>A few % of these black holes become “active” by accreting matter</a:t>
            </a:r>
          </a:p>
          <a:p>
            <a:r>
              <a:rPr lang="en-US" dirty="0" smtClean="0">
                <a:solidFill>
                  <a:srgbClr val="FF2D57"/>
                </a:solidFill>
                <a:latin typeface="Avenir Book"/>
                <a:cs typeface="Avenir Book"/>
              </a:rPr>
              <a:t> </a:t>
            </a:r>
            <a:r>
              <a:rPr lang="en-US" dirty="0" smtClean="0">
                <a:solidFill>
                  <a:srgbClr val="FF2D57"/>
                </a:solidFill>
                <a:latin typeface="Avenir Book"/>
                <a:cs typeface="Avenir Book"/>
                <a:sym typeface="Wingdings"/>
              </a:rPr>
              <a:t> Active Galactic Nuclei (AGN)</a:t>
            </a:r>
            <a:endParaRPr lang="en-US" dirty="0" smtClean="0">
              <a:solidFill>
                <a:srgbClr val="FF2D57"/>
              </a:solidFill>
              <a:latin typeface="Avenir Book"/>
              <a:cs typeface="Avenir Book"/>
            </a:endParaRPr>
          </a:p>
          <a:p>
            <a:endParaRPr lang="en-US" dirty="0">
              <a:latin typeface="Avenir Book"/>
              <a:cs typeface="Avenir Book"/>
            </a:endParaRPr>
          </a:p>
          <a:p>
            <a:r>
              <a:rPr lang="en-US" dirty="0" smtClean="0">
                <a:latin typeface="Avenir Book"/>
                <a:cs typeface="Avenir Book"/>
              </a:rPr>
              <a:t>Luminosities up to 10</a:t>
            </a:r>
            <a:r>
              <a:rPr lang="en-US" baseline="30000" dirty="0" smtClean="0">
                <a:latin typeface="Avenir Book"/>
                <a:cs typeface="Avenir Book"/>
              </a:rPr>
              <a:t>47</a:t>
            </a:r>
            <a:r>
              <a:rPr lang="en-US" dirty="0" smtClean="0">
                <a:latin typeface="Avenir Book"/>
                <a:cs typeface="Avenir Book"/>
              </a:rPr>
              <a:t> erg/s</a:t>
            </a:r>
          </a:p>
          <a:p>
            <a:endParaRPr lang="en-US" dirty="0">
              <a:latin typeface="Avenir Book"/>
              <a:cs typeface="Avenir Book"/>
            </a:endParaRPr>
          </a:p>
          <a:p>
            <a:r>
              <a:rPr lang="en-US" dirty="0" smtClean="0">
                <a:latin typeface="Avenir Book"/>
                <a:cs typeface="Avenir Book"/>
              </a:rPr>
              <a:t>Massive Winds (3000 solar mass/year!)</a:t>
            </a:r>
          </a:p>
          <a:p>
            <a:r>
              <a:rPr lang="en-US" dirty="0" smtClean="0">
                <a:latin typeface="Avenir Book"/>
                <a:cs typeface="Avenir Book"/>
              </a:rPr>
              <a:t>Fast Winds (0.3c!)</a:t>
            </a:r>
            <a:endParaRPr lang="en-US" dirty="0" smtClean="0">
              <a:latin typeface="Avenir Book"/>
              <a:cs typeface="Avenir Book"/>
            </a:endParaRPr>
          </a:p>
        </p:txBody>
      </p:sp>
    </p:spTree>
    <p:extLst>
      <p:ext uri="{BB962C8B-B14F-4D97-AF65-F5344CB8AC3E}">
        <p14:creationId xmlns:p14="http://schemas.microsoft.com/office/powerpoint/2010/main" val="635264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1725" y="6125400"/>
            <a:ext cx="8016295" cy="369332"/>
          </a:xfrm>
          <a:prstGeom prst="rect">
            <a:avLst/>
          </a:prstGeom>
          <a:noFill/>
        </p:spPr>
        <p:txBody>
          <a:bodyPr wrap="square" rtlCol="0">
            <a:spAutoFit/>
          </a:bodyPr>
          <a:lstStyle/>
          <a:p>
            <a:r>
              <a:rPr lang="en-US" dirty="0" smtClean="0">
                <a:latin typeface="Avenir Book"/>
                <a:cs typeface="Avenir Book"/>
              </a:rPr>
              <a:t>More M87 </a:t>
            </a:r>
            <a:r>
              <a:rPr lang="en-US" dirty="0">
                <a:latin typeface="Avenir Book"/>
                <a:cs typeface="Avenir Book"/>
              </a:rPr>
              <a:t>movies available at http://</a:t>
            </a:r>
            <a:r>
              <a:rPr lang="en-US" dirty="0" err="1">
                <a:latin typeface="Avenir Book"/>
                <a:cs typeface="Avenir Book"/>
              </a:rPr>
              <a:t>www.stsci.edu</a:t>
            </a:r>
            <a:r>
              <a:rPr lang="en-US" dirty="0">
                <a:latin typeface="Avenir Book"/>
                <a:cs typeface="Avenir Book"/>
              </a:rPr>
              <a:t>/~</a:t>
            </a:r>
            <a:r>
              <a:rPr lang="en-US" dirty="0" err="1">
                <a:latin typeface="Avenir Book"/>
                <a:cs typeface="Avenir Book"/>
              </a:rPr>
              <a:t>meyer</a:t>
            </a:r>
            <a:r>
              <a:rPr lang="en-US" dirty="0">
                <a:latin typeface="Avenir Book"/>
                <a:cs typeface="Avenir Book"/>
              </a:rPr>
              <a:t>/M87.html</a:t>
            </a:r>
            <a:endParaRPr lang="en-US" dirty="0" smtClean="0">
              <a:latin typeface="Avenir Book"/>
              <a:cs typeface="Avenir Book"/>
            </a:endParaRPr>
          </a:p>
        </p:txBody>
      </p:sp>
      <p:sp>
        <p:nvSpPr>
          <p:cNvPr id="5" name="TextBox 4"/>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M87 knot D (wide V band)</a:t>
            </a:r>
          </a:p>
        </p:txBody>
      </p:sp>
      <p:pic>
        <p:nvPicPr>
          <p:cNvPr id="3" name="knotD_8000_f606.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800099"/>
            <a:ext cx="7645400" cy="4921726"/>
          </a:xfrm>
          <a:prstGeom prst="rect">
            <a:avLst/>
          </a:prstGeom>
        </p:spPr>
      </p:pic>
    </p:spTree>
    <p:extLst>
      <p:ext uri="{BB962C8B-B14F-4D97-AF65-F5344CB8AC3E}">
        <p14:creationId xmlns:p14="http://schemas.microsoft.com/office/powerpoint/2010/main" val="1874529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1725" y="6125400"/>
            <a:ext cx="8016295" cy="369332"/>
          </a:xfrm>
          <a:prstGeom prst="rect">
            <a:avLst/>
          </a:prstGeom>
          <a:noFill/>
        </p:spPr>
        <p:txBody>
          <a:bodyPr wrap="square" rtlCol="0">
            <a:spAutoFit/>
          </a:bodyPr>
          <a:lstStyle/>
          <a:p>
            <a:r>
              <a:rPr lang="en-US" dirty="0" smtClean="0">
                <a:latin typeface="Avenir Book"/>
                <a:cs typeface="Avenir Book"/>
              </a:rPr>
              <a:t>More M87 </a:t>
            </a:r>
            <a:r>
              <a:rPr lang="en-US" dirty="0">
                <a:latin typeface="Avenir Book"/>
                <a:cs typeface="Avenir Book"/>
              </a:rPr>
              <a:t>movies available at http://</a:t>
            </a:r>
            <a:r>
              <a:rPr lang="en-US" dirty="0" err="1">
                <a:latin typeface="Avenir Book"/>
                <a:cs typeface="Avenir Book"/>
              </a:rPr>
              <a:t>www.stsci.edu</a:t>
            </a:r>
            <a:r>
              <a:rPr lang="en-US" dirty="0">
                <a:latin typeface="Avenir Book"/>
                <a:cs typeface="Avenir Book"/>
              </a:rPr>
              <a:t>/~</a:t>
            </a:r>
            <a:r>
              <a:rPr lang="en-US" dirty="0" err="1">
                <a:latin typeface="Avenir Book"/>
                <a:cs typeface="Avenir Book"/>
              </a:rPr>
              <a:t>meyer</a:t>
            </a:r>
            <a:r>
              <a:rPr lang="en-US" dirty="0">
                <a:latin typeface="Avenir Book"/>
                <a:cs typeface="Avenir Book"/>
              </a:rPr>
              <a:t>/M87.html</a:t>
            </a:r>
            <a:endParaRPr lang="en-US" dirty="0" smtClean="0">
              <a:latin typeface="Avenir Book"/>
              <a:cs typeface="Avenir Book"/>
            </a:endParaRPr>
          </a:p>
        </p:txBody>
      </p:sp>
      <p:pic>
        <p:nvPicPr>
          <p:cNvPr id="2" name="final_knotA+B_8000_f81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73100"/>
            <a:ext cx="9144000" cy="4572000"/>
          </a:xfrm>
          <a:prstGeom prst="rect">
            <a:avLst/>
          </a:prstGeom>
        </p:spPr>
      </p:pic>
      <p:sp>
        <p:nvSpPr>
          <p:cNvPr id="5" name="TextBox 4"/>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First Test: Back to M87</a:t>
            </a:r>
          </a:p>
        </p:txBody>
      </p:sp>
    </p:spTree>
    <p:extLst>
      <p:ext uri="{BB962C8B-B14F-4D97-AF65-F5344CB8AC3E}">
        <p14:creationId xmlns:p14="http://schemas.microsoft.com/office/powerpoint/2010/main" val="2829453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77800"/>
            <a:ext cx="7366000" cy="461665"/>
          </a:xfrm>
          <a:prstGeom prst="rect">
            <a:avLst/>
          </a:prstGeom>
          <a:noFill/>
        </p:spPr>
        <p:txBody>
          <a:bodyPr wrap="square" rtlCol="0">
            <a:spAutoFit/>
          </a:bodyPr>
          <a:lstStyle/>
          <a:p>
            <a:r>
              <a:rPr lang="en-US" sz="2400" dirty="0" smtClean="0">
                <a:latin typeface="Avenir Book"/>
                <a:cs typeface="Avenir Book"/>
              </a:rPr>
              <a:t>Proper Motions in the HST Era</a:t>
            </a:r>
            <a:endParaRPr lang="en-US" dirty="0" smtClean="0">
              <a:latin typeface="Avenir Book"/>
              <a:cs typeface="Avenir Book"/>
            </a:endParaRPr>
          </a:p>
        </p:txBody>
      </p:sp>
      <p:sp>
        <p:nvSpPr>
          <p:cNvPr id="5" name="TextBox 4"/>
          <p:cNvSpPr txBox="1"/>
          <p:nvPr/>
        </p:nvSpPr>
        <p:spPr>
          <a:xfrm>
            <a:off x="838200" y="652165"/>
            <a:ext cx="7404100" cy="646331"/>
          </a:xfrm>
          <a:prstGeom prst="rect">
            <a:avLst/>
          </a:prstGeom>
          <a:noFill/>
        </p:spPr>
        <p:txBody>
          <a:bodyPr wrap="square" rtlCol="0">
            <a:spAutoFit/>
          </a:bodyPr>
          <a:lstStyle/>
          <a:p>
            <a:r>
              <a:rPr lang="en-US" dirty="0" smtClean="0">
                <a:latin typeface="Avenir Book"/>
                <a:cs typeface="Avenir Book"/>
              </a:rPr>
              <a:t>detection depends on resolution – entering a new era</a:t>
            </a:r>
          </a:p>
          <a:p>
            <a:r>
              <a:rPr lang="en-US" dirty="0">
                <a:latin typeface="Avenir Book"/>
                <a:cs typeface="Avenir Book"/>
              </a:rPr>
              <a:t>m</a:t>
            </a:r>
            <a:r>
              <a:rPr lang="en-US" dirty="0" smtClean="0">
                <a:latin typeface="Avenir Book"/>
                <a:cs typeface="Avenir Book"/>
              </a:rPr>
              <a:t>ore distant the target, the faster the velocity for same angular shift</a:t>
            </a:r>
          </a:p>
        </p:txBody>
      </p:sp>
      <p:sp>
        <p:nvSpPr>
          <p:cNvPr id="11" name="TextBox 10"/>
          <p:cNvSpPr txBox="1"/>
          <p:nvPr/>
        </p:nvSpPr>
        <p:spPr>
          <a:xfrm>
            <a:off x="4191000" y="1736635"/>
            <a:ext cx="3403600" cy="1200329"/>
          </a:xfrm>
          <a:prstGeom prst="rect">
            <a:avLst/>
          </a:prstGeom>
          <a:noFill/>
        </p:spPr>
        <p:txBody>
          <a:bodyPr wrap="square" rtlCol="0">
            <a:spAutoFit/>
          </a:bodyPr>
          <a:lstStyle/>
          <a:p>
            <a:r>
              <a:rPr lang="en-US" dirty="0" smtClean="0">
                <a:solidFill>
                  <a:srgbClr val="F2D9A4"/>
                </a:solidFill>
                <a:latin typeface="Avenir Book"/>
                <a:cs typeface="Avenir Book"/>
              </a:rPr>
              <a:t>A shift of 1 ACS pixel (50 mas) over 10 years becomes superluminal (faster-than-light) beyond a distance ~ 120 </a:t>
            </a:r>
            <a:r>
              <a:rPr lang="en-US" dirty="0" err="1" smtClean="0">
                <a:solidFill>
                  <a:srgbClr val="F2D9A4"/>
                </a:solidFill>
                <a:latin typeface="Avenir Book"/>
                <a:cs typeface="Avenir Book"/>
              </a:rPr>
              <a:t>Mpc</a:t>
            </a:r>
            <a:endParaRPr lang="en-US" dirty="0" smtClean="0">
              <a:solidFill>
                <a:srgbClr val="F2D9A4"/>
              </a:solidFill>
              <a:latin typeface="Avenir Book"/>
              <a:cs typeface="Avenir Book"/>
            </a:endParaRPr>
          </a:p>
        </p:txBody>
      </p:sp>
      <p:sp>
        <p:nvSpPr>
          <p:cNvPr id="15" name="TextBox 14"/>
          <p:cNvSpPr txBox="1"/>
          <p:nvPr/>
        </p:nvSpPr>
        <p:spPr>
          <a:xfrm>
            <a:off x="6578600" y="4165142"/>
            <a:ext cx="2235200" cy="369332"/>
          </a:xfrm>
          <a:prstGeom prst="rect">
            <a:avLst/>
          </a:prstGeom>
          <a:noFill/>
        </p:spPr>
        <p:txBody>
          <a:bodyPr wrap="square" rtlCol="0">
            <a:spAutoFit/>
          </a:bodyPr>
          <a:lstStyle/>
          <a:p>
            <a:endParaRPr lang="en-US" dirty="0" smtClean="0">
              <a:latin typeface="Avenir Book"/>
              <a:cs typeface="Avenir Book"/>
            </a:endParaRPr>
          </a:p>
        </p:txBody>
      </p:sp>
      <p:grpSp>
        <p:nvGrpSpPr>
          <p:cNvPr id="10" name="Group 9"/>
          <p:cNvGrpSpPr/>
          <p:nvPr/>
        </p:nvGrpSpPr>
        <p:grpSpPr>
          <a:xfrm>
            <a:off x="1427725" y="1435100"/>
            <a:ext cx="2267975" cy="1993900"/>
            <a:chOff x="1427725" y="1435100"/>
            <a:chExt cx="2267975" cy="1993900"/>
          </a:xfrm>
        </p:grpSpPr>
        <p:grpSp>
          <p:nvGrpSpPr>
            <p:cNvPr id="13" name="Group 12"/>
            <p:cNvGrpSpPr/>
            <p:nvPr/>
          </p:nvGrpSpPr>
          <p:grpSpPr>
            <a:xfrm>
              <a:off x="1427725" y="1435100"/>
              <a:ext cx="2267975" cy="1993900"/>
              <a:chOff x="1427725" y="1714500"/>
              <a:chExt cx="2267975" cy="1993900"/>
            </a:xfrm>
          </p:grpSpPr>
          <p:sp>
            <p:nvSpPr>
              <p:cNvPr id="6" name="Rectangle 5"/>
              <p:cNvSpPr/>
              <p:nvPr/>
            </p:nvSpPr>
            <p:spPr>
              <a:xfrm>
                <a:off x="1689100" y="1714500"/>
                <a:ext cx="901700" cy="901700"/>
              </a:xfrm>
              <a:prstGeom prst="rect">
                <a:avLst/>
              </a:prstGeom>
              <a:solidFill>
                <a:schemeClr val="tx1"/>
              </a:solidFill>
              <a:ln w="5715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7" name="Rectangle 6"/>
              <p:cNvSpPr/>
              <p:nvPr/>
            </p:nvSpPr>
            <p:spPr>
              <a:xfrm>
                <a:off x="2590800" y="1714500"/>
                <a:ext cx="901700" cy="901700"/>
              </a:xfrm>
              <a:prstGeom prst="rect">
                <a:avLst/>
              </a:prstGeom>
              <a:solidFill>
                <a:schemeClr val="tx1"/>
              </a:solidFill>
              <a:ln w="5715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pic>
            <p:nvPicPr>
              <p:cNvPr id="8" name="Picture 7"/>
              <p:cNvPicPr>
                <a:picLocks noChangeAspect="1"/>
              </p:cNvPicPr>
              <p:nvPr/>
            </p:nvPicPr>
            <p:blipFill rotWithShape="1">
              <a:blip r:embed="rId3">
                <a:duotone>
                  <a:schemeClr val="accent2">
                    <a:shade val="45000"/>
                    <a:satMod val="135000"/>
                  </a:schemeClr>
                  <a:prstClr val="white"/>
                </a:duotone>
              </a:blip>
              <a:srcRect l="21497" b="24623"/>
              <a:stretch/>
            </p:blipFill>
            <p:spPr>
              <a:xfrm>
                <a:off x="1427725" y="2705100"/>
                <a:ext cx="1294583" cy="1003300"/>
              </a:xfrm>
              <a:prstGeom prst="rect">
                <a:avLst/>
              </a:prstGeom>
            </p:spPr>
          </p:pic>
          <p:pic>
            <p:nvPicPr>
              <p:cNvPr id="9" name="Picture 8"/>
              <p:cNvPicPr>
                <a:picLocks noChangeAspect="1"/>
              </p:cNvPicPr>
              <p:nvPr/>
            </p:nvPicPr>
            <p:blipFill rotWithShape="1">
              <a:blip r:embed="rId3">
                <a:duotone>
                  <a:schemeClr val="accent2">
                    <a:shade val="45000"/>
                    <a:satMod val="135000"/>
                  </a:schemeClr>
                  <a:prstClr val="white"/>
                </a:duotone>
              </a:blip>
              <a:srcRect l="21497" b="24623"/>
              <a:stretch/>
            </p:blipFill>
            <p:spPr>
              <a:xfrm>
                <a:off x="2401117" y="2705100"/>
                <a:ext cx="1294583" cy="1003300"/>
              </a:xfrm>
              <a:prstGeom prst="rect">
                <a:avLst/>
              </a:prstGeom>
            </p:spPr>
          </p:pic>
        </p:grpSp>
        <p:cxnSp>
          <p:nvCxnSpPr>
            <p:cNvPr id="3" name="Straight Arrow Connector 2"/>
            <p:cNvCxnSpPr/>
            <p:nvPr/>
          </p:nvCxnSpPr>
          <p:spPr>
            <a:xfrm flipV="1">
              <a:off x="2099733" y="2658533"/>
              <a:ext cx="897467" cy="1693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838200" y="3810000"/>
            <a:ext cx="7277100" cy="1477328"/>
          </a:xfrm>
          <a:prstGeom prst="rect">
            <a:avLst/>
          </a:prstGeom>
          <a:noFill/>
        </p:spPr>
        <p:txBody>
          <a:bodyPr wrap="square" rtlCol="0">
            <a:spAutoFit/>
          </a:bodyPr>
          <a:lstStyle/>
          <a:p>
            <a:r>
              <a:rPr lang="en-US" dirty="0" smtClean="0">
                <a:latin typeface="Avenir Book"/>
                <a:cs typeface="Avenir Book"/>
              </a:rPr>
              <a:t>LIMITING FACTORS: </a:t>
            </a:r>
          </a:p>
          <a:p>
            <a:r>
              <a:rPr lang="en-US" dirty="0">
                <a:latin typeface="Avenir Book"/>
                <a:cs typeface="Avenir Book"/>
              </a:rPr>
              <a:t>	</a:t>
            </a:r>
            <a:r>
              <a:rPr lang="en-US" dirty="0" smtClean="0">
                <a:latin typeface="Avenir Book"/>
                <a:cs typeface="Avenir Book"/>
              </a:rPr>
              <a:t>- resolution  (HST ~&lt; 0.1” )</a:t>
            </a:r>
          </a:p>
          <a:p>
            <a:r>
              <a:rPr lang="en-US" dirty="0">
                <a:latin typeface="Avenir Book"/>
                <a:cs typeface="Avenir Book"/>
              </a:rPr>
              <a:t>	</a:t>
            </a:r>
            <a:r>
              <a:rPr lang="en-US" dirty="0" smtClean="0">
                <a:latin typeface="Avenir Book"/>
                <a:cs typeface="Avenir Book"/>
              </a:rPr>
              <a:t>- sensitivity (WFPC2 is noisy, faint background sources washed out)</a:t>
            </a:r>
          </a:p>
          <a:p>
            <a:endParaRPr lang="en-US" dirty="0">
              <a:latin typeface="Avenir Book"/>
              <a:cs typeface="Avenir Book"/>
            </a:endParaRPr>
          </a:p>
          <a:p>
            <a:endParaRPr lang="en-US" dirty="0" smtClean="0">
              <a:latin typeface="Avenir Book"/>
              <a:cs typeface="Avenir Book"/>
            </a:endParaRPr>
          </a:p>
          <a:p>
            <a:endParaRPr lang="en-US" dirty="0" smtClean="0">
              <a:latin typeface="Avenir Book"/>
              <a:cs typeface="Avenir Book"/>
            </a:endParaRPr>
          </a:p>
          <a:p>
            <a:r>
              <a:rPr lang="en-US" dirty="0">
                <a:latin typeface="Avenir Book"/>
                <a:cs typeface="Avenir Book"/>
              </a:rPr>
              <a:t>	</a:t>
            </a:r>
            <a:r>
              <a:rPr lang="en-US" dirty="0" smtClean="0">
                <a:latin typeface="Avenir Book"/>
                <a:cs typeface="Avenir Book"/>
              </a:rPr>
              <a:t>- field of view (lesser extent, but important in PC &amp; HRC)</a:t>
            </a:r>
          </a:p>
          <a:p>
            <a:r>
              <a:rPr lang="en-US" dirty="0">
                <a:latin typeface="Avenir Book"/>
                <a:cs typeface="Avenir Book"/>
              </a:rPr>
              <a:t>	</a:t>
            </a:r>
            <a:r>
              <a:rPr lang="en-US" dirty="0" smtClean="0">
                <a:latin typeface="Avenir Book"/>
                <a:cs typeface="Avenir Book"/>
              </a:rPr>
              <a:t>	ACS = 202” x 202”</a:t>
            </a:r>
          </a:p>
        </p:txBody>
      </p:sp>
    </p:spTree>
    <p:extLst>
      <p:ext uri="{BB962C8B-B14F-4D97-AF65-F5344CB8AC3E}">
        <p14:creationId xmlns:p14="http://schemas.microsoft.com/office/powerpoint/2010/main" val="845807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c273_1995.png"/>
          <p:cNvPicPr>
            <a:picLocks noChangeAspect="1"/>
          </p:cNvPicPr>
          <p:nvPr/>
        </p:nvPicPr>
        <p:blipFill rotWithShape="1">
          <a:blip r:embed="rId3">
            <a:extLst>
              <a:ext uri="{28A0092B-C50C-407E-A947-70E740481C1C}">
                <a14:useLocalDpi xmlns:a14="http://schemas.microsoft.com/office/drawing/2010/main" val="0"/>
              </a:ext>
            </a:extLst>
          </a:blip>
          <a:srcRect l="7500" t="28416" r="10277" b="37967"/>
          <a:stretch/>
        </p:blipFill>
        <p:spPr>
          <a:xfrm>
            <a:off x="992682" y="1763979"/>
            <a:ext cx="4875826" cy="1126675"/>
          </a:xfrm>
          <a:prstGeom prst="rect">
            <a:avLst/>
          </a:prstGeom>
        </p:spPr>
      </p:pic>
      <p:pic>
        <p:nvPicPr>
          <p:cNvPr id="6" name="Picture 5" descr="3c264_1995_subbed.png"/>
          <p:cNvPicPr>
            <a:picLocks noChangeAspect="1"/>
          </p:cNvPicPr>
          <p:nvPr/>
        </p:nvPicPr>
        <p:blipFill rotWithShape="1">
          <a:blip r:embed="rId4">
            <a:extLst>
              <a:ext uri="{28A0092B-C50C-407E-A947-70E740481C1C}">
                <a14:useLocalDpi xmlns:a14="http://schemas.microsoft.com/office/drawing/2010/main" val="0"/>
              </a:ext>
            </a:extLst>
          </a:blip>
          <a:srcRect l="24694" r="31517" b="34666"/>
          <a:stretch/>
        </p:blipFill>
        <p:spPr>
          <a:xfrm>
            <a:off x="6420218" y="3606015"/>
            <a:ext cx="2226173" cy="2321282"/>
          </a:xfrm>
          <a:prstGeom prst="rect">
            <a:avLst/>
          </a:prstGeom>
        </p:spPr>
      </p:pic>
      <p:sp>
        <p:nvSpPr>
          <p:cNvPr id="8" name="TextBox 7"/>
          <p:cNvSpPr txBox="1"/>
          <p:nvPr/>
        </p:nvSpPr>
        <p:spPr>
          <a:xfrm>
            <a:off x="5868507" y="1763979"/>
            <a:ext cx="2588105" cy="923330"/>
          </a:xfrm>
          <a:prstGeom prst="rect">
            <a:avLst/>
          </a:prstGeom>
          <a:noFill/>
        </p:spPr>
        <p:txBody>
          <a:bodyPr wrap="square" rtlCol="0">
            <a:spAutoFit/>
          </a:bodyPr>
          <a:lstStyle/>
          <a:p>
            <a:r>
              <a:rPr lang="en-US" dirty="0" smtClean="0">
                <a:latin typeface="Avenir Book"/>
                <a:cs typeface="Avenir Book"/>
              </a:rPr>
              <a:t>3C 273 – powerful quasar jet at 546 </a:t>
            </a:r>
            <a:r>
              <a:rPr lang="en-US" dirty="0" err="1" smtClean="0">
                <a:latin typeface="Avenir Book"/>
                <a:cs typeface="Avenir Book"/>
              </a:rPr>
              <a:t>Mpc</a:t>
            </a:r>
            <a:endParaRPr lang="en-US" dirty="0" smtClean="0">
              <a:latin typeface="Avenir Book"/>
              <a:cs typeface="Avenir Book"/>
            </a:endParaRPr>
          </a:p>
          <a:p>
            <a:endParaRPr lang="en-US" dirty="0">
              <a:latin typeface="Avenir Book"/>
              <a:cs typeface="Avenir Book"/>
            </a:endParaRPr>
          </a:p>
        </p:txBody>
      </p:sp>
      <p:sp>
        <p:nvSpPr>
          <p:cNvPr id="9" name="TextBox 8"/>
          <p:cNvSpPr txBox="1"/>
          <p:nvPr/>
        </p:nvSpPr>
        <p:spPr>
          <a:xfrm>
            <a:off x="992682" y="5314127"/>
            <a:ext cx="3284615" cy="1200329"/>
          </a:xfrm>
          <a:prstGeom prst="rect">
            <a:avLst/>
          </a:prstGeom>
          <a:noFill/>
        </p:spPr>
        <p:txBody>
          <a:bodyPr wrap="square" rtlCol="0">
            <a:spAutoFit/>
          </a:bodyPr>
          <a:lstStyle/>
          <a:p>
            <a:r>
              <a:rPr lang="en-US" dirty="0" smtClean="0">
                <a:latin typeface="Avenir Book"/>
                <a:cs typeface="Avenir Book"/>
              </a:rPr>
              <a:t>3C 346 – unusual ‘bent’ jet in merger system – an FR I/II moderate-power jet at 553 </a:t>
            </a:r>
            <a:r>
              <a:rPr lang="en-US" dirty="0" err="1" smtClean="0">
                <a:latin typeface="Avenir Book"/>
                <a:cs typeface="Avenir Book"/>
              </a:rPr>
              <a:t>Mpc</a:t>
            </a:r>
            <a:r>
              <a:rPr lang="en-US" dirty="0" smtClean="0">
                <a:latin typeface="Avenir Book"/>
                <a:cs typeface="Avenir Book"/>
              </a:rPr>
              <a:t> </a:t>
            </a:r>
            <a:endParaRPr lang="en-US" dirty="0">
              <a:latin typeface="Avenir Book"/>
              <a:cs typeface="Avenir Book"/>
            </a:endParaRPr>
          </a:p>
        </p:txBody>
      </p:sp>
      <p:sp>
        <p:nvSpPr>
          <p:cNvPr id="10" name="TextBox 9"/>
          <p:cNvSpPr txBox="1"/>
          <p:nvPr/>
        </p:nvSpPr>
        <p:spPr>
          <a:xfrm>
            <a:off x="4905023" y="3606015"/>
            <a:ext cx="1631981" cy="923330"/>
          </a:xfrm>
          <a:prstGeom prst="rect">
            <a:avLst/>
          </a:prstGeom>
          <a:noFill/>
        </p:spPr>
        <p:txBody>
          <a:bodyPr wrap="square" rtlCol="0">
            <a:spAutoFit/>
          </a:bodyPr>
          <a:lstStyle/>
          <a:p>
            <a:r>
              <a:rPr lang="en-US" dirty="0" smtClean="0">
                <a:latin typeface="Avenir Book"/>
                <a:cs typeface="Avenir Book"/>
              </a:rPr>
              <a:t>3C 264, an “M87 analog” at 91 </a:t>
            </a:r>
            <a:r>
              <a:rPr lang="en-US" dirty="0" err="1" smtClean="0">
                <a:latin typeface="Avenir Book"/>
                <a:cs typeface="Avenir Book"/>
              </a:rPr>
              <a:t>Mpc</a:t>
            </a:r>
            <a:endParaRPr lang="en-US" dirty="0">
              <a:latin typeface="Avenir Book"/>
              <a:cs typeface="Avenir Book"/>
            </a:endParaRPr>
          </a:p>
        </p:txBody>
      </p:sp>
      <p:pic>
        <p:nvPicPr>
          <p:cNvPr id="12" name="Picture 11" descr="3c346.png"/>
          <p:cNvPicPr>
            <a:picLocks noChangeAspect="1"/>
          </p:cNvPicPr>
          <p:nvPr/>
        </p:nvPicPr>
        <p:blipFill rotWithShape="1">
          <a:blip r:embed="rId5">
            <a:extLst>
              <a:ext uri="{28A0092B-C50C-407E-A947-70E740481C1C}">
                <a14:useLocalDpi xmlns:a14="http://schemas.microsoft.com/office/drawing/2010/main" val="0"/>
              </a:ext>
            </a:extLst>
          </a:blip>
          <a:srcRect b="9961"/>
          <a:stretch/>
        </p:blipFill>
        <p:spPr>
          <a:xfrm>
            <a:off x="992682" y="3373350"/>
            <a:ext cx="2931992" cy="1897904"/>
          </a:xfrm>
          <a:prstGeom prst="rect">
            <a:avLst/>
          </a:prstGeom>
        </p:spPr>
      </p:pic>
      <p:sp>
        <p:nvSpPr>
          <p:cNvPr id="11" name="TextBox 10"/>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The Present: A New Campaign</a:t>
            </a:r>
          </a:p>
        </p:txBody>
      </p:sp>
      <p:sp>
        <p:nvSpPr>
          <p:cNvPr id="5" name="TextBox 4"/>
          <p:cNvSpPr txBox="1"/>
          <p:nvPr/>
        </p:nvSpPr>
        <p:spPr>
          <a:xfrm>
            <a:off x="876300" y="889000"/>
            <a:ext cx="7213600" cy="369332"/>
          </a:xfrm>
          <a:prstGeom prst="rect">
            <a:avLst/>
          </a:prstGeom>
          <a:noFill/>
        </p:spPr>
        <p:txBody>
          <a:bodyPr wrap="square" rtlCol="0">
            <a:spAutoFit/>
          </a:bodyPr>
          <a:lstStyle/>
          <a:p>
            <a:r>
              <a:rPr lang="en-US" dirty="0" smtClean="0">
                <a:latin typeface="Avenir Book"/>
                <a:cs typeface="Avenir Book"/>
              </a:rPr>
              <a:t>20 year baseline + 2 mas accuracy = 1c </a:t>
            </a:r>
            <a:r>
              <a:rPr lang="en-US" dirty="0" smtClean="0">
                <a:latin typeface="Avenir Book"/>
                <a:cs typeface="Avenir Book"/>
                <a:sym typeface="Wingdings"/>
              </a:rPr>
              <a:t> 500 </a:t>
            </a:r>
            <a:r>
              <a:rPr lang="en-US" dirty="0" err="1" smtClean="0">
                <a:latin typeface="Avenir Book"/>
                <a:cs typeface="Avenir Book"/>
                <a:sym typeface="Wingdings"/>
              </a:rPr>
              <a:t>Mpc</a:t>
            </a:r>
            <a:r>
              <a:rPr lang="en-US" dirty="0" smtClean="0">
                <a:latin typeface="Avenir Book"/>
                <a:cs typeface="Avenir Book"/>
                <a:sym typeface="Wingdings"/>
              </a:rPr>
              <a:t> ‘horizon’</a:t>
            </a:r>
            <a:endParaRPr lang="en-US" dirty="0" smtClean="0">
              <a:latin typeface="Avenir Book"/>
              <a:cs typeface="Avenir Book"/>
            </a:endParaRPr>
          </a:p>
        </p:txBody>
      </p:sp>
    </p:spTree>
    <p:extLst>
      <p:ext uri="{BB962C8B-B14F-4D97-AF65-F5344CB8AC3E}">
        <p14:creationId xmlns:p14="http://schemas.microsoft.com/office/powerpoint/2010/main" val="11998156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Suggestion_Fig5_2014-09-12050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177799"/>
            <a:ext cx="7346950" cy="6148511"/>
          </a:xfrm>
          <a:prstGeom prst="rect">
            <a:avLst/>
          </a:prstGeom>
        </p:spPr>
      </p:pic>
      <p:sp>
        <p:nvSpPr>
          <p:cNvPr id="5" name="TextBox 4"/>
          <p:cNvSpPr txBox="1"/>
          <p:nvPr/>
        </p:nvSpPr>
        <p:spPr>
          <a:xfrm>
            <a:off x="1016000" y="381000"/>
            <a:ext cx="2908300" cy="1200328"/>
          </a:xfrm>
          <a:prstGeom prst="rect">
            <a:avLst/>
          </a:prstGeom>
          <a:noFill/>
        </p:spPr>
        <p:txBody>
          <a:bodyPr wrap="square" rtlCol="0">
            <a:spAutoFit/>
          </a:bodyPr>
          <a:lstStyle/>
          <a:p>
            <a:r>
              <a:rPr lang="en-US" sz="2400" dirty="0" smtClean="0">
                <a:latin typeface="Avenir Book"/>
                <a:cs typeface="Avenir Book"/>
              </a:rPr>
              <a:t>3C 264</a:t>
            </a:r>
          </a:p>
          <a:p>
            <a:r>
              <a:rPr lang="en-US" sz="1600" dirty="0" smtClean="0">
                <a:latin typeface="Avenir Book"/>
                <a:cs typeface="Avenir Book"/>
              </a:rPr>
              <a:t>Radio (Elliptical) Galaxy</a:t>
            </a:r>
          </a:p>
          <a:p>
            <a:r>
              <a:rPr lang="en-US" sz="1600" dirty="0">
                <a:latin typeface="Avenir Book"/>
                <a:cs typeface="Avenir Book"/>
              </a:rPr>
              <a:t>z</a:t>
            </a:r>
            <a:r>
              <a:rPr lang="en-US" sz="1600" dirty="0" smtClean="0">
                <a:latin typeface="Avenir Book"/>
                <a:cs typeface="Avenir Book"/>
              </a:rPr>
              <a:t>=0.02 (91 </a:t>
            </a:r>
            <a:r>
              <a:rPr lang="en-US" sz="1600" dirty="0" err="1" smtClean="0">
                <a:latin typeface="Avenir Book"/>
                <a:cs typeface="Avenir Book"/>
              </a:rPr>
              <a:t>Mpc</a:t>
            </a:r>
            <a:r>
              <a:rPr lang="en-US" sz="1600" dirty="0" smtClean="0">
                <a:latin typeface="Avenir Book"/>
                <a:cs typeface="Avenir Book"/>
              </a:rPr>
              <a:t>)</a:t>
            </a:r>
          </a:p>
          <a:p>
            <a:r>
              <a:rPr lang="en-US" sz="1600" dirty="0" err="1" smtClean="0">
                <a:latin typeface="Avenir Book"/>
                <a:cs typeface="Avenir Book"/>
              </a:rPr>
              <a:t>Abell</a:t>
            </a:r>
            <a:r>
              <a:rPr lang="en-US" sz="1600" dirty="0" smtClean="0">
                <a:latin typeface="Avenir Book"/>
                <a:cs typeface="Avenir Book"/>
              </a:rPr>
              <a:t> 1367 cluster</a:t>
            </a:r>
          </a:p>
        </p:txBody>
      </p:sp>
    </p:spTree>
    <p:extLst>
      <p:ext uri="{BB962C8B-B14F-4D97-AF65-F5344CB8AC3E}">
        <p14:creationId xmlns:p14="http://schemas.microsoft.com/office/powerpoint/2010/main" val="38869912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1300" y="203200"/>
            <a:ext cx="6591300" cy="369332"/>
          </a:xfrm>
          <a:prstGeom prst="rect">
            <a:avLst/>
          </a:prstGeom>
          <a:noFill/>
        </p:spPr>
        <p:txBody>
          <a:bodyPr wrap="square" rtlCol="0">
            <a:spAutoFit/>
          </a:bodyPr>
          <a:lstStyle/>
          <a:p>
            <a:r>
              <a:rPr lang="en-US" dirty="0" smtClean="0">
                <a:solidFill>
                  <a:schemeClr val="tx2"/>
                </a:solidFill>
                <a:latin typeface="Avenir Book"/>
                <a:cs typeface="Avenir Book"/>
              </a:rPr>
              <a:t>3C 264</a:t>
            </a:r>
            <a:r>
              <a:rPr lang="en-US" dirty="0" smtClean="0">
                <a:solidFill>
                  <a:schemeClr val="tx2"/>
                </a:solidFill>
                <a:latin typeface="Avenir Book"/>
                <a:cs typeface="Avenir Book"/>
              </a:rPr>
              <a:t>:First-ever direct evidence for the internal shock model?</a:t>
            </a:r>
            <a:endParaRPr lang="en-US" dirty="0" smtClean="0">
              <a:solidFill>
                <a:schemeClr val="tx2"/>
              </a:solidFill>
              <a:latin typeface="Avenir Book"/>
              <a:cs typeface="Avenir Book"/>
            </a:endParaRPr>
          </a:p>
        </p:txBody>
      </p:sp>
      <p:pic>
        <p:nvPicPr>
          <p:cNvPr id="5" name="Picture 4" descr="CoverSuggestion_Fig1_2014-09-12050C.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743711"/>
            <a:ext cx="4368800" cy="5664877"/>
          </a:xfrm>
          <a:prstGeom prst="rect">
            <a:avLst/>
          </a:prstGeom>
        </p:spPr>
      </p:pic>
      <p:sp>
        <p:nvSpPr>
          <p:cNvPr id="6" name="TextBox 5"/>
          <p:cNvSpPr txBox="1"/>
          <p:nvPr/>
        </p:nvSpPr>
        <p:spPr>
          <a:xfrm>
            <a:off x="5016500" y="743711"/>
            <a:ext cx="3937000" cy="3416320"/>
          </a:xfrm>
          <a:prstGeom prst="rect">
            <a:avLst/>
          </a:prstGeom>
          <a:noFill/>
        </p:spPr>
        <p:txBody>
          <a:bodyPr wrap="square" rtlCol="0">
            <a:spAutoFit/>
          </a:bodyPr>
          <a:lstStyle/>
          <a:p>
            <a:r>
              <a:rPr lang="en-US" dirty="0" smtClean="0">
                <a:latin typeface="Avenir Book"/>
                <a:cs typeface="Avenir Book"/>
              </a:rPr>
              <a:t>3C 264 – 91 </a:t>
            </a:r>
            <a:r>
              <a:rPr lang="en-US" dirty="0" err="1" smtClean="0">
                <a:latin typeface="Avenir Book"/>
                <a:cs typeface="Avenir Book"/>
              </a:rPr>
              <a:t>Mpc</a:t>
            </a:r>
            <a:r>
              <a:rPr lang="en-US" dirty="0" smtClean="0">
                <a:latin typeface="Avenir Book"/>
                <a:cs typeface="Avenir Book"/>
              </a:rPr>
              <a:t> (5x M87 distance)</a:t>
            </a:r>
          </a:p>
          <a:p>
            <a:endParaRPr lang="en-US" dirty="0">
              <a:latin typeface="Avenir Book"/>
              <a:cs typeface="Avenir Book"/>
            </a:endParaRPr>
          </a:p>
          <a:p>
            <a:r>
              <a:rPr lang="en-US" dirty="0" smtClean="0">
                <a:latin typeface="Avenir Book"/>
                <a:cs typeface="Avenir Book"/>
              </a:rPr>
              <a:t>Jet is 0.4 </a:t>
            </a:r>
            <a:r>
              <a:rPr lang="en-US" dirty="0" err="1" smtClean="0">
                <a:latin typeface="Avenir Book"/>
                <a:cs typeface="Avenir Book"/>
              </a:rPr>
              <a:t>kpc</a:t>
            </a:r>
            <a:r>
              <a:rPr lang="en-US" dirty="0" smtClean="0">
                <a:latin typeface="Avenir Book"/>
                <a:cs typeface="Avenir Book"/>
              </a:rPr>
              <a:t> in length</a:t>
            </a:r>
          </a:p>
          <a:p>
            <a:endParaRPr lang="en-US" dirty="0">
              <a:latin typeface="Avenir Book"/>
              <a:cs typeface="Avenir Book"/>
            </a:endParaRPr>
          </a:p>
          <a:p>
            <a:r>
              <a:rPr lang="en-US" dirty="0" smtClean="0">
                <a:latin typeface="Avenir Book"/>
                <a:cs typeface="Avenir Book"/>
              </a:rPr>
              <a:t>Knot B has apparent speed of 7+/-0.8 c </a:t>
            </a:r>
            <a:r>
              <a:rPr lang="en-US" i="1" dirty="0" smtClean="0">
                <a:solidFill>
                  <a:schemeClr val="tx2">
                    <a:lumMod val="20000"/>
                    <a:lumOff val="80000"/>
                  </a:schemeClr>
                </a:solidFill>
                <a:latin typeface="Avenir Book"/>
                <a:cs typeface="Avenir Book"/>
              </a:rPr>
              <a:t>(highest ever measured at these distances)</a:t>
            </a:r>
          </a:p>
          <a:p>
            <a:endParaRPr lang="en-US" i="1" dirty="0">
              <a:solidFill>
                <a:schemeClr val="tx2">
                  <a:lumMod val="20000"/>
                  <a:lumOff val="80000"/>
                </a:schemeClr>
              </a:solidFill>
              <a:latin typeface="Avenir Book"/>
              <a:cs typeface="Avenir Book"/>
            </a:endParaRPr>
          </a:p>
          <a:p>
            <a:r>
              <a:rPr lang="en-US" dirty="0" smtClean="0">
                <a:solidFill>
                  <a:srgbClr val="FF2D57"/>
                </a:solidFill>
                <a:latin typeface="Avenir Book"/>
                <a:cs typeface="Avenir Book"/>
              </a:rPr>
              <a:t>Colliding with Knot C in final epoch</a:t>
            </a:r>
          </a:p>
          <a:p>
            <a:endParaRPr lang="en-US" dirty="0">
              <a:solidFill>
                <a:schemeClr val="tx2">
                  <a:lumMod val="20000"/>
                  <a:lumOff val="80000"/>
                </a:schemeClr>
              </a:solidFill>
              <a:latin typeface="Avenir Book"/>
              <a:cs typeface="Avenir Book"/>
            </a:endParaRPr>
          </a:p>
          <a:p>
            <a:r>
              <a:rPr lang="en-US" dirty="0" smtClean="0">
                <a:solidFill>
                  <a:srgbClr val="FF2D57"/>
                </a:solidFill>
                <a:latin typeface="Avenir Book"/>
                <a:cs typeface="Avenir Book"/>
              </a:rPr>
              <a:t>Significant Brightening Observed</a:t>
            </a:r>
          </a:p>
          <a:p>
            <a:endParaRPr lang="en-US" dirty="0">
              <a:solidFill>
                <a:schemeClr val="tx2">
                  <a:lumMod val="20000"/>
                  <a:lumOff val="80000"/>
                </a:schemeClr>
              </a:solidFill>
              <a:latin typeface="Avenir Book"/>
              <a:cs typeface="Avenir Book"/>
            </a:endParaRPr>
          </a:p>
        </p:txBody>
      </p:sp>
      <p:pic>
        <p:nvPicPr>
          <p:cNvPr id="7" name="Picture 6"/>
          <p:cNvPicPr>
            <a:picLocks noChangeAspect="1"/>
          </p:cNvPicPr>
          <p:nvPr/>
        </p:nvPicPr>
        <p:blipFill>
          <a:blip r:embed="rId4"/>
          <a:stretch>
            <a:fillRect/>
          </a:stretch>
        </p:blipFill>
        <p:spPr>
          <a:xfrm>
            <a:off x="5473700" y="4036482"/>
            <a:ext cx="2959100" cy="2465917"/>
          </a:xfrm>
          <a:prstGeom prst="rect">
            <a:avLst/>
          </a:prstGeom>
        </p:spPr>
      </p:pic>
    </p:spTree>
    <p:extLst>
      <p:ext uri="{BB962C8B-B14F-4D97-AF65-F5344CB8AC3E}">
        <p14:creationId xmlns:p14="http://schemas.microsoft.com/office/powerpoint/2010/main" val="40367078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DFig3_center_contou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533399"/>
            <a:ext cx="8115300" cy="5811380"/>
          </a:xfrm>
          <a:prstGeom prst="rect">
            <a:avLst/>
          </a:prstGeom>
        </p:spPr>
      </p:pic>
    </p:spTree>
    <p:extLst>
      <p:ext uri="{BB962C8B-B14F-4D97-AF65-F5344CB8AC3E}">
        <p14:creationId xmlns:p14="http://schemas.microsoft.com/office/powerpoint/2010/main" val="32132242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Fig5_BC_promo_with_radio.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139700"/>
            <a:ext cx="6489700" cy="6489700"/>
          </a:xfrm>
          <a:prstGeom prst="rect">
            <a:avLst/>
          </a:prstGeom>
        </p:spPr>
      </p:pic>
    </p:spTree>
    <p:extLst>
      <p:ext uri="{BB962C8B-B14F-4D97-AF65-F5344CB8AC3E}">
        <p14:creationId xmlns:p14="http://schemas.microsoft.com/office/powerpoint/2010/main" val="7300506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3C 264</a:t>
            </a:r>
            <a:endParaRPr lang="en-US" dirty="0"/>
          </a:p>
        </p:txBody>
      </p:sp>
      <p:pic>
        <p:nvPicPr>
          <p:cNvPr id="5" name="SI_Movie_NoContou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5334" y="1563164"/>
            <a:ext cx="6628901" cy="3728757"/>
          </a:xfrm>
          <a:prstGeom prst="rect">
            <a:avLst/>
          </a:prstGeom>
        </p:spPr>
      </p:pic>
      <p:sp>
        <p:nvSpPr>
          <p:cNvPr id="3" name="TextBox 2"/>
          <p:cNvSpPr txBox="1"/>
          <p:nvPr/>
        </p:nvSpPr>
        <p:spPr>
          <a:xfrm>
            <a:off x="609600" y="6096000"/>
            <a:ext cx="8534400" cy="369332"/>
          </a:xfrm>
          <a:prstGeom prst="rect">
            <a:avLst/>
          </a:prstGeom>
          <a:noFill/>
        </p:spPr>
        <p:txBody>
          <a:bodyPr wrap="square" rtlCol="0">
            <a:spAutoFit/>
          </a:bodyPr>
          <a:lstStyle/>
          <a:p>
            <a:r>
              <a:rPr lang="en-US" dirty="0" smtClean="0">
                <a:latin typeface="Avenir Book"/>
                <a:cs typeface="Avenir Book"/>
              </a:rPr>
              <a:t>(Probable collision timescale ~ 30 years.  Ongoing HST monitoring </a:t>
            </a:r>
            <a:r>
              <a:rPr lang="en-US" dirty="0" smtClean="0">
                <a:latin typeface="Avenir Book"/>
                <a:cs typeface="Avenir Book"/>
              </a:rPr>
              <a:t>approved!)</a:t>
            </a:r>
            <a:endParaRPr lang="en-US" dirty="0" smtClean="0">
              <a:latin typeface="Avenir Book"/>
              <a:cs typeface="Avenir Book"/>
            </a:endParaRPr>
          </a:p>
        </p:txBody>
      </p:sp>
    </p:spTree>
    <p:extLst>
      <p:ext uri="{BB962C8B-B14F-4D97-AF65-F5344CB8AC3E}">
        <p14:creationId xmlns:p14="http://schemas.microsoft.com/office/powerpoint/2010/main" val="1098760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700" y="0"/>
            <a:ext cx="9104035" cy="6858000"/>
          </a:xfrm>
          <a:prstGeom prst="rect">
            <a:avLst/>
          </a:prstGeom>
        </p:spPr>
      </p:pic>
      <p:sp>
        <p:nvSpPr>
          <p:cNvPr id="5" name="TextBox 4"/>
          <p:cNvSpPr txBox="1"/>
          <p:nvPr/>
        </p:nvSpPr>
        <p:spPr>
          <a:xfrm>
            <a:off x="5588000" y="274638"/>
            <a:ext cx="2036390" cy="369332"/>
          </a:xfrm>
          <a:prstGeom prst="rect">
            <a:avLst/>
          </a:prstGeom>
          <a:noFill/>
        </p:spPr>
        <p:txBody>
          <a:bodyPr wrap="none" rtlCol="0">
            <a:spAutoFit/>
          </a:bodyPr>
          <a:lstStyle/>
          <a:p>
            <a:r>
              <a:rPr lang="en-US" dirty="0" smtClean="0">
                <a:solidFill>
                  <a:schemeClr val="bg1"/>
                </a:solidFill>
                <a:latin typeface="Avenir Book"/>
                <a:cs typeface="Avenir Book"/>
              </a:rPr>
              <a:t>Asada et al., 2014</a:t>
            </a:r>
          </a:p>
        </p:txBody>
      </p:sp>
    </p:spTree>
    <p:extLst>
      <p:ext uri="{BB962C8B-B14F-4D97-AF65-F5344CB8AC3E}">
        <p14:creationId xmlns:p14="http://schemas.microsoft.com/office/powerpoint/2010/main" val="42858336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146" y="272923"/>
            <a:ext cx="4816393" cy="400110"/>
          </a:xfrm>
          <a:prstGeom prst="rect">
            <a:avLst/>
          </a:prstGeom>
          <a:noFill/>
        </p:spPr>
        <p:txBody>
          <a:bodyPr wrap="none" rtlCol="0">
            <a:spAutoFit/>
          </a:bodyPr>
          <a:lstStyle/>
          <a:p>
            <a:r>
              <a:rPr lang="en-US" sz="2000" dirty="0" smtClean="0">
                <a:latin typeface="Arial"/>
                <a:cs typeface="Arial"/>
              </a:rPr>
              <a:t>About 10% of AGN have </a:t>
            </a:r>
            <a:r>
              <a:rPr lang="en-US" sz="2000" dirty="0" smtClean="0">
                <a:solidFill>
                  <a:schemeClr val="accent1">
                    <a:lumMod val="60000"/>
                    <a:lumOff val="40000"/>
                  </a:schemeClr>
                </a:solidFill>
                <a:latin typeface="Arial"/>
                <a:cs typeface="Arial"/>
              </a:rPr>
              <a:t>Relativistic Jets</a:t>
            </a:r>
            <a:endParaRPr lang="en-US" sz="2000" dirty="0">
              <a:solidFill>
                <a:schemeClr val="accent1">
                  <a:lumMod val="60000"/>
                  <a:lumOff val="40000"/>
                </a:schemeClr>
              </a:solidFill>
              <a:latin typeface="Arial"/>
              <a:cs typeface="Arial"/>
            </a:endParaRPr>
          </a:p>
        </p:txBody>
      </p:sp>
      <p:pic>
        <p:nvPicPr>
          <p:cNvPr id="5" name="Picture 4" descr="3c353x044_lar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281" y="787712"/>
            <a:ext cx="5265025" cy="2630197"/>
          </a:xfrm>
          <a:prstGeom prst="rect">
            <a:avLst/>
          </a:prstGeom>
        </p:spPr>
      </p:pic>
      <p:pic>
        <p:nvPicPr>
          <p:cNvPr id="6" name="Picture 5" descr="fabian_fig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46" y="2955045"/>
            <a:ext cx="3507291" cy="3473760"/>
          </a:xfrm>
          <a:prstGeom prst="rect">
            <a:avLst/>
          </a:prstGeom>
        </p:spPr>
      </p:pic>
      <p:sp>
        <p:nvSpPr>
          <p:cNvPr id="7" name="TextBox 6"/>
          <p:cNvSpPr txBox="1"/>
          <p:nvPr/>
        </p:nvSpPr>
        <p:spPr>
          <a:xfrm>
            <a:off x="308146" y="6404670"/>
            <a:ext cx="3154930" cy="338554"/>
          </a:xfrm>
          <a:prstGeom prst="rect">
            <a:avLst/>
          </a:prstGeom>
          <a:noFill/>
        </p:spPr>
        <p:txBody>
          <a:bodyPr wrap="none" rtlCol="0">
            <a:spAutoFit/>
          </a:bodyPr>
          <a:lstStyle/>
          <a:p>
            <a:r>
              <a:rPr lang="ro-RO" sz="1600" dirty="0"/>
              <a:t>MS0735.6 (McNamara et al 2009)</a:t>
            </a:r>
            <a:endParaRPr lang="en-US" sz="1600" dirty="0"/>
          </a:p>
        </p:txBody>
      </p:sp>
      <p:sp>
        <p:nvSpPr>
          <p:cNvPr id="8" name="TextBox 7"/>
          <p:cNvSpPr txBox="1"/>
          <p:nvPr/>
        </p:nvSpPr>
        <p:spPr>
          <a:xfrm>
            <a:off x="6793760" y="3417909"/>
            <a:ext cx="1615546" cy="338554"/>
          </a:xfrm>
          <a:prstGeom prst="rect">
            <a:avLst/>
          </a:prstGeom>
          <a:noFill/>
        </p:spPr>
        <p:txBody>
          <a:bodyPr wrap="none" rtlCol="0">
            <a:spAutoFit/>
          </a:bodyPr>
          <a:lstStyle/>
          <a:p>
            <a:r>
              <a:rPr lang="en-US" sz="1600" dirty="0" smtClean="0"/>
              <a:t>3C 353 (NRAO)</a:t>
            </a:r>
            <a:endParaRPr lang="en-US" sz="1600" dirty="0"/>
          </a:p>
        </p:txBody>
      </p:sp>
      <p:sp>
        <p:nvSpPr>
          <p:cNvPr id="9" name="TextBox 8"/>
          <p:cNvSpPr txBox="1"/>
          <p:nvPr/>
        </p:nvSpPr>
        <p:spPr>
          <a:xfrm>
            <a:off x="271792" y="905840"/>
            <a:ext cx="2904611" cy="646331"/>
          </a:xfrm>
          <a:prstGeom prst="rect">
            <a:avLst/>
          </a:prstGeom>
          <a:noFill/>
        </p:spPr>
        <p:txBody>
          <a:bodyPr wrap="none" rtlCol="0">
            <a:spAutoFit/>
          </a:bodyPr>
          <a:lstStyle/>
          <a:p>
            <a:r>
              <a:rPr lang="en-US" dirty="0" smtClean="0">
                <a:latin typeface="Arial"/>
                <a:cs typeface="Arial"/>
              </a:rPr>
              <a:t>Synchrotron radiation from </a:t>
            </a:r>
          </a:p>
          <a:p>
            <a:r>
              <a:rPr lang="en-US" dirty="0" smtClean="0">
                <a:latin typeface="Arial"/>
                <a:cs typeface="Arial"/>
              </a:rPr>
              <a:t>Radio to X-rays </a:t>
            </a:r>
            <a:endParaRPr lang="en-US" dirty="0">
              <a:latin typeface="Arial"/>
              <a:cs typeface="Arial"/>
            </a:endParaRPr>
          </a:p>
        </p:txBody>
      </p:sp>
      <p:sp>
        <p:nvSpPr>
          <p:cNvPr id="2" name="TextBox 1"/>
          <p:cNvSpPr txBox="1"/>
          <p:nvPr/>
        </p:nvSpPr>
        <p:spPr>
          <a:xfrm>
            <a:off x="4309182" y="4351642"/>
            <a:ext cx="3405387" cy="1477328"/>
          </a:xfrm>
          <a:prstGeom prst="rect">
            <a:avLst/>
          </a:prstGeom>
          <a:noFill/>
        </p:spPr>
        <p:txBody>
          <a:bodyPr wrap="none" rtlCol="0">
            <a:spAutoFit/>
          </a:bodyPr>
          <a:lstStyle/>
          <a:p>
            <a:r>
              <a:rPr lang="en-US" dirty="0" smtClean="0">
                <a:latin typeface="Arial"/>
                <a:cs typeface="Arial"/>
              </a:rPr>
              <a:t>Kinetic Powers up to 10</a:t>
            </a:r>
            <a:r>
              <a:rPr lang="en-US" baseline="30000" dirty="0" smtClean="0">
                <a:latin typeface="Arial"/>
                <a:cs typeface="Arial"/>
              </a:rPr>
              <a:t>46</a:t>
            </a:r>
            <a:r>
              <a:rPr lang="en-US" dirty="0" smtClean="0">
                <a:latin typeface="Arial"/>
                <a:cs typeface="Arial"/>
              </a:rPr>
              <a:t> erg s</a:t>
            </a:r>
          </a:p>
          <a:p>
            <a:r>
              <a:rPr lang="en-US" dirty="0" smtClean="0">
                <a:latin typeface="Arial"/>
                <a:cs typeface="Arial"/>
              </a:rPr>
              <a:t>Lifetimes ~ 10</a:t>
            </a:r>
            <a:r>
              <a:rPr lang="en-US" baseline="30000" dirty="0" smtClean="0">
                <a:latin typeface="Arial"/>
                <a:cs typeface="Arial"/>
              </a:rPr>
              <a:t>7</a:t>
            </a:r>
            <a:r>
              <a:rPr lang="en-US" dirty="0" smtClean="0">
                <a:latin typeface="Arial"/>
                <a:cs typeface="Arial"/>
              </a:rPr>
              <a:t> </a:t>
            </a:r>
            <a:r>
              <a:rPr lang="en-US" dirty="0" err="1" smtClean="0">
                <a:latin typeface="Arial"/>
                <a:cs typeface="Arial"/>
              </a:rPr>
              <a:t>yr</a:t>
            </a:r>
            <a:r>
              <a:rPr lang="en-US" dirty="0" smtClean="0">
                <a:latin typeface="Arial"/>
                <a:cs typeface="Arial"/>
              </a:rPr>
              <a:t> (?)</a:t>
            </a:r>
          </a:p>
          <a:p>
            <a:r>
              <a:rPr lang="en-US" dirty="0" smtClean="0">
                <a:latin typeface="Arial"/>
                <a:cs typeface="Arial"/>
              </a:rPr>
              <a:t>Jet lengths can reach ~1 </a:t>
            </a:r>
            <a:r>
              <a:rPr lang="en-US" dirty="0" err="1" smtClean="0">
                <a:latin typeface="Arial"/>
                <a:cs typeface="Arial"/>
              </a:rPr>
              <a:t>Mpc</a:t>
            </a:r>
            <a:endParaRPr lang="en-US" dirty="0" smtClean="0">
              <a:latin typeface="Arial"/>
              <a:cs typeface="Arial"/>
            </a:endParaRPr>
          </a:p>
          <a:p>
            <a:r>
              <a:rPr lang="en-US" dirty="0" smtClean="0">
                <a:latin typeface="Arial"/>
                <a:cs typeface="Arial"/>
              </a:rPr>
              <a:t>Heating of the galaxy-scale gas</a:t>
            </a:r>
          </a:p>
          <a:p>
            <a:r>
              <a:rPr lang="en-US" dirty="0">
                <a:latin typeface="Arial"/>
                <a:cs typeface="Arial"/>
              </a:rPr>
              <a:t>	</a:t>
            </a:r>
            <a:r>
              <a:rPr lang="en-US" dirty="0" smtClean="0">
                <a:latin typeface="Arial"/>
                <a:cs typeface="Arial"/>
              </a:rPr>
              <a:t>and cluster medium</a:t>
            </a:r>
            <a:endParaRPr lang="en-US" dirty="0">
              <a:latin typeface="Arial"/>
              <a:cs typeface="Arial"/>
            </a:endParaRPr>
          </a:p>
        </p:txBody>
      </p:sp>
    </p:spTree>
    <p:extLst>
      <p:ext uri="{BB962C8B-B14F-4D97-AF65-F5344CB8AC3E}">
        <p14:creationId xmlns:p14="http://schemas.microsoft.com/office/powerpoint/2010/main" val="36176191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3C 264 Conclusions</a:t>
            </a:r>
            <a:endParaRPr lang="en-US" dirty="0"/>
          </a:p>
        </p:txBody>
      </p:sp>
      <p:sp>
        <p:nvSpPr>
          <p:cNvPr id="3" name="Content Placeholder 2"/>
          <p:cNvSpPr>
            <a:spLocks noGrp="1"/>
          </p:cNvSpPr>
          <p:nvPr>
            <p:ph sz="quarter" idx="13"/>
          </p:nvPr>
        </p:nvSpPr>
        <p:spPr/>
        <p:txBody>
          <a:bodyPr/>
          <a:lstStyle/>
          <a:p>
            <a:r>
              <a:rPr lang="en-US" dirty="0" smtClean="0"/>
              <a:t>Internal shocks observed in real time</a:t>
            </a:r>
          </a:p>
          <a:p>
            <a:r>
              <a:rPr lang="en-US" dirty="0" smtClean="0"/>
              <a:t>Mass of the knots is only ~ 5% </a:t>
            </a:r>
            <a:r>
              <a:rPr lang="en-US" dirty="0" err="1" smtClean="0"/>
              <a:t>M</a:t>
            </a:r>
            <a:r>
              <a:rPr lang="en-US" baseline="-25000" dirty="0" err="1" smtClean="0"/>
              <a:t>sol</a:t>
            </a:r>
            <a:r>
              <a:rPr lang="en-US" dirty="0" smtClean="0"/>
              <a:t> </a:t>
            </a:r>
          </a:p>
          <a:p>
            <a:r>
              <a:rPr lang="en-US" dirty="0" smtClean="0"/>
              <a:t>Timescale is about 30 years to finish colliding</a:t>
            </a:r>
          </a:p>
          <a:p>
            <a:r>
              <a:rPr lang="en-US" dirty="0" smtClean="0"/>
              <a:t>Plan to monitor with HST and VLA </a:t>
            </a:r>
          </a:p>
          <a:p>
            <a:r>
              <a:rPr lang="en-US" sz="1800" dirty="0"/>
              <a:t>3C 264 looks remarkably like M87, including the presence of a stationary knot ~ 100 pc from the core (aka HST-1 analog)</a:t>
            </a:r>
          </a:p>
          <a:p>
            <a:pPr marL="0" indent="0">
              <a:buNone/>
            </a:pPr>
            <a:endParaRPr lang="en-US" sz="1800" dirty="0"/>
          </a:p>
          <a:p>
            <a:endParaRPr lang="en-US" dirty="0"/>
          </a:p>
        </p:txBody>
      </p:sp>
    </p:spTree>
    <p:extLst>
      <p:ext uri="{BB962C8B-B14F-4D97-AF65-F5344CB8AC3E}">
        <p14:creationId xmlns:p14="http://schemas.microsoft.com/office/powerpoint/2010/main" val="35675217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3C 273</a:t>
            </a:r>
            <a:endParaRPr lang="en-US" dirty="0"/>
          </a:p>
        </p:txBody>
      </p:sp>
      <p:pic>
        <p:nvPicPr>
          <p:cNvPr id="4" name="Picture 3" descr="bigpic_with_galaxies.png"/>
          <p:cNvPicPr>
            <a:picLocks noChangeAspect="1"/>
          </p:cNvPicPr>
          <p:nvPr/>
        </p:nvPicPr>
        <p:blipFill rotWithShape="1">
          <a:blip r:embed="rId3">
            <a:extLst>
              <a:ext uri="{28A0092B-C50C-407E-A947-70E740481C1C}">
                <a14:useLocalDpi xmlns:a14="http://schemas.microsoft.com/office/drawing/2010/main" val="0"/>
              </a:ext>
            </a:extLst>
          </a:blip>
          <a:srcRect b="11153"/>
          <a:stretch/>
        </p:blipFill>
        <p:spPr>
          <a:xfrm>
            <a:off x="685800" y="1356656"/>
            <a:ext cx="8039100" cy="5213009"/>
          </a:xfrm>
          <a:prstGeom prst="rect">
            <a:avLst/>
          </a:prstGeom>
        </p:spPr>
      </p:pic>
      <p:sp>
        <p:nvSpPr>
          <p:cNvPr id="8" name="TextBox 7"/>
          <p:cNvSpPr txBox="1"/>
          <p:nvPr/>
        </p:nvSpPr>
        <p:spPr>
          <a:xfrm>
            <a:off x="1124068" y="1824907"/>
            <a:ext cx="2642289" cy="1200329"/>
          </a:xfrm>
          <a:prstGeom prst="rect">
            <a:avLst/>
          </a:prstGeom>
          <a:noFill/>
        </p:spPr>
        <p:txBody>
          <a:bodyPr wrap="square" rtlCol="0">
            <a:spAutoFit/>
          </a:bodyPr>
          <a:lstStyle/>
          <a:p>
            <a:r>
              <a:rPr lang="en-US" dirty="0" smtClean="0">
                <a:latin typeface="Avenir Book"/>
                <a:cs typeface="Avenir Book"/>
              </a:rPr>
              <a:t>Morphology of background galaxies used to register earlier WFPC2/PC exposures</a:t>
            </a:r>
            <a:endParaRPr lang="en-US" dirty="0">
              <a:latin typeface="Avenir Book"/>
              <a:cs typeface="Avenir Book"/>
            </a:endParaRPr>
          </a:p>
        </p:txBody>
      </p:sp>
    </p:spTree>
    <p:extLst>
      <p:ext uri="{BB962C8B-B14F-4D97-AF65-F5344CB8AC3E}">
        <p14:creationId xmlns:p14="http://schemas.microsoft.com/office/powerpoint/2010/main" val="172415905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ggal_master.png"/>
          <p:cNvPicPr>
            <a:picLocks noChangeAspect="1"/>
          </p:cNvPicPr>
          <p:nvPr/>
        </p:nvPicPr>
        <p:blipFill rotWithShape="1">
          <a:blip r:embed="rId3">
            <a:extLst>
              <a:ext uri="{28A0092B-C50C-407E-A947-70E740481C1C}">
                <a14:useLocalDpi xmlns:a14="http://schemas.microsoft.com/office/drawing/2010/main" val="0"/>
              </a:ext>
            </a:extLst>
          </a:blip>
          <a:srcRect l="19569" r="19683" b="13756"/>
          <a:stretch/>
        </p:blipFill>
        <p:spPr>
          <a:xfrm>
            <a:off x="350358" y="466102"/>
            <a:ext cx="3007247" cy="2994460"/>
          </a:xfrm>
          <a:prstGeom prst="rect">
            <a:avLst/>
          </a:prstGeom>
        </p:spPr>
      </p:pic>
      <p:pic>
        <p:nvPicPr>
          <p:cNvPr id="5" name="Picture 4" descr="bggal_master_dots.png"/>
          <p:cNvPicPr>
            <a:picLocks noChangeAspect="1"/>
          </p:cNvPicPr>
          <p:nvPr/>
        </p:nvPicPr>
        <p:blipFill rotWithShape="1">
          <a:blip r:embed="rId4">
            <a:extLst>
              <a:ext uri="{28A0092B-C50C-407E-A947-70E740481C1C}">
                <a14:useLocalDpi xmlns:a14="http://schemas.microsoft.com/office/drawing/2010/main" val="0"/>
              </a:ext>
            </a:extLst>
          </a:blip>
          <a:srcRect l="20990" t="3751" r="10368" b="13143"/>
          <a:stretch/>
        </p:blipFill>
        <p:spPr>
          <a:xfrm>
            <a:off x="3778921" y="3965713"/>
            <a:ext cx="2860458" cy="2527663"/>
          </a:xfrm>
          <a:prstGeom prst="rect">
            <a:avLst/>
          </a:prstGeom>
        </p:spPr>
      </p:pic>
      <p:pic>
        <p:nvPicPr>
          <p:cNvPr id="6" name="Picture 5" descr="bggal_95.png"/>
          <p:cNvPicPr>
            <a:picLocks noChangeAspect="1"/>
          </p:cNvPicPr>
          <p:nvPr/>
        </p:nvPicPr>
        <p:blipFill rotWithShape="1">
          <a:blip r:embed="rId5">
            <a:extLst>
              <a:ext uri="{28A0092B-C50C-407E-A947-70E740481C1C}">
                <a14:useLocalDpi xmlns:a14="http://schemas.microsoft.com/office/drawing/2010/main" val="0"/>
              </a:ext>
            </a:extLst>
          </a:blip>
          <a:srcRect l="19569" r="19683" b="13756"/>
          <a:stretch/>
        </p:blipFill>
        <p:spPr>
          <a:xfrm>
            <a:off x="3778921" y="466103"/>
            <a:ext cx="3007247" cy="2994460"/>
          </a:xfrm>
          <a:prstGeom prst="rect">
            <a:avLst/>
          </a:prstGeom>
        </p:spPr>
      </p:pic>
      <p:sp>
        <p:nvSpPr>
          <p:cNvPr id="7" name="TextBox 6"/>
          <p:cNvSpPr txBox="1"/>
          <p:nvPr/>
        </p:nvSpPr>
        <p:spPr>
          <a:xfrm>
            <a:off x="350358" y="3531037"/>
            <a:ext cx="3737161" cy="646331"/>
          </a:xfrm>
          <a:prstGeom prst="rect">
            <a:avLst/>
          </a:prstGeom>
          <a:noFill/>
        </p:spPr>
        <p:txBody>
          <a:bodyPr wrap="square" rtlCol="0">
            <a:spAutoFit/>
          </a:bodyPr>
          <a:lstStyle/>
          <a:p>
            <a:r>
              <a:rPr lang="en-US" dirty="0" smtClean="0">
                <a:latin typeface="Avenir Book"/>
                <a:cs typeface="Avenir Book"/>
              </a:rPr>
              <a:t>2014 ACS/WFC</a:t>
            </a:r>
          </a:p>
          <a:p>
            <a:r>
              <a:rPr lang="en-US" dirty="0" smtClean="0">
                <a:latin typeface="Avenir Book"/>
                <a:cs typeface="Avenir Book"/>
              </a:rPr>
              <a:t>(deep reference image stack)</a:t>
            </a:r>
            <a:endParaRPr lang="en-US" dirty="0">
              <a:latin typeface="Avenir Book"/>
              <a:cs typeface="Avenir Book"/>
            </a:endParaRPr>
          </a:p>
        </p:txBody>
      </p:sp>
      <p:sp>
        <p:nvSpPr>
          <p:cNvPr id="8" name="TextBox 7"/>
          <p:cNvSpPr txBox="1"/>
          <p:nvPr/>
        </p:nvSpPr>
        <p:spPr>
          <a:xfrm>
            <a:off x="6909975" y="650083"/>
            <a:ext cx="1663233" cy="1200329"/>
          </a:xfrm>
          <a:prstGeom prst="rect">
            <a:avLst/>
          </a:prstGeom>
          <a:noFill/>
        </p:spPr>
        <p:txBody>
          <a:bodyPr wrap="square" rtlCol="0">
            <a:spAutoFit/>
          </a:bodyPr>
          <a:lstStyle/>
          <a:p>
            <a:r>
              <a:rPr lang="en-US" dirty="0" smtClean="0">
                <a:latin typeface="Avenir Book"/>
                <a:cs typeface="Avenir Book"/>
              </a:rPr>
              <a:t>Same galaxy, Single WFPC2 exposure from 1995 </a:t>
            </a:r>
            <a:endParaRPr lang="en-US" dirty="0">
              <a:latin typeface="Avenir Book"/>
              <a:cs typeface="Avenir Book"/>
            </a:endParaRPr>
          </a:p>
        </p:txBody>
      </p:sp>
      <p:sp>
        <p:nvSpPr>
          <p:cNvPr id="9" name="TextBox 8"/>
          <p:cNvSpPr txBox="1"/>
          <p:nvPr/>
        </p:nvSpPr>
        <p:spPr>
          <a:xfrm>
            <a:off x="6786168" y="4177368"/>
            <a:ext cx="1787040" cy="1200329"/>
          </a:xfrm>
          <a:prstGeom prst="rect">
            <a:avLst/>
          </a:prstGeom>
          <a:noFill/>
        </p:spPr>
        <p:txBody>
          <a:bodyPr wrap="square" rtlCol="0">
            <a:spAutoFit/>
          </a:bodyPr>
          <a:lstStyle/>
          <a:p>
            <a:r>
              <a:rPr lang="en-US" dirty="0" smtClean="0">
                <a:latin typeface="Avenir Book"/>
                <a:cs typeface="Avenir Book"/>
              </a:rPr>
              <a:t>Close-up of ‘reference’ pixels as noted by red points</a:t>
            </a:r>
            <a:endParaRPr lang="en-US" dirty="0">
              <a:latin typeface="Avenir Book"/>
              <a:cs typeface="Avenir Book"/>
            </a:endParaRPr>
          </a:p>
        </p:txBody>
      </p:sp>
      <p:sp>
        <p:nvSpPr>
          <p:cNvPr id="10" name="TextBox 9"/>
          <p:cNvSpPr txBox="1"/>
          <p:nvPr/>
        </p:nvSpPr>
        <p:spPr>
          <a:xfrm>
            <a:off x="350358" y="4928538"/>
            <a:ext cx="3248273" cy="1200329"/>
          </a:xfrm>
          <a:prstGeom prst="rect">
            <a:avLst/>
          </a:prstGeom>
          <a:noFill/>
        </p:spPr>
        <p:txBody>
          <a:bodyPr wrap="square" rtlCol="0">
            <a:spAutoFit/>
          </a:bodyPr>
          <a:lstStyle/>
          <a:p>
            <a:r>
              <a:rPr lang="en-US" dirty="0" smtClean="0">
                <a:latin typeface="Avenir Book"/>
                <a:cs typeface="Avenir Book"/>
              </a:rPr>
              <a:t>Galaxy positions are determined by finding the optimal overlap over the extent of the galaxy.</a:t>
            </a:r>
            <a:endParaRPr lang="en-US" dirty="0">
              <a:latin typeface="Avenir Book"/>
              <a:cs typeface="Avenir Book"/>
            </a:endParaRPr>
          </a:p>
        </p:txBody>
      </p:sp>
    </p:spTree>
    <p:extLst>
      <p:ext uri="{BB962C8B-B14F-4D97-AF65-F5344CB8AC3E}">
        <p14:creationId xmlns:p14="http://schemas.microsoft.com/office/powerpoint/2010/main" val="1527274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21023"/>
            <a:ext cx="7770813" cy="1429871"/>
          </a:xfrm>
        </p:spPr>
        <p:txBody>
          <a:bodyPr/>
          <a:lstStyle/>
          <a:p>
            <a:r>
              <a:rPr lang="en-US" dirty="0" smtClean="0"/>
              <a:t>3C 273</a:t>
            </a:r>
            <a:endParaRPr lang="en-US" dirty="0"/>
          </a:p>
        </p:txBody>
      </p:sp>
      <p:sp>
        <p:nvSpPr>
          <p:cNvPr id="7" name="TextBox 6"/>
          <p:cNvSpPr txBox="1"/>
          <p:nvPr/>
        </p:nvSpPr>
        <p:spPr>
          <a:xfrm>
            <a:off x="5868508" y="1941701"/>
            <a:ext cx="1839386" cy="369332"/>
          </a:xfrm>
          <a:prstGeom prst="rect">
            <a:avLst/>
          </a:prstGeom>
          <a:noFill/>
        </p:spPr>
        <p:txBody>
          <a:bodyPr wrap="square" rtlCol="0">
            <a:spAutoFit/>
          </a:bodyPr>
          <a:lstStyle/>
          <a:p>
            <a:r>
              <a:rPr lang="en-US" dirty="0" smtClean="0">
                <a:latin typeface="Avenir Book"/>
                <a:cs typeface="Avenir Book"/>
              </a:rPr>
              <a:t>The Jet in 1995</a:t>
            </a:r>
            <a:endParaRPr lang="en-US" dirty="0">
              <a:latin typeface="Avenir Book"/>
              <a:cs typeface="Avenir Book"/>
            </a:endParaRPr>
          </a:p>
        </p:txBody>
      </p:sp>
      <p:pic>
        <p:nvPicPr>
          <p:cNvPr id="9" name="Picture 8" descr="1995_small.png"/>
          <p:cNvPicPr>
            <a:picLocks noChangeAspect="1"/>
          </p:cNvPicPr>
          <p:nvPr/>
        </p:nvPicPr>
        <p:blipFill rotWithShape="1">
          <a:blip r:embed="rId3">
            <a:extLst>
              <a:ext uri="{28A0092B-C50C-407E-A947-70E740481C1C}">
                <a14:useLocalDpi xmlns:a14="http://schemas.microsoft.com/office/drawing/2010/main" val="0"/>
              </a:ext>
            </a:extLst>
          </a:blip>
          <a:srcRect b="23311"/>
          <a:stretch/>
        </p:blipFill>
        <p:spPr>
          <a:xfrm>
            <a:off x="395214" y="1550894"/>
            <a:ext cx="5473294" cy="1226337"/>
          </a:xfrm>
          <a:prstGeom prst="rect">
            <a:avLst/>
          </a:prstGeom>
        </p:spPr>
      </p:pic>
      <p:pic>
        <p:nvPicPr>
          <p:cNvPr id="10" name="Picture 9" descr="2003_small.png"/>
          <p:cNvPicPr>
            <a:picLocks noChangeAspect="1"/>
          </p:cNvPicPr>
          <p:nvPr/>
        </p:nvPicPr>
        <p:blipFill rotWithShape="1">
          <a:blip r:embed="rId4">
            <a:extLst>
              <a:ext uri="{28A0092B-C50C-407E-A947-70E740481C1C}">
                <a14:useLocalDpi xmlns:a14="http://schemas.microsoft.com/office/drawing/2010/main" val="0"/>
              </a:ext>
            </a:extLst>
          </a:blip>
          <a:srcRect b="22218"/>
          <a:stretch/>
        </p:blipFill>
        <p:spPr>
          <a:xfrm>
            <a:off x="395214" y="2777231"/>
            <a:ext cx="5479831" cy="1245300"/>
          </a:xfrm>
          <a:prstGeom prst="rect">
            <a:avLst/>
          </a:prstGeom>
        </p:spPr>
      </p:pic>
      <p:pic>
        <p:nvPicPr>
          <p:cNvPr id="11" name="Picture 10" descr="2013_small.png"/>
          <p:cNvPicPr>
            <a:picLocks noChangeAspect="1"/>
          </p:cNvPicPr>
          <p:nvPr/>
        </p:nvPicPr>
        <p:blipFill rotWithShape="1">
          <a:blip r:embed="rId5">
            <a:extLst>
              <a:ext uri="{28A0092B-C50C-407E-A947-70E740481C1C}">
                <a14:useLocalDpi xmlns:a14="http://schemas.microsoft.com/office/drawing/2010/main" val="0"/>
              </a:ext>
            </a:extLst>
          </a:blip>
          <a:srcRect b="22764"/>
          <a:stretch/>
        </p:blipFill>
        <p:spPr>
          <a:xfrm>
            <a:off x="395214" y="3880925"/>
            <a:ext cx="5479831" cy="1236550"/>
          </a:xfrm>
          <a:prstGeom prst="rect">
            <a:avLst/>
          </a:prstGeom>
        </p:spPr>
      </p:pic>
      <p:sp>
        <p:nvSpPr>
          <p:cNvPr id="12" name="TextBox 11"/>
          <p:cNvSpPr txBox="1"/>
          <p:nvPr/>
        </p:nvSpPr>
        <p:spPr>
          <a:xfrm>
            <a:off x="6020908" y="3213120"/>
            <a:ext cx="1839386" cy="369332"/>
          </a:xfrm>
          <a:prstGeom prst="rect">
            <a:avLst/>
          </a:prstGeom>
          <a:noFill/>
        </p:spPr>
        <p:txBody>
          <a:bodyPr wrap="square" rtlCol="0">
            <a:spAutoFit/>
          </a:bodyPr>
          <a:lstStyle/>
          <a:p>
            <a:r>
              <a:rPr lang="en-US" dirty="0" smtClean="0">
                <a:latin typeface="Avenir Book"/>
                <a:cs typeface="Avenir Book"/>
              </a:rPr>
              <a:t>The Jet in 2003</a:t>
            </a:r>
            <a:endParaRPr lang="en-US" dirty="0">
              <a:latin typeface="Avenir Book"/>
              <a:cs typeface="Avenir Book"/>
            </a:endParaRPr>
          </a:p>
        </p:txBody>
      </p:sp>
      <p:sp>
        <p:nvSpPr>
          <p:cNvPr id="13" name="TextBox 12"/>
          <p:cNvSpPr txBox="1"/>
          <p:nvPr/>
        </p:nvSpPr>
        <p:spPr>
          <a:xfrm>
            <a:off x="6020908" y="4232554"/>
            <a:ext cx="1839386" cy="369332"/>
          </a:xfrm>
          <a:prstGeom prst="rect">
            <a:avLst/>
          </a:prstGeom>
          <a:noFill/>
        </p:spPr>
        <p:txBody>
          <a:bodyPr wrap="square" rtlCol="0">
            <a:spAutoFit/>
          </a:bodyPr>
          <a:lstStyle/>
          <a:p>
            <a:r>
              <a:rPr lang="en-US" dirty="0" smtClean="0">
                <a:latin typeface="Avenir Book"/>
                <a:cs typeface="Avenir Book"/>
              </a:rPr>
              <a:t>The Jet in 2014</a:t>
            </a:r>
            <a:endParaRPr lang="en-US" dirty="0">
              <a:latin typeface="Avenir Book"/>
              <a:cs typeface="Avenir Book"/>
            </a:endParaRPr>
          </a:p>
        </p:txBody>
      </p:sp>
      <p:sp>
        <p:nvSpPr>
          <p:cNvPr id="14" name="TextBox 13"/>
          <p:cNvSpPr txBox="1"/>
          <p:nvPr/>
        </p:nvSpPr>
        <p:spPr>
          <a:xfrm>
            <a:off x="2043760" y="5154410"/>
            <a:ext cx="5021809" cy="646331"/>
          </a:xfrm>
          <a:prstGeom prst="rect">
            <a:avLst/>
          </a:prstGeom>
          <a:noFill/>
        </p:spPr>
        <p:txBody>
          <a:bodyPr wrap="square" rtlCol="0">
            <a:spAutoFit/>
          </a:bodyPr>
          <a:lstStyle/>
          <a:p>
            <a:r>
              <a:rPr lang="en-US" dirty="0" smtClean="0">
                <a:solidFill>
                  <a:srgbClr val="C3AFCC"/>
                </a:solidFill>
                <a:latin typeface="Avenir Book"/>
                <a:cs typeface="Avenir Book"/>
              </a:rPr>
              <a:t>The only thing moving is this foreground object!</a:t>
            </a:r>
            <a:endParaRPr lang="en-US" dirty="0">
              <a:solidFill>
                <a:srgbClr val="C3AFCC"/>
              </a:solidFill>
              <a:latin typeface="Avenir Book"/>
              <a:cs typeface="Avenir Book"/>
            </a:endParaRPr>
          </a:p>
        </p:txBody>
      </p:sp>
      <p:cxnSp>
        <p:nvCxnSpPr>
          <p:cNvPr id="16" name="Straight Arrow Connector 15"/>
          <p:cNvCxnSpPr/>
          <p:nvPr/>
        </p:nvCxnSpPr>
        <p:spPr>
          <a:xfrm flipH="1" flipV="1">
            <a:off x="1766392" y="4963747"/>
            <a:ext cx="277368" cy="321183"/>
          </a:xfrm>
          <a:prstGeom prst="straightConnector1">
            <a:avLst/>
          </a:prstGeom>
          <a:ln w="38100" cmpd="sng">
            <a:solidFill>
              <a:srgbClr val="C3AFCC"/>
            </a:solidFill>
            <a:tailEnd type="arrow"/>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685800" y="5795904"/>
            <a:ext cx="7770813" cy="923330"/>
          </a:xfrm>
          <a:prstGeom prst="rect">
            <a:avLst/>
          </a:prstGeom>
          <a:noFill/>
        </p:spPr>
        <p:txBody>
          <a:bodyPr wrap="square" rtlCol="0">
            <a:spAutoFit/>
          </a:bodyPr>
          <a:lstStyle/>
          <a:p>
            <a:r>
              <a:rPr lang="en-US" dirty="0" smtClean="0">
                <a:latin typeface="Avenir Book"/>
                <a:cs typeface="Avenir Book"/>
              </a:rPr>
              <a:t>Results:  no apparent proper motions in any knots.</a:t>
            </a:r>
          </a:p>
          <a:p>
            <a:r>
              <a:rPr lang="en-US" dirty="0">
                <a:latin typeface="Avenir Book"/>
                <a:cs typeface="Avenir Book"/>
              </a:rPr>
              <a:t>	</a:t>
            </a:r>
            <a:r>
              <a:rPr lang="en-US" dirty="0" smtClean="0">
                <a:latin typeface="Avenir Book"/>
                <a:cs typeface="Avenir Book"/>
              </a:rPr>
              <a:t>no flux changes (compare to </a:t>
            </a:r>
            <a:r>
              <a:rPr lang="en-US" dirty="0" err="1" smtClean="0">
                <a:latin typeface="Avenir Book"/>
                <a:cs typeface="Avenir Book"/>
              </a:rPr>
              <a:t>Pictor</a:t>
            </a:r>
            <a:r>
              <a:rPr lang="en-US" dirty="0" smtClean="0">
                <a:latin typeface="Avenir Book"/>
                <a:cs typeface="Avenir Book"/>
              </a:rPr>
              <a:t> A, M87, …)</a:t>
            </a:r>
          </a:p>
          <a:p>
            <a:r>
              <a:rPr lang="en-US" dirty="0">
                <a:latin typeface="Avenir Book"/>
                <a:cs typeface="Avenir Book"/>
              </a:rPr>
              <a:t>	</a:t>
            </a:r>
            <a:r>
              <a:rPr lang="en-US" dirty="0" smtClean="0">
                <a:latin typeface="Avenir Book"/>
                <a:cs typeface="Avenir Book"/>
              </a:rPr>
              <a:t>Knot A speed limit of &lt; 2c </a:t>
            </a:r>
            <a:r>
              <a:rPr lang="en-US" dirty="0" smtClean="0">
                <a:latin typeface="Avenir Book"/>
                <a:cs typeface="Avenir Book"/>
                <a:sym typeface="Wingdings"/>
              </a:rPr>
              <a:t> RULES OUT IC/CMB X-ray model</a:t>
            </a:r>
            <a:endParaRPr lang="en-US" dirty="0">
              <a:latin typeface="Avenir Book"/>
              <a:cs typeface="Avenir Book"/>
            </a:endParaRPr>
          </a:p>
        </p:txBody>
      </p:sp>
      <p:sp>
        <p:nvSpPr>
          <p:cNvPr id="19" name="TextBox 18"/>
          <p:cNvSpPr txBox="1"/>
          <p:nvPr/>
        </p:nvSpPr>
        <p:spPr>
          <a:xfrm>
            <a:off x="5875045" y="963551"/>
            <a:ext cx="1832849" cy="369332"/>
          </a:xfrm>
          <a:prstGeom prst="rect">
            <a:avLst/>
          </a:prstGeom>
          <a:noFill/>
        </p:spPr>
        <p:txBody>
          <a:bodyPr wrap="square" rtlCol="0">
            <a:spAutoFit/>
          </a:bodyPr>
          <a:lstStyle/>
          <a:p>
            <a:r>
              <a:rPr lang="en-US" dirty="0" smtClean="0">
                <a:solidFill>
                  <a:srgbClr val="C3AFCC"/>
                </a:solidFill>
                <a:latin typeface="Avenir Book"/>
                <a:cs typeface="Avenir Book"/>
              </a:rPr>
              <a:t>Knot A</a:t>
            </a:r>
            <a:endParaRPr lang="en-US" dirty="0">
              <a:solidFill>
                <a:srgbClr val="C3AFCC"/>
              </a:solidFill>
              <a:latin typeface="Avenir Book"/>
              <a:cs typeface="Avenir Book"/>
            </a:endParaRPr>
          </a:p>
        </p:txBody>
      </p:sp>
      <p:cxnSp>
        <p:nvCxnSpPr>
          <p:cNvPr id="21" name="Straight Arrow Connector 20"/>
          <p:cNvCxnSpPr/>
          <p:nvPr/>
        </p:nvCxnSpPr>
        <p:spPr>
          <a:xfrm flipH="1">
            <a:off x="5547348" y="1332883"/>
            <a:ext cx="583931" cy="608818"/>
          </a:xfrm>
          <a:prstGeom prst="straightConnector1">
            <a:avLst/>
          </a:prstGeom>
          <a:ln w="38100" cmpd="sng">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547348" y="121023"/>
            <a:ext cx="3352800" cy="553998"/>
          </a:xfrm>
          <a:prstGeom prst="rect">
            <a:avLst/>
          </a:prstGeom>
          <a:noFill/>
        </p:spPr>
        <p:txBody>
          <a:bodyPr wrap="square" rtlCol="0">
            <a:spAutoFit/>
          </a:bodyPr>
          <a:lstStyle/>
          <a:p>
            <a:pPr algn="r"/>
            <a:r>
              <a:rPr lang="en-US" sz="3000" dirty="0" smtClean="0">
                <a:solidFill>
                  <a:srgbClr val="FF0000"/>
                </a:solidFill>
                <a:latin typeface="Avenir Book"/>
                <a:cs typeface="Avenir Book"/>
              </a:rPr>
              <a:t>(submitted to </a:t>
            </a:r>
            <a:r>
              <a:rPr lang="en-US" sz="3000" dirty="0" err="1" smtClean="0">
                <a:solidFill>
                  <a:srgbClr val="FF0000"/>
                </a:solidFill>
                <a:latin typeface="Avenir Book"/>
                <a:cs typeface="Avenir Book"/>
              </a:rPr>
              <a:t>ApJ</a:t>
            </a:r>
            <a:r>
              <a:rPr lang="en-US" sz="3000" dirty="0" smtClean="0">
                <a:solidFill>
                  <a:srgbClr val="FF0000"/>
                </a:solidFill>
                <a:latin typeface="Avenir Book"/>
                <a:cs typeface="Avenir Book"/>
              </a:rPr>
              <a:t>)</a:t>
            </a:r>
            <a:endParaRPr lang="en-US" sz="3000" dirty="0" smtClean="0">
              <a:solidFill>
                <a:srgbClr val="FF0000"/>
              </a:solidFill>
              <a:latin typeface="Avenir Book"/>
              <a:cs typeface="Avenir Book"/>
            </a:endParaRPr>
          </a:p>
        </p:txBody>
      </p:sp>
    </p:spTree>
    <p:extLst>
      <p:ext uri="{BB962C8B-B14F-4D97-AF65-F5344CB8AC3E}">
        <p14:creationId xmlns:p14="http://schemas.microsoft.com/office/powerpoint/2010/main" val="1798912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5400000">
            <a:off x="1329724" y="843233"/>
            <a:ext cx="2142717" cy="2057689"/>
          </a:xfrm>
          <a:prstGeom prst="rect">
            <a:avLst/>
          </a:prstGeom>
        </p:spPr>
      </p:pic>
      <p:sp>
        <p:nvSpPr>
          <p:cNvPr id="5" name="TextBox 4"/>
          <p:cNvSpPr txBox="1"/>
          <p:nvPr/>
        </p:nvSpPr>
        <p:spPr>
          <a:xfrm>
            <a:off x="364958" y="134766"/>
            <a:ext cx="8496200" cy="523220"/>
          </a:xfrm>
          <a:prstGeom prst="rect">
            <a:avLst/>
          </a:prstGeom>
          <a:noFill/>
        </p:spPr>
        <p:txBody>
          <a:bodyPr wrap="square" rtlCol="0">
            <a:spAutoFit/>
          </a:bodyPr>
          <a:lstStyle/>
          <a:p>
            <a:r>
              <a:rPr lang="en-US" sz="2800" dirty="0" smtClean="0">
                <a:latin typeface="Avenir Book"/>
                <a:cs typeface="Avenir Book"/>
              </a:rPr>
              <a:t>The </a:t>
            </a:r>
            <a:r>
              <a:rPr lang="en-US" sz="2800" dirty="0" err="1" smtClean="0">
                <a:latin typeface="Avenir Book"/>
                <a:cs typeface="Avenir Book"/>
              </a:rPr>
              <a:t>kpc</a:t>
            </a:r>
            <a:r>
              <a:rPr lang="en-US" sz="2800" dirty="0" smtClean="0">
                <a:latin typeface="Avenir Book"/>
                <a:cs typeface="Avenir Book"/>
              </a:rPr>
              <a:t>-scale jet of 3C 273 is very bright in X-rays</a:t>
            </a:r>
            <a:endParaRPr lang="en-US" sz="2800" dirty="0">
              <a:latin typeface="Avenir Book"/>
              <a:cs typeface="Avenir Book"/>
            </a:endParaRPr>
          </a:p>
        </p:txBody>
      </p:sp>
      <p:pic>
        <p:nvPicPr>
          <p:cNvPr id="6" name="Picture 5" descr="new3c273fromR_delta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2339" y="800719"/>
            <a:ext cx="3103020" cy="2142717"/>
          </a:xfrm>
          <a:prstGeom prst="rect">
            <a:avLst/>
          </a:prstGeom>
          <a:noFill/>
          <a:ln>
            <a:noFill/>
          </a:ln>
        </p:spPr>
      </p:pic>
      <p:sp>
        <p:nvSpPr>
          <p:cNvPr id="8" name="TextBox 7"/>
          <p:cNvSpPr txBox="1"/>
          <p:nvPr/>
        </p:nvSpPr>
        <p:spPr>
          <a:xfrm>
            <a:off x="7153160" y="829918"/>
            <a:ext cx="1810187" cy="1754327"/>
          </a:xfrm>
          <a:prstGeom prst="rect">
            <a:avLst/>
          </a:prstGeom>
          <a:noFill/>
        </p:spPr>
        <p:txBody>
          <a:bodyPr wrap="square" rtlCol="0">
            <a:spAutoFit/>
          </a:bodyPr>
          <a:lstStyle/>
          <a:p>
            <a:r>
              <a:rPr lang="en-US" dirty="0" smtClean="0">
                <a:latin typeface="Avenir Book"/>
                <a:cs typeface="Avenir Book"/>
              </a:rPr>
              <a:t>X-rays from a second component: inverse Compton or synchrotron?</a:t>
            </a:r>
            <a:endParaRPr lang="en-US" dirty="0">
              <a:latin typeface="Avenir Book"/>
              <a:cs typeface="Avenir Book"/>
            </a:endParaRPr>
          </a:p>
        </p:txBody>
      </p:sp>
      <p:cxnSp>
        <p:nvCxnSpPr>
          <p:cNvPr id="10" name="Straight Arrow Connector 9"/>
          <p:cNvCxnSpPr/>
          <p:nvPr/>
        </p:nvCxnSpPr>
        <p:spPr>
          <a:xfrm flipH="1">
            <a:off x="5722527" y="1386929"/>
            <a:ext cx="1430633" cy="423379"/>
          </a:xfrm>
          <a:prstGeom prst="straightConnector1">
            <a:avLst/>
          </a:prstGeom>
          <a:ln w="38100" cmpd="sng">
            <a:solidFill>
              <a:srgbClr val="A3A10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1521" y="3211836"/>
            <a:ext cx="7868475" cy="2585323"/>
          </a:xfrm>
          <a:prstGeom prst="rect">
            <a:avLst/>
          </a:prstGeom>
          <a:noFill/>
        </p:spPr>
        <p:txBody>
          <a:bodyPr wrap="square" rtlCol="0">
            <a:spAutoFit/>
          </a:bodyPr>
          <a:lstStyle/>
          <a:p>
            <a:r>
              <a:rPr lang="en-US" dirty="0" smtClean="0">
                <a:latin typeface="Avenir Book"/>
                <a:cs typeface="Avenir Book"/>
              </a:rPr>
              <a:t>The popular explanation is that the jet is still </a:t>
            </a:r>
            <a:r>
              <a:rPr lang="en-US" i="1" dirty="0" smtClean="0">
                <a:latin typeface="Avenir Book"/>
                <a:cs typeface="Avenir Book"/>
              </a:rPr>
              <a:t>highly relativistic (</a:t>
            </a:r>
            <a:r>
              <a:rPr lang="en-US" b="1" dirty="0" err="1" smtClean="0">
                <a:latin typeface="Avenir Book"/>
                <a:cs typeface="Avenir Book"/>
              </a:rPr>
              <a:t>Γ</a:t>
            </a:r>
            <a:r>
              <a:rPr lang="en-US" b="1" dirty="0" smtClean="0">
                <a:latin typeface="Avenir Book"/>
                <a:cs typeface="Avenir Book"/>
              </a:rPr>
              <a:t>=10)</a:t>
            </a:r>
            <a:endParaRPr lang="en-US" b="1" dirty="0">
              <a:latin typeface="Avenir Book"/>
              <a:cs typeface="Avenir Book"/>
            </a:endParaRPr>
          </a:p>
          <a:p>
            <a:r>
              <a:rPr lang="en-US" i="1" dirty="0" smtClean="0">
                <a:latin typeface="Avenir Book"/>
                <a:cs typeface="Avenir Book"/>
              </a:rPr>
              <a:t> </a:t>
            </a:r>
            <a:r>
              <a:rPr lang="en-US" dirty="0" smtClean="0">
                <a:latin typeface="Avenir Book"/>
                <a:cs typeface="Avenir Book"/>
              </a:rPr>
              <a:t>on </a:t>
            </a:r>
            <a:r>
              <a:rPr lang="en-US" dirty="0" err="1" smtClean="0">
                <a:latin typeface="Avenir Book"/>
                <a:cs typeface="Avenir Book"/>
              </a:rPr>
              <a:t>kpc</a:t>
            </a:r>
            <a:r>
              <a:rPr lang="en-US" dirty="0" smtClean="0">
                <a:latin typeface="Avenir Book"/>
                <a:cs typeface="Avenir Book"/>
              </a:rPr>
              <a:t> scales, so that Doppler-boosted inverse Compton emission from CMB photons can explain the X-rays. </a:t>
            </a:r>
          </a:p>
          <a:p>
            <a:endParaRPr lang="en-US" dirty="0">
              <a:latin typeface="Avenir Book"/>
              <a:cs typeface="Avenir Book"/>
            </a:endParaRPr>
          </a:p>
          <a:p>
            <a:r>
              <a:rPr lang="en-US" dirty="0" smtClean="0">
                <a:latin typeface="Avenir Book"/>
                <a:cs typeface="Avenir Book"/>
              </a:rPr>
              <a:t>This model explicitly requires that the knots are </a:t>
            </a:r>
            <a:r>
              <a:rPr lang="en-US" i="1" dirty="0" smtClean="0">
                <a:latin typeface="Avenir Book"/>
                <a:cs typeface="Avenir Book"/>
              </a:rPr>
              <a:t>moving features.</a:t>
            </a:r>
          </a:p>
          <a:p>
            <a:endParaRPr lang="en-US" i="1" dirty="0">
              <a:latin typeface="Avenir Book"/>
              <a:cs typeface="Avenir Book"/>
            </a:endParaRPr>
          </a:p>
          <a:p>
            <a:r>
              <a:rPr lang="en-US" i="1" dirty="0" smtClean="0">
                <a:latin typeface="Avenir Book"/>
                <a:cs typeface="Avenir Book"/>
              </a:rPr>
              <a:t>We have thus (independently!) ruled out the IC/CMB model for the X-ray emission in 3C 273.</a:t>
            </a:r>
          </a:p>
          <a:p>
            <a:endParaRPr lang="en-US" i="1" dirty="0" smtClean="0">
              <a:latin typeface="Avenir Book"/>
              <a:cs typeface="Avenir Book"/>
            </a:endParaRPr>
          </a:p>
        </p:txBody>
      </p:sp>
    </p:spTree>
    <p:extLst>
      <p:ext uri="{BB962C8B-B14F-4D97-AF65-F5344CB8AC3E}">
        <p14:creationId xmlns:p14="http://schemas.microsoft.com/office/powerpoint/2010/main" val="4395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9914" y="525573"/>
            <a:ext cx="7532715" cy="2769989"/>
          </a:xfrm>
          <a:prstGeom prst="rect">
            <a:avLst/>
          </a:prstGeom>
          <a:noFill/>
        </p:spPr>
        <p:txBody>
          <a:bodyPr wrap="square" rtlCol="0">
            <a:spAutoFit/>
          </a:bodyPr>
          <a:lstStyle/>
          <a:p>
            <a:endParaRPr lang="en-US" sz="3000" dirty="0">
              <a:latin typeface="Avenir Book"/>
              <a:cs typeface="Avenir Book"/>
            </a:endParaRPr>
          </a:p>
          <a:p>
            <a:r>
              <a:rPr lang="en-US" sz="2400" dirty="0" smtClean="0">
                <a:latin typeface="Avenir Book"/>
                <a:cs typeface="Avenir Book"/>
              </a:rPr>
              <a:t>Analysis of the lensing cluster + jet in 3C 346 ongoing.</a:t>
            </a:r>
          </a:p>
          <a:p>
            <a:endParaRPr lang="en-US" sz="2400" dirty="0">
              <a:latin typeface="Avenir Book"/>
              <a:cs typeface="Avenir Book"/>
            </a:endParaRPr>
          </a:p>
          <a:p>
            <a:r>
              <a:rPr lang="en-US" sz="2400" dirty="0" smtClean="0">
                <a:latin typeface="Avenir Book"/>
                <a:cs typeface="Avenir Book"/>
              </a:rPr>
              <a:t>“Hotspot” proper motions! </a:t>
            </a:r>
            <a:r>
              <a:rPr lang="en-US" sz="2400" dirty="0" smtClean="0">
                <a:latin typeface="Avenir Book"/>
                <a:cs typeface="Avenir Book"/>
                <a:sym typeface="Wingdings"/>
              </a:rPr>
              <a:t> Approved program to measure the advance speed of hotspots in </a:t>
            </a:r>
            <a:r>
              <a:rPr lang="en-US" sz="2400" dirty="0" err="1" smtClean="0">
                <a:latin typeface="Avenir Book"/>
                <a:cs typeface="Avenir Book"/>
                <a:sym typeface="Wingdings"/>
              </a:rPr>
              <a:t>Pictor</a:t>
            </a:r>
            <a:r>
              <a:rPr lang="en-US" sz="2400" dirty="0" smtClean="0">
                <a:latin typeface="Avenir Book"/>
                <a:cs typeface="Avenir Book"/>
                <a:sym typeface="Wingdings"/>
              </a:rPr>
              <a:t> A and M87</a:t>
            </a:r>
            <a:endParaRPr lang="en-US" sz="2400" dirty="0">
              <a:latin typeface="Avenir Book"/>
              <a:cs typeface="Avenir Book"/>
            </a:endParaRPr>
          </a:p>
        </p:txBody>
      </p:sp>
      <p:pic>
        <p:nvPicPr>
          <p:cNvPr id="6" name="Picture 5"/>
          <p:cNvPicPr>
            <a:picLocks noChangeAspect="1"/>
          </p:cNvPicPr>
          <p:nvPr/>
        </p:nvPicPr>
        <p:blipFill>
          <a:blip r:embed="rId2"/>
          <a:stretch>
            <a:fillRect/>
          </a:stretch>
        </p:blipFill>
        <p:spPr>
          <a:xfrm>
            <a:off x="729914" y="4073192"/>
            <a:ext cx="4031159" cy="2021012"/>
          </a:xfrm>
          <a:prstGeom prst="rect">
            <a:avLst/>
          </a:prstGeom>
        </p:spPr>
      </p:pic>
      <p:pic>
        <p:nvPicPr>
          <p:cNvPr id="7" name="Picture 6"/>
          <p:cNvPicPr>
            <a:picLocks noChangeAspect="1"/>
          </p:cNvPicPr>
          <p:nvPr/>
        </p:nvPicPr>
        <p:blipFill>
          <a:blip r:embed="rId3"/>
          <a:stretch>
            <a:fillRect/>
          </a:stretch>
        </p:blipFill>
        <p:spPr>
          <a:xfrm>
            <a:off x="5240782" y="3849560"/>
            <a:ext cx="3197003" cy="2709383"/>
          </a:xfrm>
          <a:prstGeom prst="rect">
            <a:avLst/>
          </a:prstGeom>
        </p:spPr>
      </p:pic>
      <p:sp>
        <p:nvSpPr>
          <p:cNvPr id="5" name="TextBox 4"/>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The Future</a:t>
            </a:r>
          </a:p>
        </p:txBody>
      </p:sp>
    </p:spTree>
    <p:extLst>
      <p:ext uri="{BB962C8B-B14F-4D97-AF65-F5344CB8AC3E}">
        <p14:creationId xmlns:p14="http://schemas.microsoft.com/office/powerpoint/2010/main" val="21398978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711200"/>
            <a:ext cx="7924800" cy="2092881"/>
          </a:xfrm>
          <a:prstGeom prst="rect">
            <a:avLst/>
          </a:prstGeom>
          <a:noFill/>
        </p:spPr>
        <p:txBody>
          <a:bodyPr wrap="square" rtlCol="0">
            <a:spAutoFit/>
          </a:bodyPr>
          <a:lstStyle/>
          <a:p>
            <a:r>
              <a:rPr lang="en-US" sz="2800" u="sng" dirty="0" smtClean="0">
                <a:latin typeface="Avenir Book"/>
                <a:cs typeface="Avenir Book"/>
              </a:rPr>
              <a:t>The remaining </a:t>
            </a:r>
            <a:r>
              <a:rPr lang="en-US" sz="2800" u="sng" dirty="0" smtClean="0">
                <a:latin typeface="Avenir Book"/>
                <a:cs typeface="Avenir Book"/>
              </a:rPr>
              <a:t>7 jets </a:t>
            </a:r>
            <a:r>
              <a:rPr lang="en-US" sz="2800" u="sng" dirty="0" smtClean="0">
                <a:latin typeface="Avenir Book"/>
                <a:cs typeface="Avenir Book"/>
              </a:rPr>
              <a:t>in the “proper motions sphere” of ~ 500 </a:t>
            </a:r>
            <a:r>
              <a:rPr lang="en-US" sz="2800" u="sng" dirty="0" err="1" smtClean="0">
                <a:latin typeface="Avenir Book"/>
                <a:cs typeface="Avenir Book"/>
              </a:rPr>
              <a:t>Mpc</a:t>
            </a:r>
            <a:r>
              <a:rPr lang="en-US" sz="2800" u="sng" dirty="0" smtClean="0">
                <a:latin typeface="Avenir Book"/>
                <a:cs typeface="Avenir Book"/>
              </a:rPr>
              <a:t> – </a:t>
            </a:r>
            <a:r>
              <a:rPr lang="en-US" sz="2800" u="sng" dirty="0" smtClean="0">
                <a:solidFill>
                  <a:srgbClr val="FF2D57"/>
                </a:solidFill>
                <a:latin typeface="Avenir Book"/>
                <a:cs typeface="Avenir Book"/>
              </a:rPr>
              <a:t>recently approved!</a:t>
            </a:r>
            <a:endParaRPr lang="en-US" sz="2800" u="sng" dirty="0" smtClean="0">
              <a:solidFill>
                <a:srgbClr val="FF2D57"/>
              </a:solidFill>
              <a:latin typeface="Avenir Book"/>
              <a:cs typeface="Avenir Book"/>
            </a:endParaRPr>
          </a:p>
          <a:p>
            <a:endParaRPr lang="en-US" sz="2000" u="sng" dirty="0" smtClean="0">
              <a:latin typeface="Avenir Book"/>
              <a:cs typeface="Avenir Book"/>
            </a:endParaRPr>
          </a:p>
          <a:p>
            <a:r>
              <a:rPr lang="en-US" dirty="0">
                <a:latin typeface="Avenir Book"/>
                <a:cs typeface="Avenir Book"/>
              </a:rPr>
              <a:t> </a:t>
            </a:r>
            <a:r>
              <a:rPr lang="en-US" dirty="0" smtClean="0">
                <a:latin typeface="Avenir Book"/>
                <a:cs typeface="Avenir Book"/>
              </a:rPr>
              <a:t>- We require a detection of the optical jet ~ 15 – 20 years ago: usually relies on very short WFPC2 imaging from the 3C snapshot survey</a:t>
            </a:r>
          </a:p>
          <a:p>
            <a:r>
              <a:rPr lang="en-US" dirty="0">
                <a:latin typeface="Avenir Book"/>
                <a:cs typeface="Avenir Book"/>
              </a:rPr>
              <a:t> </a:t>
            </a:r>
            <a:r>
              <a:rPr lang="en-US" dirty="0" smtClean="0">
                <a:latin typeface="Avenir Book"/>
                <a:cs typeface="Avenir Book"/>
              </a:rPr>
              <a:t>- While 2 baselines is the technical minimum, 3 or more is far better</a:t>
            </a:r>
          </a:p>
        </p:txBody>
      </p:sp>
      <p:pic>
        <p:nvPicPr>
          <p:cNvPr id="5" name="Picture 4" descr="3C15.jpg"/>
          <p:cNvPicPr>
            <a:picLocks noChangeAspect="1"/>
          </p:cNvPicPr>
          <p:nvPr/>
        </p:nvPicPr>
        <p:blipFill rotWithShape="1">
          <a:blip r:embed="rId2">
            <a:extLst>
              <a:ext uri="{28A0092B-C50C-407E-A947-70E740481C1C}">
                <a14:useLocalDpi xmlns:a14="http://schemas.microsoft.com/office/drawing/2010/main" val="0"/>
              </a:ext>
            </a:extLst>
          </a:blip>
          <a:srcRect b="25695"/>
          <a:stretch/>
        </p:blipFill>
        <p:spPr>
          <a:xfrm>
            <a:off x="3854245" y="3397935"/>
            <a:ext cx="2927555" cy="2717800"/>
          </a:xfrm>
          <a:prstGeom prst="rect">
            <a:avLst/>
          </a:prstGeom>
        </p:spPr>
      </p:pic>
      <p:pic>
        <p:nvPicPr>
          <p:cNvPr id="6" name="Picture 5" descr="3C66B.jpg"/>
          <p:cNvPicPr>
            <a:picLocks noChangeAspect="1"/>
          </p:cNvPicPr>
          <p:nvPr/>
        </p:nvPicPr>
        <p:blipFill rotWithShape="1">
          <a:blip r:embed="rId3">
            <a:extLst>
              <a:ext uri="{28A0092B-C50C-407E-A947-70E740481C1C}">
                <a14:useLocalDpi xmlns:a14="http://schemas.microsoft.com/office/drawing/2010/main" val="0"/>
              </a:ext>
            </a:extLst>
          </a:blip>
          <a:srcRect b="10617"/>
          <a:stretch/>
        </p:blipFill>
        <p:spPr>
          <a:xfrm>
            <a:off x="0" y="3543301"/>
            <a:ext cx="4025158" cy="3314700"/>
          </a:xfrm>
          <a:prstGeom prst="rect">
            <a:avLst/>
          </a:prstGeom>
        </p:spPr>
      </p:pic>
      <p:pic>
        <p:nvPicPr>
          <p:cNvPr id="7" name="Picture 6" descr="3C78.jpg"/>
          <p:cNvPicPr>
            <a:picLocks noChangeAspect="1"/>
          </p:cNvPicPr>
          <p:nvPr/>
        </p:nvPicPr>
        <p:blipFill rotWithShape="1">
          <a:blip r:embed="rId4">
            <a:extLst>
              <a:ext uri="{28A0092B-C50C-407E-A947-70E740481C1C}">
                <a14:useLocalDpi xmlns:a14="http://schemas.microsoft.com/office/drawing/2010/main" val="0"/>
              </a:ext>
            </a:extLst>
          </a:blip>
          <a:srcRect b="35426"/>
          <a:stretch/>
        </p:blipFill>
        <p:spPr>
          <a:xfrm>
            <a:off x="6029134" y="5029200"/>
            <a:ext cx="3120679" cy="1828800"/>
          </a:xfrm>
          <a:prstGeom prst="rect">
            <a:avLst/>
          </a:prstGeom>
        </p:spPr>
      </p:pic>
      <p:sp>
        <p:nvSpPr>
          <p:cNvPr id="8" name="TextBox 7"/>
          <p:cNvSpPr txBox="1"/>
          <p:nvPr/>
        </p:nvSpPr>
        <p:spPr>
          <a:xfrm>
            <a:off x="228600" y="5943600"/>
            <a:ext cx="1143000" cy="646331"/>
          </a:xfrm>
          <a:prstGeom prst="rect">
            <a:avLst/>
          </a:prstGeom>
          <a:noFill/>
        </p:spPr>
        <p:txBody>
          <a:bodyPr wrap="square" rtlCol="0">
            <a:spAutoFit/>
          </a:bodyPr>
          <a:lstStyle/>
          <a:p>
            <a:r>
              <a:rPr lang="en-US" i="1" dirty="0" smtClean="0">
                <a:latin typeface="Avenir Book"/>
                <a:cs typeface="Avenir Book"/>
              </a:rPr>
              <a:t>3C  66 B (84 </a:t>
            </a:r>
            <a:r>
              <a:rPr lang="en-US" i="1" dirty="0" err="1" smtClean="0">
                <a:latin typeface="Avenir Book"/>
                <a:cs typeface="Avenir Book"/>
              </a:rPr>
              <a:t>Mpc</a:t>
            </a:r>
            <a:r>
              <a:rPr lang="en-US" i="1" dirty="0" smtClean="0">
                <a:latin typeface="Avenir Book"/>
                <a:cs typeface="Avenir Book"/>
              </a:rPr>
              <a:t>)</a:t>
            </a:r>
          </a:p>
        </p:txBody>
      </p:sp>
      <p:sp>
        <p:nvSpPr>
          <p:cNvPr id="9" name="TextBox 8"/>
          <p:cNvSpPr txBox="1"/>
          <p:nvPr/>
        </p:nvSpPr>
        <p:spPr>
          <a:xfrm>
            <a:off x="4215658" y="3220135"/>
            <a:ext cx="1270000" cy="646331"/>
          </a:xfrm>
          <a:prstGeom prst="rect">
            <a:avLst/>
          </a:prstGeom>
          <a:noFill/>
        </p:spPr>
        <p:txBody>
          <a:bodyPr wrap="square" rtlCol="0">
            <a:spAutoFit/>
          </a:bodyPr>
          <a:lstStyle/>
          <a:p>
            <a:r>
              <a:rPr lang="en-US" i="1" dirty="0" smtClean="0">
                <a:latin typeface="Avenir Book"/>
                <a:cs typeface="Avenir Book"/>
              </a:rPr>
              <a:t>3C 15 (313 </a:t>
            </a:r>
            <a:r>
              <a:rPr lang="en-US" i="1" dirty="0" err="1" smtClean="0">
                <a:latin typeface="Avenir Book"/>
                <a:cs typeface="Avenir Book"/>
              </a:rPr>
              <a:t>Mpc</a:t>
            </a:r>
            <a:r>
              <a:rPr lang="en-US" i="1" dirty="0" smtClean="0">
                <a:latin typeface="Avenir Book"/>
                <a:cs typeface="Avenir Book"/>
              </a:rPr>
              <a:t>)</a:t>
            </a:r>
          </a:p>
        </p:txBody>
      </p:sp>
      <p:sp>
        <p:nvSpPr>
          <p:cNvPr id="10" name="TextBox 9"/>
          <p:cNvSpPr txBox="1"/>
          <p:nvPr/>
        </p:nvSpPr>
        <p:spPr>
          <a:xfrm>
            <a:off x="6781800" y="4382869"/>
            <a:ext cx="1397000" cy="646331"/>
          </a:xfrm>
          <a:prstGeom prst="rect">
            <a:avLst/>
          </a:prstGeom>
          <a:noFill/>
        </p:spPr>
        <p:txBody>
          <a:bodyPr wrap="square" rtlCol="0">
            <a:spAutoFit/>
          </a:bodyPr>
          <a:lstStyle/>
          <a:p>
            <a:r>
              <a:rPr lang="en-US" i="1" dirty="0" smtClean="0">
                <a:latin typeface="Avenir Book"/>
                <a:cs typeface="Avenir Book"/>
              </a:rPr>
              <a:t>3C 78</a:t>
            </a:r>
          </a:p>
          <a:p>
            <a:r>
              <a:rPr lang="en-US" i="1" dirty="0" smtClean="0">
                <a:latin typeface="Avenir Book"/>
                <a:cs typeface="Avenir Book"/>
              </a:rPr>
              <a:t>(118 </a:t>
            </a:r>
            <a:r>
              <a:rPr lang="en-US" i="1" dirty="0" err="1" smtClean="0">
                <a:latin typeface="Avenir Book"/>
                <a:cs typeface="Avenir Book"/>
              </a:rPr>
              <a:t>Mpc</a:t>
            </a:r>
            <a:r>
              <a:rPr lang="en-US" i="1" dirty="0" smtClean="0">
                <a:latin typeface="Avenir Book"/>
                <a:cs typeface="Avenir Book"/>
              </a:rPr>
              <a:t>)</a:t>
            </a:r>
          </a:p>
        </p:txBody>
      </p:sp>
      <p:sp>
        <p:nvSpPr>
          <p:cNvPr id="11" name="TextBox 10"/>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The Future</a:t>
            </a:r>
          </a:p>
        </p:txBody>
      </p:sp>
    </p:spTree>
    <p:extLst>
      <p:ext uri="{BB962C8B-B14F-4D97-AF65-F5344CB8AC3E}">
        <p14:creationId xmlns:p14="http://schemas.microsoft.com/office/powerpoint/2010/main" val="33619634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The Future</a:t>
            </a:r>
          </a:p>
        </p:txBody>
      </p:sp>
      <p:sp>
        <p:nvSpPr>
          <p:cNvPr id="2" name="TextBox 1"/>
          <p:cNvSpPr txBox="1"/>
          <p:nvPr/>
        </p:nvSpPr>
        <p:spPr>
          <a:xfrm>
            <a:off x="635000" y="889000"/>
            <a:ext cx="7531100" cy="3416320"/>
          </a:xfrm>
          <a:prstGeom prst="rect">
            <a:avLst/>
          </a:prstGeom>
          <a:noFill/>
        </p:spPr>
        <p:txBody>
          <a:bodyPr wrap="square" rtlCol="0">
            <a:spAutoFit/>
          </a:bodyPr>
          <a:lstStyle/>
          <a:p>
            <a:r>
              <a:rPr lang="en-US" sz="2400" i="1" u="sng" dirty="0" smtClean="0">
                <a:latin typeface="Avenir Book"/>
                <a:cs typeface="Avenir Book"/>
              </a:rPr>
              <a:t>Current &amp; Future Space Observatories</a:t>
            </a:r>
            <a:endParaRPr lang="en-US" sz="2400" i="1" u="sng" dirty="0" smtClean="0">
              <a:latin typeface="Avenir Book"/>
              <a:cs typeface="Avenir Book"/>
            </a:endParaRPr>
          </a:p>
          <a:p>
            <a:endParaRPr lang="en-US" sz="1200" i="1" u="sng" dirty="0" smtClean="0">
              <a:latin typeface="Avenir Book"/>
              <a:cs typeface="Avenir Book"/>
            </a:endParaRPr>
          </a:p>
          <a:p>
            <a:r>
              <a:rPr lang="en-US" dirty="0">
                <a:solidFill>
                  <a:schemeClr val="tx2"/>
                </a:solidFill>
                <a:latin typeface="Avenir Book"/>
                <a:cs typeface="Avenir Book"/>
              </a:rPr>
              <a:t>C</a:t>
            </a:r>
            <a:r>
              <a:rPr lang="en-US" dirty="0" smtClean="0">
                <a:solidFill>
                  <a:schemeClr val="tx2"/>
                </a:solidFill>
                <a:latin typeface="Avenir Book"/>
                <a:cs typeface="Avenir Book"/>
              </a:rPr>
              <a:t>urrent list of viable targets:</a:t>
            </a:r>
          </a:p>
          <a:p>
            <a:r>
              <a:rPr lang="en-US" dirty="0">
                <a:solidFill>
                  <a:schemeClr val="tx2"/>
                </a:solidFill>
                <a:latin typeface="Avenir Book"/>
                <a:cs typeface="Avenir Book"/>
              </a:rPr>
              <a:t>	</a:t>
            </a:r>
            <a:r>
              <a:rPr lang="en-US" dirty="0" smtClean="0">
                <a:solidFill>
                  <a:schemeClr val="tx2"/>
                </a:solidFill>
                <a:latin typeface="Avenir Book"/>
                <a:cs typeface="Avenir Book"/>
              </a:rPr>
              <a:t>- Observed by HST &lt; ~ 2000</a:t>
            </a:r>
          </a:p>
          <a:p>
            <a:r>
              <a:rPr lang="en-US" dirty="0">
                <a:solidFill>
                  <a:schemeClr val="tx2"/>
                </a:solidFill>
                <a:latin typeface="Avenir Book"/>
                <a:cs typeface="Avenir Book"/>
              </a:rPr>
              <a:t>	</a:t>
            </a:r>
            <a:r>
              <a:rPr lang="en-US" dirty="0" smtClean="0">
                <a:solidFill>
                  <a:schemeClr val="tx2"/>
                </a:solidFill>
                <a:latin typeface="Avenir Book"/>
                <a:cs typeface="Avenir Book"/>
              </a:rPr>
              <a:t>- Within a z&lt; 0.15</a:t>
            </a:r>
          </a:p>
          <a:p>
            <a:endParaRPr lang="en-US" dirty="0" smtClean="0">
              <a:solidFill>
                <a:schemeClr val="tx2"/>
              </a:solidFill>
              <a:latin typeface="Avenir Book"/>
              <a:cs typeface="Avenir Book"/>
            </a:endParaRPr>
          </a:p>
          <a:p>
            <a:r>
              <a:rPr lang="en-US" dirty="0" smtClean="0">
                <a:solidFill>
                  <a:schemeClr val="tx2"/>
                </a:solidFill>
                <a:latin typeface="Avenir Book"/>
                <a:cs typeface="Avenir Book"/>
              </a:rPr>
              <a:t>Extending </a:t>
            </a:r>
            <a:r>
              <a:rPr lang="en-US" dirty="0" smtClean="0">
                <a:solidFill>
                  <a:schemeClr val="tx2"/>
                </a:solidFill>
                <a:latin typeface="Avenir Book"/>
                <a:cs typeface="Avenir Book"/>
              </a:rPr>
              <a:t>Time Baselines (2 mas over 30 years = 1.8 </a:t>
            </a:r>
            <a:r>
              <a:rPr lang="en-US" dirty="0" err="1" smtClean="0">
                <a:solidFill>
                  <a:schemeClr val="tx2"/>
                </a:solidFill>
                <a:latin typeface="Avenir Book"/>
                <a:cs typeface="Avenir Book"/>
              </a:rPr>
              <a:t>kpc</a:t>
            </a:r>
            <a:r>
              <a:rPr lang="en-US" dirty="0" smtClean="0">
                <a:solidFill>
                  <a:schemeClr val="tx2"/>
                </a:solidFill>
                <a:latin typeface="Avenir Book"/>
                <a:cs typeface="Avenir Book"/>
              </a:rPr>
              <a:t>/” aka z = 0.3  </a:t>
            </a:r>
          </a:p>
          <a:p>
            <a:endParaRPr lang="en-US" dirty="0">
              <a:latin typeface="Avenir Book"/>
              <a:cs typeface="Avenir Book"/>
            </a:endParaRPr>
          </a:p>
          <a:p>
            <a:r>
              <a:rPr lang="en-US" dirty="0" smtClean="0">
                <a:solidFill>
                  <a:schemeClr val="tx2">
                    <a:lumMod val="40000"/>
                    <a:lumOff val="60000"/>
                  </a:schemeClr>
                </a:solidFill>
                <a:latin typeface="Avenir Book"/>
                <a:cs typeface="Avenir Book"/>
              </a:rPr>
              <a:t>HST</a:t>
            </a:r>
            <a:r>
              <a:rPr lang="en-US" dirty="0" smtClean="0">
                <a:latin typeface="Avenir Book"/>
                <a:cs typeface="Avenir Book"/>
              </a:rPr>
              <a:t> – cannot be topped for sensitivity &amp; resolution</a:t>
            </a:r>
          </a:p>
          <a:p>
            <a:endParaRPr lang="en-US" dirty="0" smtClean="0">
              <a:latin typeface="Avenir Book"/>
              <a:cs typeface="Avenir Book"/>
            </a:endParaRPr>
          </a:p>
          <a:p>
            <a:r>
              <a:rPr lang="en-US" dirty="0" smtClean="0">
                <a:solidFill>
                  <a:srgbClr val="F2D9A4"/>
                </a:solidFill>
                <a:latin typeface="Avenir Book"/>
                <a:cs typeface="Avenir Book"/>
              </a:rPr>
              <a:t>JWST</a:t>
            </a:r>
          </a:p>
          <a:p>
            <a:r>
              <a:rPr lang="en-US" dirty="0" smtClean="0">
                <a:solidFill>
                  <a:srgbClr val="F2D9A4"/>
                </a:solidFill>
                <a:latin typeface="Avenir Book"/>
                <a:cs typeface="Avenir Book"/>
              </a:rPr>
              <a:t>WFIRST</a:t>
            </a:r>
          </a:p>
        </p:txBody>
      </p:sp>
      <p:sp>
        <p:nvSpPr>
          <p:cNvPr id="3" name="TextBox 2"/>
          <p:cNvSpPr txBox="1"/>
          <p:nvPr/>
        </p:nvSpPr>
        <p:spPr>
          <a:xfrm>
            <a:off x="2159000" y="3695382"/>
            <a:ext cx="5016500" cy="646331"/>
          </a:xfrm>
          <a:prstGeom prst="rect">
            <a:avLst/>
          </a:prstGeom>
          <a:noFill/>
        </p:spPr>
        <p:txBody>
          <a:bodyPr wrap="square" rtlCol="0">
            <a:spAutoFit/>
          </a:bodyPr>
          <a:lstStyle/>
          <a:p>
            <a:r>
              <a:rPr lang="en-US" dirty="0" smtClean="0">
                <a:latin typeface="Avenir Book"/>
                <a:cs typeface="Avenir Book"/>
              </a:rPr>
              <a:t>Both can take over -- synchrotron emission doesn’t change much from V-band to R or IR</a:t>
            </a:r>
          </a:p>
        </p:txBody>
      </p:sp>
      <p:sp>
        <p:nvSpPr>
          <p:cNvPr id="4" name="Right Brace 3"/>
          <p:cNvSpPr/>
          <p:nvPr/>
        </p:nvSpPr>
        <p:spPr>
          <a:xfrm>
            <a:off x="1727200" y="3658989"/>
            <a:ext cx="304800" cy="646331"/>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499990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The Future</a:t>
            </a:r>
          </a:p>
        </p:txBody>
      </p:sp>
      <p:sp>
        <p:nvSpPr>
          <p:cNvPr id="6" name="TextBox 5"/>
          <p:cNvSpPr txBox="1"/>
          <p:nvPr/>
        </p:nvSpPr>
        <p:spPr>
          <a:xfrm>
            <a:off x="566107" y="876300"/>
            <a:ext cx="7531100" cy="3693319"/>
          </a:xfrm>
          <a:prstGeom prst="rect">
            <a:avLst/>
          </a:prstGeom>
          <a:noFill/>
        </p:spPr>
        <p:txBody>
          <a:bodyPr wrap="square" rtlCol="0">
            <a:spAutoFit/>
          </a:bodyPr>
          <a:lstStyle/>
          <a:p>
            <a:r>
              <a:rPr lang="en-US" sz="2400" i="1" u="sng" dirty="0" smtClean="0">
                <a:latin typeface="Avenir Book"/>
                <a:cs typeface="Avenir Book"/>
              </a:rPr>
              <a:t>From the Ground: </a:t>
            </a:r>
          </a:p>
          <a:p>
            <a:endParaRPr lang="en-US" sz="1200" i="1" u="sng" dirty="0" smtClean="0">
              <a:latin typeface="Avenir Book"/>
              <a:cs typeface="Avenir Book"/>
            </a:endParaRPr>
          </a:p>
          <a:p>
            <a:r>
              <a:rPr lang="en-US" dirty="0" smtClean="0">
                <a:solidFill>
                  <a:schemeClr val="tx2">
                    <a:lumMod val="40000"/>
                    <a:lumOff val="60000"/>
                  </a:schemeClr>
                </a:solidFill>
                <a:latin typeface="Avenir Book"/>
                <a:cs typeface="Avenir Book"/>
              </a:rPr>
              <a:t>Adaptive Optics? </a:t>
            </a:r>
            <a:r>
              <a:rPr lang="en-US" dirty="0" smtClean="0">
                <a:latin typeface="Avenir Book"/>
                <a:cs typeface="Avenir Book"/>
              </a:rPr>
              <a:t>– yes for resolution, </a:t>
            </a:r>
            <a:r>
              <a:rPr lang="en-US" dirty="0">
                <a:latin typeface="Avenir Book"/>
                <a:cs typeface="Avenir Book"/>
              </a:rPr>
              <a:t>~</a:t>
            </a:r>
            <a:r>
              <a:rPr lang="en-US" dirty="0" smtClean="0">
                <a:latin typeface="Avenir Book"/>
                <a:cs typeface="Avenir Book"/>
              </a:rPr>
              <a:t> for sensitivity</a:t>
            </a:r>
          </a:p>
          <a:p>
            <a:endParaRPr lang="en-US" dirty="0">
              <a:latin typeface="Avenir Book"/>
              <a:cs typeface="Avenir Book"/>
            </a:endParaRPr>
          </a:p>
          <a:p>
            <a:r>
              <a:rPr lang="en-US" dirty="0" smtClean="0">
                <a:solidFill>
                  <a:srgbClr val="F2D9A4"/>
                </a:solidFill>
                <a:latin typeface="Avenir Book"/>
                <a:cs typeface="Avenir Book"/>
              </a:rPr>
              <a:t>ALMA</a:t>
            </a:r>
            <a:r>
              <a:rPr lang="en-US" dirty="0" smtClean="0">
                <a:latin typeface="Avenir Book"/>
                <a:cs typeface="Avenir Book"/>
              </a:rPr>
              <a:t> – changing spectral window to millimeter-wavelengths</a:t>
            </a:r>
          </a:p>
          <a:p>
            <a:r>
              <a:rPr lang="en-US" dirty="0" smtClean="0">
                <a:latin typeface="Avenir Book"/>
                <a:cs typeface="Avenir Book"/>
              </a:rPr>
              <a:t>Advantage: High Resolution, better compactness of features than VLA, similar long lifetime of instrument (decades</a:t>
            </a:r>
            <a:r>
              <a:rPr lang="en-US" dirty="0" smtClean="0">
                <a:latin typeface="Avenir Book"/>
                <a:cs typeface="Avenir Book"/>
              </a:rPr>
              <a:t>)</a:t>
            </a:r>
          </a:p>
          <a:p>
            <a:endParaRPr lang="en-US" dirty="0">
              <a:latin typeface="Avenir Book"/>
              <a:cs typeface="Avenir Book"/>
            </a:endParaRPr>
          </a:p>
          <a:p>
            <a:r>
              <a:rPr lang="en-US" dirty="0" smtClean="0">
                <a:latin typeface="Avenir Book"/>
                <a:cs typeface="Avenir Book"/>
              </a:rPr>
              <a:t>VLA &amp; ALMA also have issues with needing multiple observations in different configurations to map all scales</a:t>
            </a:r>
          </a:p>
          <a:p>
            <a:endParaRPr lang="en-US" dirty="0">
              <a:latin typeface="Avenir Book"/>
              <a:cs typeface="Avenir Book"/>
            </a:endParaRPr>
          </a:p>
          <a:p>
            <a:r>
              <a:rPr lang="en-US" i="1" dirty="0" smtClean="0">
                <a:latin typeface="Avenir Book"/>
                <a:cs typeface="Avenir Book"/>
              </a:rPr>
              <a:t>However: new techniques (wavelet analysis) may improve the velocity mapping using existing observations </a:t>
            </a:r>
            <a:endParaRPr lang="en-US" i="1" dirty="0" smtClean="0">
              <a:latin typeface="Avenir Book"/>
              <a:cs typeface="Avenir Book"/>
            </a:endParaRPr>
          </a:p>
        </p:txBody>
      </p:sp>
      <p:pic>
        <p:nvPicPr>
          <p:cNvPr id="7" name="Picture 6" descr="VLA_3c273.jpg"/>
          <p:cNvPicPr>
            <a:picLocks noChangeAspect="1"/>
          </p:cNvPicPr>
          <p:nvPr/>
        </p:nvPicPr>
        <p:blipFill rotWithShape="1">
          <a:blip r:embed="rId3">
            <a:extLst>
              <a:ext uri="{28A0092B-C50C-407E-A947-70E740481C1C}">
                <a14:useLocalDpi xmlns:a14="http://schemas.microsoft.com/office/drawing/2010/main" val="0"/>
              </a:ext>
            </a:extLst>
          </a:blip>
          <a:srcRect l="11744" t="19218" r="20996" b="42020"/>
          <a:stretch/>
        </p:blipFill>
        <p:spPr>
          <a:xfrm>
            <a:off x="731207" y="4858251"/>
            <a:ext cx="3251200" cy="1023526"/>
          </a:xfrm>
          <a:prstGeom prst="rect">
            <a:avLst/>
          </a:prstGeom>
        </p:spPr>
      </p:pic>
      <p:pic>
        <p:nvPicPr>
          <p:cNvPr id="8" name="Picture 7" descr="optical_3c273.jpg"/>
          <p:cNvPicPr>
            <a:picLocks noChangeAspect="1"/>
          </p:cNvPicPr>
          <p:nvPr/>
        </p:nvPicPr>
        <p:blipFill rotWithShape="1">
          <a:blip r:embed="rId4">
            <a:extLst>
              <a:ext uri="{28A0092B-C50C-407E-A947-70E740481C1C}">
                <a14:useLocalDpi xmlns:a14="http://schemas.microsoft.com/office/drawing/2010/main" val="0"/>
              </a:ext>
            </a:extLst>
          </a:blip>
          <a:srcRect l="16367" t="27525" r="12456" b="43771"/>
          <a:stretch/>
        </p:blipFill>
        <p:spPr>
          <a:xfrm>
            <a:off x="4885064" y="4990425"/>
            <a:ext cx="3339143" cy="735577"/>
          </a:xfrm>
          <a:prstGeom prst="rect">
            <a:avLst/>
          </a:prstGeom>
        </p:spPr>
      </p:pic>
    </p:spTree>
    <p:extLst>
      <p:ext uri="{BB962C8B-B14F-4D97-AF65-F5344CB8AC3E}">
        <p14:creationId xmlns:p14="http://schemas.microsoft.com/office/powerpoint/2010/main" val="5955205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77800"/>
            <a:ext cx="6273800" cy="461665"/>
          </a:xfrm>
          <a:prstGeom prst="rect">
            <a:avLst/>
          </a:prstGeom>
          <a:noFill/>
        </p:spPr>
        <p:txBody>
          <a:bodyPr wrap="square" rtlCol="0">
            <a:spAutoFit/>
          </a:bodyPr>
          <a:lstStyle/>
          <a:p>
            <a:r>
              <a:rPr lang="en-US" sz="2400" dirty="0" smtClean="0">
                <a:latin typeface="Avenir Book"/>
                <a:cs typeface="Avenir Book"/>
              </a:rPr>
              <a:t>The Future</a:t>
            </a:r>
          </a:p>
        </p:txBody>
      </p:sp>
      <p:sp>
        <p:nvSpPr>
          <p:cNvPr id="2" name="TextBox 1"/>
          <p:cNvSpPr txBox="1"/>
          <p:nvPr/>
        </p:nvSpPr>
        <p:spPr>
          <a:xfrm>
            <a:off x="635000" y="690265"/>
            <a:ext cx="7531100" cy="646331"/>
          </a:xfrm>
          <a:prstGeom prst="rect">
            <a:avLst/>
          </a:prstGeom>
          <a:noFill/>
        </p:spPr>
        <p:txBody>
          <a:bodyPr wrap="square" rtlCol="0">
            <a:spAutoFit/>
          </a:bodyPr>
          <a:lstStyle/>
          <a:p>
            <a:r>
              <a:rPr lang="en-US" sz="2400" i="1" u="sng" dirty="0" smtClean="0">
                <a:latin typeface="Avenir Book"/>
                <a:cs typeface="Avenir Book"/>
              </a:rPr>
              <a:t>A New Mission</a:t>
            </a:r>
            <a:endParaRPr lang="en-US" sz="2400" i="1" u="sng" dirty="0" smtClean="0">
              <a:latin typeface="Avenir Book"/>
              <a:cs typeface="Avenir Book"/>
            </a:endParaRPr>
          </a:p>
          <a:p>
            <a:endParaRPr lang="en-US" sz="1200" i="1" u="sng" dirty="0" smtClean="0">
              <a:latin typeface="Avenir Book"/>
              <a:cs typeface="Avenir Book"/>
            </a:endParaRPr>
          </a:p>
        </p:txBody>
      </p:sp>
      <p:sp>
        <p:nvSpPr>
          <p:cNvPr id="9" name="TextBox 8"/>
          <p:cNvSpPr txBox="1"/>
          <p:nvPr/>
        </p:nvSpPr>
        <p:spPr>
          <a:xfrm>
            <a:off x="381000" y="1222296"/>
            <a:ext cx="8407400" cy="5078314"/>
          </a:xfrm>
          <a:prstGeom prst="rect">
            <a:avLst/>
          </a:prstGeom>
          <a:noFill/>
        </p:spPr>
        <p:txBody>
          <a:bodyPr wrap="square" rtlCol="0">
            <a:spAutoFit/>
          </a:bodyPr>
          <a:lstStyle/>
          <a:p>
            <a:r>
              <a:rPr lang="en-US" b="1" u="sng" dirty="0" smtClean="0">
                <a:latin typeface="Avenir Book"/>
                <a:cs typeface="Avenir Book"/>
              </a:rPr>
              <a:t>10-20 times better resolution: </a:t>
            </a:r>
          </a:p>
          <a:p>
            <a:r>
              <a:rPr lang="en-US" dirty="0">
                <a:latin typeface="Avenir Book"/>
                <a:cs typeface="Avenir Book"/>
              </a:rPr>
              <a:t>	</a:t>
            </a:r>
            <a:r>
              <a:rPr lang="en-US" dirty="0" smtClean="0">
                <a:latin typeface="Avenir Book"/>
                <a:cs typeface="Avenir Book"/>
              </a:rPr>
              <a:t>A study that previously took 10-20 years will take 1</a:t>
            </a:r>
          </a:p>
          <a:p>
            <a:r>
              <a:rPr lang="en-US" dirty="0">
                <a:latin typeface="Avenir Book"/>
                <a:cs typeface="Avenir Book"/>
              </a:rPr>
              <a:t>	</a:t>
            </a:r>
            <a:r>
              <a:rPr lang="en-US" i="1" dirty="0" smtClean="0">
                <a:solidFill>
                  <a:srgbClr val="FF2D57"/>
                </a:solidFill>
                <a:latin typeface="Avenir Book"/>
                <a:cs typeface="Avenir Book"/>
              </a:rPr>
              <a:t>No longer reliant on early HST observations!</a:t>
            </a:r>
          </a:p>
          <a:p>
            <a:r>
              <a:rPr lang="en-US" dirty="0">
                <a:latin typeface="Avenir Book"/>
                <a:cs typeface="Avenir Book"/>
              </a:rPr>
              <a:t>	</a:t>
            </a:r>
            <a:r>
              <a:rPr lang="en-US" dirty="0" smtClean="0">
                <a:latin typeface="Avenir Book"/>
                <a:cs typeface="Avenir Book"/>
              </a:rPr>
              <a:t> (prospective, designed studies of individual objects)</a:t>
            </a:r>
          </a:p>
          <a:p>
            <a:r>
              <a:rPr lang="en-US" dirty="0">
                <a:latin typeface="Avenir Book"/>
                <a:cs typeface="Avenir Book"/>
              </a:rPr>
              <a:t>	</a:t>
            </a:r>
          </a:p>
          <a:p>
            <a:r>
              <a:rPr lang="en-US" b="1" u="sng" dirty="0" smtClean="0">
                <a:latin typeface="Avenir Book"/>
                <a:cs typeface="Avenir Book"/>
              </a:rPr>
              <a:t>Better sensitivity:</a:t>
            </a:r>
          </a:p>
          <a:p>
            <a:r>
              <a:rPr lang="en-US" dirty="0">
                <a:latin typeface="Avenir Book"/>
                <a:cs typeface="Avenir Book"/>
              </a:rPr>
              <a:t>	</a:t>
            </a:r>
            <a:r>
              <a:rPr lang="en-US" dirty="0" smtClean="0">
                <a:latin typeface="Avenir Book"/>
                <a:cs typeface="Avenir Book"/>
              </a:rPr>
              <a:t>There are hundreds of radio jets in the nearby (z&lt;0.1) and nearby-</a:t>
            </a:r>
            <a:r>
              <a:rPr lang="en-US" dirty="0" err="1" smtClean="0">
                <a:latin typeface="Avenir Book"/>
                <a:cs typeface="Avenir Book"/>
              </a:rPr>
              <a:t>ish</a:t>
            </a:r>
            <a:r>
              <a:rPr lang="en-US" dirty="0" smtClean="0">
                <a:latin typeface="Avenir Book"/>
                <a:cs typeface="Avenir Book"/>
              </a:rPr>
              <a:t> </a:t>
            </a:r>
          </a:p>
          <a:p>
            <a:r>
              <a:rPr lang="en-US" dirty="0">
                <a:latin typeface="Avenir Book"/>
                <a:cs typeface="Avenir Book"/>
              </a:rPr>
              <a:t>	</a:t>
            </a:r>
            <a:r>
              <a:rPr lang="en-US" dirty="0" smtClean="0">
                <a:latin typeface="Avenir Book"/>
                <a:cs typeface="Avenir Book"/>
              </a:rPr>
              <a:t>	(z&lt;0.3) Universe</a:t>
            </a:r>
          </a:p>
          <a:p>
            <a:r>
              <a:rPr lang="en-US" dirty="0">
                <a:latin typeface="Avenir Book"/>
                <a:cs typeface="Avenir Book"/>
              </a:rPr>
              <a:t>	</a:t>
            </a:r>
            <a:r>
              <a:rPr lang="en-US" dirty="0" smtClean="0">
                <a:latin typeface="Avenir Book"/>
                <a:cs typeface="Avenir Book"/>
              </a:rPr>
              <a:t>Many of these have *not* been detected in the optical, because HST </a:t>
            </a:r>
          </a:p>
          <a:p>
            <a:r>
              <a:rPr lang="en-US" dirty="0">
                <a:latin typeface="Avenir Book"/>
                <a:cs typeface="Avenir Book"/>
              </a:rPr>
              <a:t>	</a:t>
            </a:r>
            <a:r>
              <a:rPr lang="en-US" dirty="0" smtClean="0">
                <a:latin typeface="Avenir Book"/>
                <a:cs typeface="Avenir Book"/>
              </a:rPr>
              <a:t>	time is expensive, but almost certainly will be (synchrotron </a:t>
            </a:r>
          </a:p>
          <a:p>
            <a:r>
              <a:rPr lang="en-US" dirty="0">
                <a:latin typeface="Avenir Book"/>
                <a:cs typeface="Avenir Book"/>
              </a:rPr>
              <a:t>	</a:t>
            </a:r>
            <a:r>
              <a:rPr lang="en-US" dirty="0" smtClean="0">
                <a:latin typeface="Avenir Book"/>
                <a:cs typeface="Avenir Book"/>
              </a:rPr>
              <a:t>	emission peaks in the optical)</a:t>
            </a:r>
          </a:p>
          <a:p>
            <a:r>
              <a:rPr lang="en-US" dirty="0">
                <a:latin typeface="Avenir Book"/>
                <a:cs typeface="Avenir Book"/>
              </a:rPr>
              <a:t>	</a:t>
            </a:r>
            <a:r>
              <a:rPr lang="en-US" dirty="0" smtClean="0">
                <a:latin typeface="Avenir Book"/>
                <a:cs typeface="Avenir Book"/>
              </a:rPr>
              <a:t>Combined with better resolution, you could complete a massive </a:t>
            </a:r>
          </a:p>
          <a:p>
            <a:r>
              <a:rPr lang="en-US" dirty="0">
                <a:latin typeface="Avenir Book"/>
                <a:cs typeface="Avenir Book"/>
              </a:rPr>
              <a:t>	</a:t>
            </a:r>
            <a:r>
              <a:rPr lang="en-US" dirty="0" smtClean="0">
                <a:latin typeface="Avenir Book"/>
                <a:cs typeface="Avenir Book"/>
              </a:rPr>
              <a:t>	survey of jets within z&lt;0.3 very quickly </a:t>
            </a:r>
          </a:p>
          <a:p>
            <a:r>
              <a:rPr lang="en-US" dirty="0">
                <a:latin typeface="Avenir Book"/>
                <a:cs typeface="Avenir Book"/>
              </a:rPr>
              <a:t>	</a:t>
            </a:r>
            <a:r>
              <a:rPr lang="en-US" dirty="0" smtClean="0">
                <a:latin typeface="Avenir Book"/>
                <a:cs typeface="Avenir Book"/>
              </a:rPr>
              <a:t>Plus: Jets and the stationary objects are usually bright (relatively short </a:t>
            </a:r>
          </a:p>
          <a:p>
            <a:r>
              <a:rPr lang="en-US" dirty="0">
                <a:latin typeface="Avenir Book"/>
                <a:cs typeface="Avenir Book"/>
              </a:rPr>
              <a:t>	</a:t>
            </a:r>
            <a:r>
              <a:rPr lang="en-US" dirty="0" smtClean="0">
                <a:latin typeface="Avenir Book"/>
                <a:cs typeface="Avenir Book"/>
              </a:rPr>
              <a:t>	exposures, equiv. ½ an orbit with HST)</a:t>
            </a:r>
          </a:p>
          <a:p>
            <a:r>
              <a:rPr lang="en-US" b="1" u="sng" dirty="0" smtClean="0">
                <a:latin typeface="Avenir Book"/>
                <a:cs typeface="Avenir Book"/>
              </a:rPr>
              <a:t>Bigger Field of View:</a:t>
            </a:r>
          </a:p>
          <a:p>
            <a:r>
              <a:rPr lang="en-US" dirty="0">
                <a:latin typeface="Avenir Book"/>
                <a:cs typeface="Avenir Book"/>
              </a:rPr>
              <a:t>	</a:t>
            </a:r>
            <a:r>
              <a:rPr lang="en-US" dirty="0" smtClean="0">
                <a:latin typeface="Avenir Book"/>
                <a:cs typeface="Avenir Book"/>
              </a:rPr>
              <a:t>More background sources for registration = beat down systematic </a:t>
            </a:r>
          </a:p>
          <a:p>
            <a:r>
              <a:rPr lang="en-US" dirty="0">
                <a:latin typeface="Avenir Book"/>
                <a:cs typeface="Avenir Book"/>
              </a:rPr>
              <a:t>	</a:t>
            </a:r>
            <a:r>
              <a:rPr lang="en-US" dirty="0" smtClean="0">
                <a:latin typeface="Avenir Book"/>
                <a:cs typeface="Avenir Book"/>
              </a:rPr>
              <a:t>	errors (but modulo geometric corrections)</a:t>
            </a:r>
          </a:p>
        </p:txBody>
      </p:sp>
    </p:spTree>
    <p:extLst>
      <p:ext uri="{BB962C8B-B14F-4D97-AF65-F5344CB8AC3E}">
        <p14:creationId xmlns:p14="http://schemas.microsoft.com/office/powerpoint/2010/main" val="20693652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4721" y="602364"/>
            <a:ext cx="8059257" cy="353943"/>
          </a:xfrm>
          <a:prstGeom prst="rect">
            <a:avLst/>
          </a:prstGeom>
          <a:noFill/>
        </p:spPr>
        <p:txBody>
          <a:bodyPr wrap="square" rtlCol="0">
            <a:spAutoFit/>
          </a:bodyPr>
          <a:lstStyle/>
          <a:p>
            <a:r>
              <a:rPr lang="en-US" sz="1700" dirty="0" smtClean="0">
                <a:latin typeface="Arial"/>
                <a:cs typeface="Arial"/>
              </a:rPr>
              <a:t>Q: How did galaxies form and </a:t>
            </a:r>
            <a:r>
              <a:rPr lang="en-US" sz="1700" dirty="0" smtClean="0">
                <a:solidFill>
                  <a:srgbClr val="FF2D57"/>
                </a:solidFill>
                <a:latin typeface="Arial"/>
                <a:cs typeface="Arial"/>
              </a:rPr>
              <a:t>evolve</a:t>
            </a:r>
            <a:r>
              <a:rPr lang="en-US" sz="1700" dirty="0" smtClean="0">
                <a:latin typeface="Arial"/>
                <a:cs typeface="Arial"/>
              </a:rPr>
              <a:t> to produce the Universe we observe today?</a:t>
            </a:r>
            <a:endParaRPr lang="en-US" sz="1700" dirty="0">
              <a:latin typeface="Arial"/>
              <a:cs typeface="Arial"/>
            </a:endParaRPr>
          </a:p>
        </p:txBody>
      </p:sp>
      <p:pic>
        <p:nvPicPr>
          <p:cNvPr id="7" name="Picture 6"/>
          <p:cNvPicPr>
            <a:picLocks noChangeAspect="1"/>
          </p:cNvPicPr>
          <p:nvPr/>
        </p:nvPicPr>
        <p:blipFill>
          <a:blip r:embed="rId3"/>
          <a:stretch>
            <a:fillRect/>
          </a:stretch>
        </p:blipFill>
        <p:spPr>
          <a:xfrm>
            <a:off x="1103776" y="1071015"/>
            <a:ext cx="2657210" cy="2677970"/>
          </a:xfrm>
          <a:prstGeom prst="rect">
            <a:avLst/>
          </a:prstGeom>
        </p:spPr>
      </p:pic>
      <p:pic>
        <p:nvPicPr>
          <p:cNvPr id="8" name="Picture 7"/>
          <p:cNvPicPr>
            <a:picLocks noChangeAspect="1"/>
          </p:cNvPicPr>
          <p:nvPr/>
        </p:nvPicPr>
        <p:blipFill>
          <a:blip r:embed="rId4"/>
          <a:stretch>
            <a:fillRect/>
          </a:stretch>
        </p:blipFill>
        <p:spPr>
          <a:xfrm>
            <a:off x="5020099" y="1071015"/>
            <a:ext cx="2583281" cy="2677970"/>
          </a:xfrm>
          <a:prstGeom prst="rect">
            <a:avLst/>
          </a:prstGeom>
        </p:spPr>
      </p:pic>
      <p:pic>
        <p:nvPicPr>
          <p:cNvPr id="9" name="Picture 8"/>
          <p:cNvPicPr>
            <a:picLocks noChangeAspect="1"/>
          </p:cNvPicPr>
          <p:nvPr/>
        </p:nvPicPr>
        <p:blipFill>
          <a:blip r:embed="rId5"/>
          <a:stretch>
            <a:fillRect/>
          </a:stretch>
        </p:blipFill>
        <p:spPr>
          <a:xfrm>
            <a:off x="1026225" y="4004909"/>
            <a:ext cx="2734761" cy="2291460"/>
          </a:xfrm>
          <a:prstGeom prst="rect">
            <a:avLst/>
          </a:prstGeom>
        </p:spPr>
      </p:pic>
      <p:pic>
        <p:nvPicPr>
          <p:cNvPr id="10" name="Picture 9"/>
          <p:cNvPicPr>
            <a:picLocks noChangeAspect="1"/>
          </p:cNvPicPr>
          <p:nvPr/>
        </p:nvPicPr>
        <p:blipFill rotWithShape="1">
          <a:blip r:embed="rId6"/>
          <a:srcRect l="24779" r="18690"/>
          <a:stretch/>
        </p:blipFill>
        <p:spPr>
          <a:xfrm>
            <a:off x="5020099" y="4004909"/>
            <a:ext cx="2583281" cy="2274102"/>
          </a:xfrm>
          <a:prstGeom prst="rect">
            <a:avLst/>
          </a:prstGeom>
        </p:spPr>
      </p:pic>
    </p:spTree>
    <p:extLst>
      <p:ext uri="{BB962C8B-B14F-4D97-AF65-F5344CB8AC3E}">
        <p14:creationId xmlns:p14="http://schemas.microsoft.com/office/powerpoint/2010/main" val="209404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000" y="690265"/>
            <a:ext cx="7531100" cy="4708981"/>
          </a:xfrm>
          <a:prstGeom prst="rect">
            <a:avLst/>
          </a:prstGeom>
          <a:noFill/>
        </p:spPr>
        <p:txBody>
          <a:bodyPr wrap="square" rtlCol="0">
            <a:spAutoFit/>
          </a:bodyPr>
          <a:lstStyle/>
          <a:p>
            <a:r>
              <a:rPr lang="en-US" sz="2400" i="1" dirty="0" smtClean="0">
                <a:latin typeface="Avenir Book"/>
                <a:cs typeface="Avenir Book"/>
              </a:rPr>
              <a:t>A New Mission would allow us to completely map the velocity structure of hundreds of jets from sub-parsec scale near the black hole out to the final deceleration terminus</a:t>
            </a:r>
          </a:p>
          <a:p>
            <a:endParaRPr lang="en-US" sz="2400" i="1" dirty="0">
              <a:latin typeface="Avenir Book"/>
              <a:cs typeface="Avenir Book"/>
            </a:endParaRPr>
          </a:p>
          <a:p>
            <a:r>
              <a:rPr lang="en-US" sz="2400" i="1" dirty="0" smtClean="0">
                <a:latin typeface="Avenir Book"/>
                <a:cs typeface="Avenir Book"/>
              </a:rPr>
              <a:t>Very important step towards understanding the actual energetic content of these jets and their structure (note: we still do not know generally what the “knots” in the jets represent)</a:t>
            </a:r>
          </a:p>
          <a:p>
            <a:endParaRPr lang="en-US" sz="2400" i="1" dirty="0">
              <a:latin typeface="Avenir Book"/>
              <a:cs typeface="Avenir Book"/>
            </a:endParaRPr>
          </a:p>
          <a:p>
            <a:r>
              <a:rPr lang="en-US" sz="2400" i="1" dirty="0" smtClean="0">
                <a:latin typeface="Avenir Book"/>
                <a:cs typeface="Avenir Book"/>
              </a:rPr>
              <a:t>Critical constraints on the acceleration properties that cannot be probed in any other way.</a:t>
            </a:r>
            <a:endParaRPr lang="en-US" sz="2400" i="1" dirty="0" smtClean="0">
              <a:latin typeface="Avenir Book"/>
              <a:cs typeface="Avenir Book"/>
            </a:endParaRPr>
          </a:p>
          <a:p>
            <a:endParaRPr lang="en-US" sz="1200" i="1" dirty="0" smtClean="0">
              <a:latin typeface="Avenir Book"/>
              <a:cs typeface="Avenir Book"/>
            </a:endParaRPr>
          </a:p>
        </p:txBody>
      </p:sp>
    </p:spTree>
    <p:extLst>
      <p:ext uri="{BB962C8B-B14F-4D97-AF65-F5344CB8AC3E}">
        <p14:creationId xmlns:p14="http://schemas.microsoft.com/office/powerpoint/2010/main" val="24471928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Tree>
    <p:extLst>
      <p:ext uri="{BB962C8B-B14F-4D97-AF65-F5344CB8AC3E}">
        <p14:creationId xmlns:p14="http://schemas.microsoft.com/office/powerpoint/2010/main" val="167050064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ceholder 3" descr="1000000000000578000005149307F2F1.pn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6386" y="1028700"/>
            <a:ext cx="52546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6" name="TextBox 13"/>
          <p:cNvSpPr/>
          <p:nvPr/>
        </p:nvSpPr>
        <p:spPr>
          <a:xfrm>
            <a:off x="623888" y="1074191"/>
            <a:ext cx="2820658" cy="1239911"/>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spAutoFit/>
          </a:bodyPr>
          <a:lstStyle/>
          <a:p>
            <a:pPr algn="ctr"/>
            <a:r>
              <a:rPr lang="en-US" sz="2800" dirty="0" err="1">
                <a:solidFill>
                  <a:schemeClr val="tx1"/>
                </a:solidFill>
                <a:latin typeface="Times New Roman" charset="0"/>
                <a:ea typeface="ＭＳ Ｐゴシック" charset="0"/>
              </a:rPr>
              <a:t>Γ</a:t>
            </a:r>
            <a:r>
              <a:rPr lang="en-US" sz="2800" dirty="0">
                <a:solidFill>
                  <a:schemeClr val="tx1"/>
                </a:solidFill>
                <a:latin typeface="Times New Roman" charset="0"/>
                <a:ea typeface="ＭＳ Ｐゴシック" charset="0"/>
              </a:rPr>
              <a:t>=(1-β</a:t>
            </a:r>
            <a:r>
              <a:rPr lang="en-US" sz="2800" baseline="58000" dirty="0">
                <a:solidFill>
                  <a:schemeClr val="tx1"/>
                </a:solidFill>
                <a:latin typeface="Times New Roman" charset="0"/>
                <a:ea typeface="ＭＳ Ｐゴシック" charset="0"/>
              </a:rPr>
              <a:t>2</a:t>
            </a:r>
            <a:r>
              <a:rPr lang="en-US" sz="2800" dirty="0">
                <a:solidFill>
                  <a:schemeClr val="tx1"/>
                </a:solidFill>
                <a:latin typeface="Times New Roman" charset="0"/>
                <a:ea typeface="ＭＳ Ｐゴシック" charset="0"/>
              </a:rPr>
              <a:t>)</a:t>
            </a:r>
            <a:r>
              <a:rPr lang="en-US" sz="2800" baseline="33000" dirty="0">
                <a:solidFill>
                  <a:schemeClr val="tx1"/>
                </a:solidFill>
                <a:latin typeface="Times New Roman" charset="0"/>
                <a:ea typeface="ＭＳ Ｐゴシック" charset="0"/>
              </a:rPr>
              <a:t>-1/</a:t>
            </a:r>
            <a:r>
              <a:rPr lang="en-US" sz="2800" baseline="33000" dirty="0" smtClean="0">
                <a:solidFill>
                  <a:schemeClr val="tx1"/>
                </a:solidFill>
                <a:latin typeface="Times New Roman" charset="0"/>
                <a:ea typeface="ＭＳ Ｐゴシック" charset="0"/>
              </a:rPr>
              <a:t>2</a:t>
            </a:r>
          </a:p>
          <a:p>
            <a:pPr algn="ctr"/>
            <a:r>
              <a:rPr lang="en-US" sz="2800" dirty="0" err="1" smtClean="0">
                <a:solidFill>
                  <a:srgbClr val="FFFFFF"/>
                </a:solidFill>
                <a:latin typeface="Times New Roman" charset="0"/>
                <a:ea typeface="ＭＳ Ｐゴシック" charset="0"/>
              </a:rPr>
              <a:t>Γ</a:t>
            </a:r>
            <a:r>
              <a:rPr lang="en-US" sz="2800" dirty="0" smtClean="0">
                <a:solidFill>
                  <a:srgbClr val="FFFFFF"/>
                </a:solidFill>
                <a:latin typeface="Times New Roman" charset="0"/>
                <a:ea typeface="ＭＳ Ｐゴシック" charset="0"/>
              </a:rPr>
              <a:t> </a:t>
            </a:r>
            <a:r>
              <a:rPr lang="en-US" sz="2800" dirty="0">
                <a:solidFill>
                  <a:srgbClr val="FFFFFF"/>
                </a:solidFill>
                <a:latin typeface="Times New Roman" charset="0"/>
                <a:ea typeface="ＭＳ Ｐゴシック" charset="0"/>
              </a:rPr>
              <a:t>= 2—50</a:t>
            </a:r>
          </a:p>
          <a:p>
            <a:endParaRPr lang="en-US" sz="2800" baseline="33000" dirty="0">
              <a:solidFill>
                <a:schemeClr val="tx1"/>
              </a:solidFill>
              <a:latin typeface="Times New Roman" charset="0"/>
              <a:ea typeface="ＭＳ Ｐゴシック" charset="0"/>
            </a:endParaRPr>
          </a:p>
        </p:txBody>
      </p:sp>
      <p:grpSp>
        <p:nvGrpSpPr>
          <p:cNvPr id="15" name="Group 14"/>
          <p:cNvGrpSpPr/>
          <p:nvPr/>
        </p:nvGrpSpPr>
        <p:grpSpPr>
          <a:xfrm>
            <a:off x="328613" y="2560638"/>
            <a:ext cx="1325562" cy="3654425"/>
            <a:chOff x="328613" y="2560638"/>
            <a:chExt cx="1325562" cy="3654425"/>
          </a:xfrm>
        </p:grpSpPr>
        <p:sp>
          <p:nvSpPr>
            <p:cNvPr id="7" name="Oval Custom 4"/>
            <p:cNvSpPr/>
            <p:nvPr/>
          </p:nvSpPr>
          <p:spPr>
            <a:xfrm>
              <a:off x="328613" y="5886450"/>
              <a:ext cx="295275" cy="328613"/>
            </a:xfrm>
            <a:prstGeom prst="ellipse">
              <a:avLst/>
            </a:prstGeom>
            <a:solidFill>
              <a:srgbClr val="000000"/>
            </a:solidFill>
            <a:ln w="0">
              <a:solidFill>
                <a:schemeClr val="tx1"/>
              </a:solidFill>
            </a:ln>
          </p:spPr>
          <p:style>
            <a:lnRef idx="0">
              <a:schemeClr val="dk1"/>
            </a:lnRef>
            <a:fillRef idx="0">
              <a:srgbClr val="99CCFF"/>
            </a:fillRef>
            <a:effectRef idx="0">
              <a:schemeClr val="accent1"/>
            </a:effectRef>
            <a:fontRef idx="minor">
              <a:schemeClr val="dk1"/>
            </a:fontRef>
          </p:style>
          <p:txBody>
            <a:bodyPr wrap="none" lIns="90000" tIns="45000" rIns="90000" bIns="45000" anchor="ctr"/>
            <a:lstStyle/>
            <a:p>
              <a:pPr fontAlgn="auto">
                <a:spcBef>
                  <a:spcPts val="0"/>
                </a:spcBef>
                <a:spcAft>
                  <a:spcPts val="0"/>
                </a:spcAft>
                <a:defRPr/>
              </a:pPr>
              <a:endParaRPr lang="en-US" sz="2800" dirty="0">
                <a:latin typeface="Arial" charset="0"/>
              </a:endParaRPr>
            </a:p>
          </p:txBody>
        </p:sp>
        <p:cxnSp>
          <p:nvCxnSpPr>
            <p:cNvPr id="8" name="Straight Connector 7"/>
            <p:cNvCxnSpPr/>
            <p:nvPr/>
          </p:nvCxnSpPr>
          <p:spPr>
            <a:xfrm rot="5400000" flipH="1" flipV="1">
              <a:off x="-928687" y="3911600"/>
              <a:ext cx="3200400" cy="498475"/>
            </a:xfrm>
            <a:prstGeom prst="line">
              <a:avLst/>
            </a:prstGeom>
            <a:noFill/>
            <a:ln w="0">
              <a:solidFill>
                <a:schemeClr val="tx1"/>
              </a:solidFill>
            </a:ln>
          </p:spPr>
          <p:style>
            <a:lnRef idx="2">
              <a:schemeClr val="dk1"/>
            </a:lnRef>
            <a:fillRef idx="1">
              <a:srgbClr val="99CCFF"/>
            </a:fillRef>
            <a:effectRef idx="0">
              <a:schemeClr val="accent1"/>
            </a:effectRef>
            <a:fontRef idx="minor">
              <a:schemeClr val="dk1"/>
            </a:fontRef>
          </p:style>
        </p:cxnSp>
        <p:cxnSp>
          <p:nvCxnSpPr>
            <p:cNvPr id="9" name="Straight Connector 8"/>
            <p:cNvCxnSpPr/>
            <p:nvPr/>
          </p:nvCxnSpPr>
          <p:spPr>
            <a:xfrm rot="5400000" flipH="1" flipV="1">
              <a:off x="-398463" y="3708401"/>
              <a:ext cx="3059113" cy="1046162"/>
            </a:xfrm>
            <a:prstGeom prst="line">
              <a:avLst/>
            </a:prstGeom>
            <a:noFill/>
            <a:ln w="0">
              <a:solidFill>
                <a:schemeClr val="tx1"/>
              </a:solidFill>
            </a:ln>
          </p:spPr>
          <p:style>
            <a:lnRef idx="2">
              <a:schemeClr val="dk1"/>
            </a:lnRef>
            <a:fillRef idx="1">
              <a:srgbClr val="99CCFF"/>
            </a:fillRef>
            <a:effectRef idx="0">
              <a:schemeClr val="accent1"/>
            </a:effectRef>
            <a:fontRef idx="minor">
              <a:schemeClr val="dk1"/>
            </a:fontRef>
          </p:style>
        </p:cxnSp>
        <p:sp>
          <p:nvSpPr>
            <p:cNvPr id="10" name="Oval Custom 7"/>
            <p:cNvSpPr/>
            <p:nvPr/>
          </p:nvSpPr>
          <p:spPr>
            <a:xfrm>
              <a:off x="623888" y="4138613"/>
              <a:ext cx="438150" cy="452437"/>
            </a:xfrm>
            <a:prstGeom prst="ellipse">
              <a:avLst/>
            </a:prstGeom>
            <a:solidFill>
              <a:srgbClr val="C5000B"/>
            </a:solidFill>
            <a:ln w="0">
              <a:solidFill>
                <a:schemeClr val="tx1"/>
              </a:solidFill>
            </a:ln>
          </p:spPr>
          <p:style>
            <a:lnRef idx="0">
              <a:schemeClr val="dk1"/>
            </a:lnRef>
            <a:fillRef idx="0">
              <a:srgbClr val="99CCFF"/>
            </a:fillRef>
            <a:effectRef idx="0">
              <a:schemeClr val="accent1"/>
            </a:effectRef>
            <a:fontRef idx="minor">
              <a:schemeClr val="dk1"/>
            </a:fontRef>
          </p:style>
          <p:txBody>
            <a:bodyPr wrap="none" lIns="90000" tIns="45000" rIns="90000" bIns="45000" anchor="ctr"/>
            <a:lstStyle/>
            <a:p>
              <a:pPr fontAlgn="auto">
                <a:spcBef>
                  <a:spcPts val="0"/>
                </a:spcBef>
                <a:spcAft>
                  <a:spcPts val="0"/>
                </a:spcAft>
                <a:defRPr/>
              </a:pPr>
              <a:endParaRPr lang="en-US" sz="2800" dirty="0">
                <a:latin typeface="Arial" charset="0"/>
              </a:endParaRPr>
            </a:p>
          </p:txBody>
        </p:sp>
        <p:cxnSp>
          <p:nvCxnSpPr>
            <p:cNvPr id="11" name="Straight Connector 10"/>
            <p:cNvCxnSpPr/>
            <p:nvPr/>
          </p:nvCxnSpPr>
          <p:spPr>
            <a:xfrm rot="5400000" flipH="1" flipV="1">
              <a:off x="382587" y="3411538"/>
              <a:ext cx="1420813" cy="344488"/>
            </a:xfrm>
            <a:prstGeom prst="line">
              <a:avLst/>
            </a:prstGeom>
            <a:noFill/>
            <a:ln w="36720">
              <a:solidFill>
                <a:schemeClr val="tx1"/>
              </a:solidFill>
              <a:tailEnd type="triangle" w="med" len="med"/>
            </a:ln>
          </p:spPr>
          <p:style>
            <a:lnRef idx="2">
              <a:schemeClr val="dk1"/>
            </a:lnRef>
            <a:fillRef idx="1">
              <a:srgbClr val="99CCFF"/>
            </a:fillRef>
            <a:effectRef idx="0">
              <a:schemeClr val="accent1"/>
            </a:effectRef>
            <a:fontRef idx="minor">
              <a:schemeClr val="dk1"/>
            </a:fontRef>
          </p:style>
        </p:cxnSp>
      </p:grpSp>
      <p:pic>
        <p:nvPicPr>
          <p:cNvPr id="14" name="Placeholder 3" descr="10000000000001080000006056A0416B.png"/>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49" y="5591350"/>
            <a:ext cx="25146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12" name="Title 1"/>
          <p:cNvSpPr>
            <a:spLocks noGrp="1"/>
          </p:cNvSpPr>
          <p:nvPr>
            <p:ph type="title"/>
          </p:nvPr>
        </p:nvSpPr>
        <p:spPr>
          <a:xfrm>
            <a:off x="609600" y="274638"/>
            <a:ext cx="8394700" cy="775229"/>
          </a:xfrm>
        </p:spPr>
        <p:txBody>
          <a:bodyPr/>
          <a:lstStyle/>
          <a:p>
            <a:r>
              <a:rPr lang="en-US" dirty="0" smtClean="0"/>
              <a:t>Constraints from Proper Motions</a:t>
            </a:r>
            <a:endParaRPr lang="en-US" dirty="0"/>
          </a:p>
        </p:txBody>
      </p:sp>
    </p:spTree>
    <p:extLst>
      <p:ext uri="{BB962C8B-B14F-4D97-AF65-F5344CB8AC3E}">
        <p14:creationId xmlns:p14="http://schemas.microsoft.com/office/powerpoint/2010/main" val="1896539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ceholder 3" descr="10000000000000B20000002AD0A518A0.pn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315" y="3273965"/>
            <a:ext cx="2480506" cy="58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 name="Placeholder 3" descr="1000000000000190000001904C0FA30A.png"/>
          <p:cNvPicPr>
            <a:picLocks noGrp="1" noChangeAspect="1"/>
          </p:cNvPicPr>
          <p:nvPr/>
        </p:nvPicPr>
        <p:blipFill>
          <a:blip r:embed="rId3">
            <a:extLst>
              <a:ext uri="{28A0092B-C50C-407E-A947-70E740481C1C}">
                <a14:useLocalDpi xmlns:a14="http://schemas.microsoft.com/office/drawing/2010/main" val="0"/>
              </a:ext>
            </a:extLst>
          </a:blip>
          <a:srcRect l="2499" t="14999" r="7500" b="4999"/>
          <a:stretch>
            <a:fillRect/>
          </a:stretch>
        </p:blipFill>
        <p:spPr bwMode="auto">
          <a:xfrm>
            <a:off x="3435360" y="1514915"/>
            <a:ext cx="5486807" cy="473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6" name="TextBox 17"/>
          <p:cNvSpPr/>
          <p:nvPr/>
        </p:nvSpPr>
        <p:spPr>
          <a:xfrm>
            <a:off x="895473" y="4167050"/>
            <a:ext cx="1594745" cy="644877"/>
          </a:xfrm>
          <a:prstGeom prst="rect">
            <a:avLst/>
          </a:prstGeom>
          <a:solidFill>
            <a:schemeClr val="tx1"/>
          </a:solid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spAutoFit/>
          </a:bodyPr>
          <a:lstStyle/>
          <a:p>
            <a:pPr algn="ctr"/>
            <a:r>
              <a:rPr lang="en-US" sz="3600" dirty="0" err="1">
                <a:solidFill>
                  <a:srgbClr val="000000"/>
                </a:solidFill>
                <a:latin typeface="Times New Roman" charset="0"/>
                <a:ea typeface="ＭＳ Ｐゴシック" charset="0"/>
              </a:rPr>
              <a:t>ν</a:t>
            </a:r>
            <a:r>
              <a:rPr lang="en-US" sz="3600" dirty="0">
                <a:solidFill>
                  <a:srgbClr val="000000"/>
                </a:solidFill>
                <a:latin typeface="Times New Roman" charset="0"/>
                <a:ea typeface="ＭＳ Ｐゴシック" charset="0"/>
              </a:rPr>
              <a:t> = </a:t>
            </a:r>
            <a:r>
              <a:rPr lang="en-US" sz="3600" dirty="0" err="1">
                <a:solidFill>
                  <a:srgbClr val="000000"/>
                </a:solidFill>
                <a:latin typeface="Times New Roman" charset="0"/>
                <a:ea typeface="ＭＳ Ｐゴシック" charset="0"/>
              </a:rPr>
              <a:t>δν</a:t>
            </a:r>
            <a:r>
              <a:rPr lang="en-US" sz="3600" dirty="0">
                <a:solidFill>
                  <a:srgbClr val="000000"/>
                </a:solidFill>
                <a:latin typeface="Times New Roman" charset="0"/>
                <a:ea typeface="ＭＳ Ｐゴシック" charset="0"/>
              </a:rPr>
              <a:t>'</a:t>
            </a:r>
            <a:r>
              <a:rPr lang="en-US" sz="2800" dirty="0">
                <a:solidFill>
                  <a:srgbClr val="000000"/>
                </a:solidFill>
                <a:latin typeface="Arial" charset="0"/>
                <a:ea typeface="ＭＳ Ｐゴシック" charset="0"/>
              </a:rPr>
              <a:t> </a:t>
            </a:r>
          </a:p>
        </p:txBody>
      </p:sp>
      <p:sp>
        <p:nvSpPr>
          <p:cNvPr id="7" name="TextBox 6"/>
          <p:cNvSpPr txBox="1"/>
          <p:nvPr/>
        </p:nvSpPr>
        <p:spPr>
          <a:xfrm>
            <a:off x="162813" y="174388"/>
            <a:ext cx="8981187" cy="1077218"/>
          </a:xfrm>
          <a:prstGeom prst="rect">
            <a:avLst/>
          </a:prstGeom>
          <a:noFill/>
        </p:spPr>
        <p:txBody>
          <a:bodyPr wrap="square" rtlCol="0">
            <a:spAutoFit/>
          </a:bodyPr>
          <a:lstStyle/>
          <a:p>
            <a:pPr marL="342900" indent="-342900">
              <a:buFont typeface="Wingdings" charset="0"/>
              <a:buChar char="Ø"/>
            </a:pPr>
            <a:r>
              <a:rPr lang="en-US" sz="3200" dirty="0" smtClean="0">
                <a:solidFill>
                  <a:srgbClr val="FCEACD"/>
                </a:solidFill>
              </a:rPr>
              <a:t>Doppler Boosting of the Apparent Luminosity </a:t>
            </a:r>
          </a:p>
          <a:p>
            <a:r>
              <a:rPr lang="en-US" sz="3200" dirty="0">
                <a:solidFill>
                  <a:srgbClr val="FCEACD"/>
                </a:solidFill>
              </a:rPr>
              <a:t>	</a:t>
            </a:r>
            <a:r>
              <a:rPr lang="en-US" sz="3200" dirty="0" smtClean="0">
                <a:solidFill>
                  <a:srgbClr val="FCEACD"/>
                </a:solidFill>
              </a:rPr>
              <a:t>				and Peak Frequency</a:t>
            </a:r>
            <a:endParaRPr lang="en-US" sz="3200" dirty="0">
              <a:solidFill>
                <a:srgbClr val="FCEACD"/>
              </a:solidFill>
            </a:endParaRPr>
          </a:p>
        </p:txBody>
      </p:sp>
    </p:spTree>
    <p:extLst>
      <p:ext uri="{BB962C8B-B14F-4D97-AF65-F5344CB8AC3E}">
        <p14:creationId xmlns:p14="http://schemas.microsoft.com/office/powerpoint/2010/main" val="37010972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605895"/>
          </a:xfrm>
        </p:spPr>
        <p:txBody>
          <a:bodyPr/>
          <a:lstStyle/>
          <a:p>
            <a:r>
              <a:rPr lang="en-US" dirty="0" smtClean="0">
                <a:latin typeface="Arial"/>
                <a:cs typeface="Arial"/>
              </a:rPr>
              <a:t>Jetted AGN</a:t>
            </a:r>
            <a:endParaRPr lang="en-US" dirty="0">
              <a:latin typeface="Arial"/>
              <a:cs typeface="Arial"/>
            </a:endParaRPr>
          </a:p>
        </p:txBody>
      </p:sp>
      <p:pic>
        <p:nvPicPr>
          <p:cNvPr id="4" name="Picture 3"/>
          <p:cNvPicPr>
            <a:picLocks noChangeAspect="1"/>
          </p:cNvPicPr>
          <p:nvPr/>
        </p:nvPicPr>
        <p:blipFill>
          <a:blip r:embed="rId2"/>
          <a:stretch>
            <a:fillRect/>
          </a:stretch>
        </p:blipFill>
        <p:spPr>
          <a:xfrm>
            <a:off x="457200" y="1417638"/>
            <a:ext cx="2370942" cy="2003446"/>
          </a:xfrm>
          <a:prstGeom prst="rect">
            <a:avLst/>
          </a:prstGeom>
        </p:spPr>
      </p:pic>
      <p:sp>
        <p:nvSpPr>
          <p:cNvPr id="5" name="TextBox 4"/>
          <p:cNvSpPr txBox="1"/>
          <p:nvPr/>
        </p:nvSpPr>
        <p:spPr>
          <a:xfrm>
            <a:off x="3247127" y="880533"/>
            <a:ext cx="5896873" cy="2031325"/>
          </a:xfrm>
          <a:prstGeom prst="rect">
            <a:avLst/>
          </a:prstGeom>
          <a:noFill/>
        </p:spPr>
        <p:txBody>
          <a:bodyPr wrap="square" rtlCol="0">
            <a:spAutoFit/>
          </a:bodyPr>
          <a:lstStyle/>
          <a:p>
            <a:r>
              <a:rPr lang="en-US" b="1" u="sng" dirty="0" smtClean="0">
                <a:latin typeface="Arial"/>
                <a:cs typeface="Arial"/>
              </a:rPr>
              <a:t>AGN as systems</a:t>
            </a:r>
          </a:p>
          <a:p>
            <a:r>
              <a:rPr lang="en-US" dirty="0">
                <a:latin typeface="Arial"/>
                <a:cs typeface="Arial"/>
              </a:rPr>
              <a:t>	</a:t>
            </a:r>
            <a:r>
              <a:rPr lang="en-US" dirty="0" smtClean="0">
                <a:latin typeface="Arial"/>
                <a:cs typeface="Arial"/>
              </a:rPr>
              <a:t>- Why few % of galaxies are active?</a:t>
            </a:r>
          </a:p>
          <a:p>
            <a:r>
              <a:rPr lang="en-US" dirty="0">
                <a:latin typeface="Arial"/>
                <a:cs typeface="Arial"/>
              </a:rPr>
              <a:t>	</a:t>
            </a:r>
            <a:r>
              <a:rPr lang="en-US" dirty="0" smtClean="0">
                <a:latin typeface="Arial"/>
                <a:cs typeface="Arial"/>
              </a:rPr>
              <a:t>- Why 10% of AGN have jets?</a:t>
            </a:r>
          </a:p>
          <a:p>
            <a:r>
              <a:rPr lang="en-US" dirty="0">
                <a:latin typeface="Arial"/>
                <a:cs typeface="Arial"/>
              </a:rPr>
              <a:t>	</a:t>
            </a:r>
            <a:r>
              <a:rPr lang="en-US" dirty="0" smtClean="0">
                <a:latin typeface="Arial"/>
                <a:cs typeface="Arial"/>
              </a:rPr>
              <a:t>- How are Jets formed/launched &amp; connection to the black hole (mass, spin) – what is the `trigger’?</a:t>
            </a:r>
          </a:p>
          <a:p>
            <a:r>
              <a:rPr lang="en-US" dirty="0">
                <a:latin typeface="Arial"/>
                <a:cs typeface="Arial"/>
              </a:rPr>
              <a:t>	</a:t>
            </a:r>
            <a:r>
              <a:rPr lang="en-US" dirty="0" smtClean="0">
                <a:latin typeface="Arial"/>
                <a:cs typeface="Arial"/>
              </a:rPr>
              <a:t>- Energy balance (what is the jet made of)?</a:t>
            </a:r>
          </a:p>
          <a:p>
            <a:r>
              <a:rPr lang="en-US" dirty="0">
                <a:latin typeface="Arial"/>
                <a:cs typeface="Arial"/>
              </a:rPr>
              <a:t>	</a:t>
            </a:r>
            <a:r>
              <a:rPr lang="en-US" dirty="0" smtClean="0">
                <a:latin typeface="Arial"/>
                <a:cs typeface="Arial"/>
              </a:rPr>
              <a:t>- What are the lifetimes/duty cycles of the jet?</a:t>
            </a:r>
            <a:endParaRPr lang="en-US" dirty="0">
              <a:latin typeface="Arial"/>
              <a:cs typeface="Arial"/>
            </a:endParaRPr>
          </a:p>
        </p:txBody>
      </p:sp>
      <p:sp>
        <p:nvSpPr>
          <p:cNvPr id="6" name="TextBox 5"/>
          <p:cNvSpPr txBox="1"/>
          <p:nvPr/>
        </p:nvSpPr>
        <p:spPr>
          <a:xfrm>
            <a:off x="457200" y="3915116"/>
            <a:ext cx="8229600" cy="1754327"/>
          </a:xfrm>
          <a:prstGeom prst="rect">
            <a:avLst/>
          </a:prstGeom>
          <a:noFill/>
        </p:spPr>
        <p:txBody>
          <a:bodyPr wrap="square" rtlCol="0">
            <a:spAutoFit/>
          </a:bodyPr>
          <a:lstStyle/>
          <a:p>
            <a:r>
              <a:rPr lang="en-US" b="1" u="sng" dirty="0" smtClean="0">
                <a:latin typeface="Arial"/>
                <a:cs typeface="Arial"/>
              </a:rPr>
              <a:t>AGN jets and “feedback” (the “bigger picture” impact)</a:t>
            </a:r>
          </a:p>
          <a:p>
            <a:r>
              <a:rPr lang="en-US" dirty="0">
                <a:latin typeface="Arial"/>
                <a:cs typeface="Arial"/>
              </a:rPr>
              <a:t>	</a:t>
            </a:r>
            <a:r>
              <a:rPr lang="en-US" dirty="0" smtClean="0">
                <a:latin typeface="Arial"/>
                <a:cs typeface="Arial"/>
              </a:rPr>
              <a:t>- Lots of energy and matter is being `recycled’ on huge scales</a:t>
            </a:r>
          </a:p>
          <a:p>
            <a:r>
              <a:rPr lang="en-US" dirty="0">
                <a:latin typeface="Arial"/>
                <a:cs typeface="Arial"/>
              </a:rPr>
              <a:t>	</a:t>
            </a:r>
            <a:r>
              <a:rPr lang="en-US" dirty="0" smtClean="0">
                <a:latin typeface="Arial"/>
                <a:cs typeface="Arial"/>
              </a:rPr>
              <a:t>- However, quantitatively this is not understood (see above)</a:t>
            </a:r>
          </a:p>
          <a:p>
            <a:r>
              <a:rPr lang="en-US" dirty="0">
                <a:latin typeface="Arial"/>
                <a:cs typeface="Arial"/>
              </a:rPr>
              <a:t>	</a:t>
            </a:r>
            <a:r>
              <a:rPr lang="en-US" dirty="0" smtClean="0">
                <a:latin typeface="Arial"/>
                <a:cs typeface="Arial"/>
              </a:rPr>
              <a:t>- POSSIBLE impacts of jets on galaxy formation, evolution (even altering the makeup of the Universe in terms of types of galaxies produced)</a:t>
            </a:r>
          </a:p>
          <a:p>
            <a:r>
              <a:rPr lang="en-US" dirty="0">
                <a:latin typeface="Arial"/>
                <a:cs typeface="Arial"/>
              </a:rPr>
              <a:t>	</a:t>
            </a:r>
            <a:r>
              <a:rPr lang="en-US" dirty="0" smtClean="0">
                <a:latin typeface="Arial"/>
                <a:cs typeface="Arial"/>
              </a:rPr>
              <a:t>- possible link to </a:t>
            </a:r>
            <a:r>
              <a:rPr lang="en-US" dirty="0" err="1" smtClean="0">
                <a:latin typeface="Arial"/>
                <a:cs typeface="Arial"/>
              </a:rPr>
              <a:t>reionization</a:t>
            </a:r>
            <a:endParaRPr lang="en-US" dirty="0">
              <a:latin typeface="Arial"/>
              <a:cs typeface="Arial"/>
            </a:endParaRPr>
          </a:p>
        </p:txBody>
      </p:sp>
    </p:spTree>
    <p:extLst>
      <p:ext uri="{BB962C8B-B14F-4D97-AF65-F5344CB8AC3E}">
        <p14:creationId xmlns:p14="http://schemas.microsoft.com/office/powerpoint/2010/main" val="1070299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75229"/>
          </a:xfrm>
        </p:spPr>
        <p:txBody>
          <a:bodyPr/>
          <a:lstStyle/>
          <a:p>
            <a:r>
              <a:rPr lang="en-US" dirty="0" smtClean="0"/>
              <a:t>Proper Motions</a:t>
            </a:r>
            <a:endParaRPr lang="en-US" dirty="0"/>
          </a:p>
        </p:txBody>
      </p:sp>
      <p:pic>
        <p:nvPicPr>
          <p:cNvPr id="4" name="Picture 3"/>
          <p:cNvPicPr>
            <a:picLocks noChangeAspect="1"/>
          </p:cNvPicPr>
          <p:nvPr/>
        </p:nvPicPr>
        <p:blipFill>
          <a:blip r:embed="rId2"/>
          <a:stretch>
            <a:fillRect/>
          </a:stretch>
        </p:blipFill>
        <p:spPr>
          <a:xfrm>
            <a:off x="2362200" y="1706033"/>
            <a:ext cx="4419600" cy="3987800"/>
          </a:xfrm>
          <a:prstGeom prst="rect">
            <a:avLst/>
          </a:prstGeom>
        </p:spPr>
      </p:pic>
      <p:pic>
        <p:nvPicPr>
          <p:cNvPr id="5" name="Picture 4"/>
          <p:cNvPicPr>
            <a:picLocks noChangeAspect="1"/>
          </p:cNvPicPr>
          <p:nvPr/>
        </p:nvPicPr>
        <p:blipFill>
          <a:blip r:embed="rId3"/>
          <a:stretch>
            <a:fillRect/>
          </a:stretch>
        </p:blipFill>
        <p:spPr>
          <a:xfrm>
            <a:off x="2362200" y="1435100"/>
            <a:ext cx="4419600" cy="3987800"/>
          </a:xfrm>
          <a:prstGeom prst="rect">
            <a:avLst/>
          </a:prstGeom>
        </p:spPr>
      </p:pic>
    </p:spTree>
    <p:extLst>
      <p:ext uri="{BB962C8B-B14F-4D97-AF65-F5344CB8AC3E}">
        <p14:creationId xmlns:p14="http://schemas.microsoft.com/office/powerpoint/2010/main" val="3602336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75229"/>
          </a:xfrm>
        </p:spPr>
        <p:txBody>
          <a:bodyPr/>
          <a:lstStyle/>
          <a:p>
            <a:r>
              <a:rPr lang="en-US" dirty="0" smtClean="0"/>
              <a:t>Proper Motions</a:t>
            </a:r>
            <a:endParaRPr lang="en-US" dirty="0"/>
          </a:p>
        </p:txBody>
      </p:sp>
      <p:pic>
        <p:nvPicPr>
          <p:cNvPr id="4" name="Picture 3"/>
          <p:cNvPicPr>
            <a:picLocks noChangeAspect="1"/>
          </p:cNvPicPr>
          <p:nvPr/>
        </p:nvPicPr>
        <p:blipFill>
          <a:blip r:embed="rId3"/>
          <a:stretch>
            <a:fillRect/>
          </a:stretch>
        </p:blipFill>
        <p:spPr>
          <a:xfrm>
            <a:off x="2362200" y="1706033"/>
            <a:ext cx="4419600" cy="3987800"/>
          </a:xfrm>
          <a:prstGeom prst="rect">
            <a:avLst/>
          </a:prstGeom>
        </p:spPr>
      </p:pic>
      <p:pic>
        <p:nvPicPr>
          <p:cNvPr id="5" name="Picture 4"/>
          <p:cNvPicPr>
            <a:picLocks noChangeAspect="1"/>
          </p:cNvPicPr>
          <p:nvPr/>
        </p:nvPicPr>
        <p:blipFill>
          <a:blip r:embed="rId4"/>
          <a:stretch>
            <a:fillRect/>
          </a:stretch>
        </p:blipFill>
        <p:spPr>
          <a:xfrm>
            <a:off x="2362200" y="1435100"/>
            <a:ext cx="4419600" cy="3987800"/>
          </a:xfrm>
          <a:prstGeom prst="rect">
            <a:avLst/>
          </a:prstGeom>
        </p:spPr>
      </p:pic>
      <p:pic>
        <p:nvPicPr>
          <p:cNvPr id="6" name="Picture 5"/>
          <p:cNvPicPr>
            <a:picLocks noChangeAspect="1"/>
          </p:cNvPicPr>
          <p:nvPr/>
        </p:nvPicPr>
        <p:blipFill>
          <a:blip r:embed="rId3"/>
          <a:stretch>
            <a:fillRect/>
          </a:stretch>
        </p:blipFill>
        <p:spPr>
          <a:xfrm>
            <a:off x="2362200" y="1435100"/>
            <a:ext cx="4419600" cy="3987800"/>
          </a:xfrm>
          <a:prstGeom prst="rect">
            <a:avLst/>
          </a:prstGeom>
        </p:spPr>
      </p:pic>
    </p:spTree>
    <p:extLst>
      <p:ext uri="{BB962C8B-B14F-4D97-AF65-F5344CB8AC3E}">
        <p14:creationId xmlns:p14="http://schemas.microsoft.com/office/powerpoint/2010/main" val="37494865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7924800" cy="775229"/>
          </a:xfrm>
        </p:spPr>
        <p:txBody>
          <a:bodyPr/>
          <a:lstStyle/>
          <a:p>
            <a:r>
              <a:rPr lang="en-US" dirty="0" smtClean="0"/>
              <a:t>Proper Motions of Jets</a:t>
            </a:r>
            <a:endParaRPr lang="en-US" dirty="0"/>
          </a:p>
        </p:txBody>
      </p:sp>
      <p:pic>
        <p:nvPicPr>
          <p:cNvPr id="5" name="Picture 4"/>
          <p:cNvPicPr>
            <a:picLocks noChangeAspect="1"/>
          </p:cNvPicPr>
          <p:nvPr/>
        </p:nvPicPr>
        <p:blipFill>
          <a:blip r:embed="rId3"/>
          <a:stretch>
            <a:fillRect/>
          </a:stretch>
        </p:blipFill>
        <p:spPr>
          <a:xfrm>
            <a:off x="2324100" y="1138767"/>
            <a:ext cx="4483100" cy="5499100"/>
          </a:xfrm>
          <a:prstGeom prst="rect">
            <a:avLst/>
          </a:prstGeom>
        </p:spPr>
      </p:pic>
      <p:sp>
        <p:nvSpPr>
          <p:cNvPr id="6" name="TextBox 5"/>
          <p:cNvSpPr txBox="1"/>
          <p:nvPr/>
        </p:nvSpPr>
        <p:spPr>
          <a:xfrm>
            <a:off x="609600" y="1498600"/>
            <a:ext cx="1435100" cy="1200329"/>
          </a:xfrm>
          <a:prstGeom prst="rect">
            <a:avLst/>
          </a:prstGeom>
          <a:noFill/>
        </p:spPr>
        <p:txBody>
          <a:bodyPr wrap="square" rtlCol="0">
            <a:spAutoFit/>
          </a:bodyPr>
          <a:lstStyle/>
          <a:p>
            <a:r>
              <a:rPr lang="en-US" dirty="0" smtClean="0">
                <a:latin typeface="Avenir Book"/>
                <a:cs typeface="Avenir Book"/>
              </a:rPr>
              <a:t>M87, one of the archetypical nearby jets</a:t>
            </a:r>
            <a:endParaRPr lang="en-US" dirty="0" smtClean="0">
              <a:latin typeface="Avenir Book"/>
              <a:cs typeface="Avenir Book"/>
            </a:endParaRPr>
          </a:p>
        </p:txBody>
      </p:sp>
      <p:sp>
        <p:nvSpPr>
          <p:cNvPr id="7" name="TextBox 6"/>
          <p:cNvSpPr txBox="1"/>
          <p:nvPr/>
        </p:nvSpPr>
        <p:spPr>
          <a:xfrm>
            <a:off x="6807200" y="1752600"/>
            <a:ext cx="1498600" cy="369332"/>
          </a:xfrm>
          <a:prstGeom prst="rect">
            <a:avLst/>
          </a:prstGeom>
          <a:noFill/>
        </p:spPr>
        <p:txBody>
          <a:bodyPr wrap="square" rtlCol="0">
            <a:spAutoFit/>
          </a:bodyPr>
          <a:lstStyle/>
          <a:p>
            <a:r>
              <a:rPr lang="en-US" dirty="0" smtClean="0">
                <a:latin typeface="Avenir Book"/>
                <a:cs typeface="Avenir Book"/>
              </a:rPr>
              <a:t>20” (2 </a:t>
            </a:r>
            <a:r>
              <a:rPr lang="en-US" dirty="0" err="1" smtClean="0">
                <a:latin typeface="Avenir Book"/>
                <a:cs typeface="Avenir Book"/>
              </a:rPr>
              <a:t>kpc</a:t>
            </a:r>
            <a:r>
              <a:rPr lang="en-US" dirty="0" smtClean="0">
                <a:latin typeface="Avenir Book"/>
                <a:cs typeface="Avenir Book"/>
              </a:rPr>
              <a:t>)</a:t>
            </a:r>
            <a:endParaRPr lang="en-US" dirty="0" smtClean="0">
              <a:latin typeface="Avenir Book"/>
              <a:cs typeface="Avenir Book"/>
            </a:endParaRPr>
          </a:p>
        </p:txBody>
      </p:sp>
      <p:cxnSp>
        <p:nvCxnSpPr>
          <p:cNvPr id="9" name="Straight Arrow Connector 8"/>
          <p:cNvCxnSpPr/>
          <p:nvPr/>
        </p:nvCxnSpPr>
        <p:spPr>
          <a:xfrm flipV="1">
            <a:off x="4965700" y="1752600"/>
            <a:ext cx="1841500" cy="596900"/>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959600" y="5950466"/>
            <a:ext cx="1790700" cy="369332"/>
          </a:xfrm>
          <a:prstGeom prst="rect">
            <a:avLst/>
          </a:prstGeom>
          <a:noFill/>
        </p:spPr>
        <p:txBody>
          <a:bodyPr wrap="square" rtlCol="0">
            <a:spAutoFit/>
          </a:bodyPr>
          <a:lstStyle/>
          <a:p>
            <a:r>
              <a:rPr lang="en-US" dirty="0" smtClean="0">
                <a:latin typeface="Avenir Book"/>
                <a:cs typeface="Avenir Book"/>
              </a:rPr>
              <a:t>0.15” (17 pc)</a:t>
            </a:r>
            <a:endParaRPr lang="en-US" dirty="0" smtClean="0">
              <a:latin typeface="Avenir Book"/>
              <a:cs typeface="Avenir Book"/>
            </a:endParaRPr>
          </a:p>
        </p:txBody>
      </p:sp>
      <p:cxnSp>
        <p:nvCxnSpPr>
          <p:cNvPr id="11" name="Straight Arrow Connector 10"/>
          <p:cNvCxnSpPr/>
          <p:nvPr/>
        </p:nvCxnSpPr>
        <p:spPr>
          <a:xfrm flipV="1">
            <a:off x="4965700" y="5991199"/>
            <a:ext cx="1841500" cy="596900"/>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9600" y="2670328"/>
            <a:ext cx="1562100" cy="646331"/>
          </a:xfrm>
          <a:prstGeom prst="rect">
            <a:avLst/>
          </a:prstGeom>
          <a:noFill/>
        </p:spPr>
        <p:txBody>
          <a:bodyPr wrap="square" rtlCol="0">
            <a:spAutoFit/>
          </a:bodyPr>
          <a:lstStyle/>
          <a:p>
            <a:r>
              <a:rPr lang="en-US" dirty="0" smtClean="0">
                <a:latin typeface="Avenir Book"/>
                <a:cs typeface="Avenir Book"/>
              </a:rPr>
              <a:t>(Biretta &amp; </a:t>
            </a:r>
            <a:r>
              <a:rPr lang="en-US" dirty="0" err="1" smtClean="0">
                <a:latin typeface="Avenir Book"/>
                <a:cs typeface="Avenir Book"/>
              </a:rPr>
              <a:t>Junor</a:t>
            </a:r>
            <a:r>
              <a:rPr lang="en-US" dirty="0" smtClean="0">
                <a:latin typeface="Avenir Book"/>
                <a:cs typeface="Avenir Book"/>
              </a:rPr>
              <a:t> 1995)</a:t>
            </a:r>
            <a:endParaRPr lang="en-US" dirty="0" smtClean="0">
              <a:latin typeface="Avenir Book"/>
              <a:cs typeface="Avenir Book"/>
            </a:endParaRPr>
          </a:p>
        </p:txBody>
      </p:sp>
      <p:sp>
        <p:nvSpPr>
          <p:cNvPr id="13" name="TextBox 12"/>
          <p:cNvSpPr txBox="1"/>
          <p:nvPr/>
        </p:nvSpPr>
        <p:spPr>
          <a:xfrm>
            <a:off x="520700" y="5806533"/>
            <a:ext cx="1955800" cy="369332"/>
          </a:xfrm>
          <a:prstGeom prst="rect">
            <a:avLst/>
          </a:prstGeom>
          <a:noFill/>
        </p:spPr>
        <p:txBody>
          <a:bodyPr wrap="square" rtlCol="0">
            <a:spAutoFit/>
          </a:bodyPr>
          <a:lstStyle/>
          <a:p>
            <a:r>
              <a:rPr lang="en-US" dirty="0" smtClean="0">
                <a:latin typeface="Avenir Book"/>
                <a:cs typeface="Avenir Book"/>
              </a:rPr>
              <a:t>24 mas (2.5 pc)</a:t>
            </a:r>
            <a:endParaRPr lang="en-US" dirty="0" smtClean="0">
              <a:latin typeface="Avenir Book"/>
              <a:cs typeface="Avenir Book"/>
            </a:endParaRPr>
          </a:p>
        </p:txBody>
      </p:sp>
      <p:cxnSp>
        <p:nvCxnSpPr>
          <p:cNvPr id="14" name="Straight Arrow Connector 13"/>
          <p:cNvCxnSpPr/>
          <p:nvPr/>
        </p:nvCxnSpPr>
        <p:spPr>
          <a:xfrm flipV="1">
            <a:off x="2616200" y="5950466"/>
            <a:ext cx="1841500" cy="596900"/>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22739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7924800" cy="775229"/>
          </a:xfrm>
        </p:spPr>
        <p:txBody>
          <a:bodyPr/>
          <a:lstStyle/>
          <a:p>
            <a:r>
              <a:rPr lang="en-US" dirty="0" smtClean="0"/>
              <a:t>Proper Motions of Jets</a:t>
            </a:r>
            <a:endParaRPr lang="en-US" dirty="0"/>
          </a:p>
        </p:txBody>
      </p:sp>
      <p:pic>
        <p:nvPicPr>
          <p:cNvPr id="3" name="m87_movie_E_obs_blkbkg_fast.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2400" y="1565196"/>
            <a:ext cx="6642100" cy="4441904"/>
          </a:xfrm>
          <a:prstGeom prst="rect">
            <a:avLst/>
          </a:prstGeom>
        </p:spPr>
      </p:pic>
      <p:sp>
        <p:nvSpPr>
          <p:cNvPr id="6" name="TextBox 5"/>
          <p:cNvSpPr txBox="1"/>
          <p:nvPr/>
        </p:nvSpPr>
        <p:spPr>
          <a:xfrm>
            <a:off x="4356100" y="6184900"/>
            <a:ext cx="3848100" cy="369332"/>
          </a:xfrm>
          <a:prstGeom prst="rect">
            <a:avLst/>
          </a:prstGeom>
          <a:noFill/>
        </p:spPr>
        <p:txBody>
          <a:bodyPr wrap="square" rtlCol="0">
            <a:spAutoFit/>
          </a:bodyPr>
          <a:lstStyle/>
          <a:p>
            <a:r>
              <a:rPr lang="en-US" dirty="0" smtClean="0">
                <a:latin typeface="Avenir Book"/>
                <a:cs typeface="Avenir Book"/>
              </a:rPr>
              <a:t>Movie Credit: Craig Walker</a:t>
            </a:r>
            <a:endParaRPr lang="en-US" dirty="0" smtClean="0">
              <a:latin typeface="Avenir Book"/>
              <a:cs typeface="Avenir Book"/>
            </a:endParaRPr>
          </a:p>
        </p:txBody>
      </p:sp>
    </p:spTree>
    <p:extLst>
      <p:ext uri="{BB962C8B-B14F-4D97-AF65-F5344CB8AC3E}">
        <p14:creationId xmlns:p14="http://schemas.microsoft.com/office/powerpoint/2010/main" val="15092369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txDef>
      <a:spPr>
        <a:noFill/>
      </a:spPr>
      <a:bodyPr wrap="square" rtlCol="0">
        <a:spAutoFit/>
      </a:bodyPr>
      <a:lstStyle>
        <a:defPPr>
          <a:defRPr dirty="0" smtClean="0">
            <a:latin typeface="Avenir Book"/>
            <a:cs typeface="Avenir Book"/>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2847</TotalTime>
  <Words>2010</Words>
  <Application>Microsoft Macintosh PowerPoint</Application>
  <PresentationFormat>On-screen Show (4:3)</PresentationFormat>
  <Paragraphs>289</Paragraphs>
  <Slides>43</Slides>
  <Notes>21</Notes>
  <HiddenSlides>0</HiddenSlides>
  <MMClips>5</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Horizon</vt:lpstr>
      <vt:lpstr>Proper Motions of Jets from Black Holes in the HST Era and Beyond</vt:lpstr>
      <vt:lpstr>PowerPoint Presentation</vt:lpstr>
      <vt:lpstr>PowerPoint Presentation</vt:lpstr>
      <vt:lpstr>PowerPoint Presentation</vt:lpstr>
      <vt:lpstr>Jetted AGN</vt:lpstr>
      <vt:lpstr>Proper Motions</vt:lpstr>
      <vt:lpstr>Proper Motions</vt:lpstr>
      <vt:lpstr>Proper Motions of Jets</vt:lpstr>
      <vt:lpstr>Proper Motions of Jets</vt:lpstr>
      <vt:lpstr>Proper Motions of Jets</vt:lpstr>
      <vt:lpstr>Proper Motions of Jets – in the RADIO</vt:lpstr>
      <vt:lpstr>Proper Motions of Jets – in the radio</vt:lpstr>
      <vt:lpstr>Constraints from Proper Motions</vt:lpstr>
      <vt:lpstr>Proper Motions of Jets – with HST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3C 264</vt:lpstr>
      <vt:lpstr>PowerPoint Presentation</vt:lpstr>
      <vt:lpstr>3C 264 Conclusions</vt:lpstr>
      <vt:lpstr>3C 273</vt:lpstr>
      <vt:lpstr>PowerPoint Presentation</vt:lpstr>
      <vt:lpstr>3C 273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Constraints from Proper Motions</vt:lpstr>
      <vt:lpstr>PowerPoint Presentation</vt:lpstr>
    </vt:vector>
  </TitlesOfParts>
  <Company>Space Telescope Science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Multi-wavelength observations of kpc-scale jets </dc:title>
  <dc:creator>Eileen Meyer</dc:creator>
  <cp:lastModifiedBy>Eileen Meyer</cp:lastModifiedBy>
  <cp:revision>73</cp:revision>
  <cp:lastPrinted>2015-08-12T11:35:30Z</cp:lastPrinted>
  <dcterms:created xsi:type="dcterms:W3CDTF">2015-03-19T16:55:54Z</dcterms:created>
  <dcterms:modified xsi:type="dcterms:W3CDTF">2015-08-12T11:39:07Z</dcterms:modified>
</cp:coreProperties>
</file>