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pdf" ContentType="application/pdf"/>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Lst>
  <p:sldSz cx="43891200" cy="32918400"/>
  <p:notesSz cx="6934200" cy="9232900"/>
  <p:defaultTextStyle>
    <a:defPPr>
      <a:defRPr lang="en-US"/>
    </a:defPPr>
    <a:lvl1pPr algn="ctr" rtl="0" fontAlgn="base">
      <a:spcBef>
        <a:spcPct val="50000"/>
      </a:spcBef>
      <a:spcAft>
        <a:spcPct val="0"/>
      </a:spcAft>
      <a:defRPr sz="8600" kern="1200">
        <a:solidFill>
          <a:schemeClr val="bg1"/>
        </a:solidFill>
        <a:latin typeface="Arial" charset="0"/>
        <a:ea typeface="+mn-ea"/>
        <a:cs typeface="Arial" charset="0"/>
      </a:defRPr>
    </a:lvl1pPr>
    <a:lvl2pPr marL="457200" algn="ctr" rtl="0" fontAlgn="base">
      <a:spcBef>
        <a:spcPct val="50000"/>
      </a:spcBef>
      <a:spcAft>
        <a:spcPct val="0"/>
      </a:spcAft>
      <a:defRPr sz="8600" kern="1200">
        <a:solidFill>
          <a:schemeClr val="bg1"/>
        </a:solidFill>
        <a:latin typeface="Arial" charset="0"/>
        <a:ea typeface="+mn-ea"/>
        <a:cs typeface="Arial" charset="0"/>
      </a:defRPr>
    </a:lvl2pPr>
    <a:lvl3pPr marL="914400" algn="ctr" rtl="0" fontAlgn="base">
      <a:spcBef>
        <a:spcPct val="50000"/>
      </a:spcBef>
      <a:spcAft>
        <a:spcPct val="0"/>
      </a:spcAft>
      <a:defRPr sz="8600" kern="1200">
        <a:solidFill>
          <a:schemeClr val="bg1"/>
        </a:solidFill>
        <a:latin typeface="Arial" charset="0"/>
        <a:ea typeface="+mn-ea"/>
        <a:cs typeface="Arial" charset="0"/>
      </a:defRPr>
    </a:lvl3pPr>
    <a:lvl4pPr marL="1371600" algn="ctr" rtl="0" fontAlgn="base">
      <a:spcBef>
        <a:spcPct val="50000"/>
      </a:spcBef>
      <a:spcAft>
        <a:spcPct val="0"/>
      </a:spcAft>
      <a:defRPr sz="8600" kern="1200">
        <a:solidFill>
          <a:schemeClr val="bg1"/>
        </a:solidFill>
        <a:latin typeface="Arial" charset="0"/>
        <a:ea typeface="+mn-ea"/>
        <a:cs typeface="Arial" charset="0"/>
      </a:defRPr>
    </a:lvl4pPr>
    <a:lvl5pPr marL="1828800" algn="ctr" rtl="0" fontAlgn="base">
      <a:spcBef>
        <a:spcPct val="50000"/>
      </a:spcBef>
      <a:spcAft>
        <a:spcPct val="0"/>
      </a:spcAft>
      <a:defRPr sz="8600" kern="1200">
        <a:solidFill>
          <a:schemeClr val="bg1"/>
        </a:solidFill>
        <a:latin typeface="Arial" charset="0"/>
        <a:ea typeface="+mn-ea"/>
        <a:cs typeface="Arial" charset="0"/>
      </a:defRPr>
    </a:lvl5pPr>
    <a:lvl6pPr marL="2286000" algn="l" defTabSz="914400" rtl="0" eaLnBrk="1" latinLnBrk="0" hangingPunct="1">
      <a:defRPr sz="8600" kern="1200">
        <a:solidFill>
          <a:schemeClr val="bg1"/>
        </a:solidFill>
        <a:latin typeface="Arial" charset="0"/>
        <a:ea typeface="+mn-ea"/>
        <a:cs typeface="Arial" charset="0"/>
      </a:defRPr>
    </a:lvl6pPr>
    <a:lvl7pPr marL="2743200" algn="l" defTabSz="914400" rtl="0" eaLnBrk="1" latinLnBrk="0" hangingPunct="1">
      <a:defRPr sz="8600" kern="1200">
        <a:solidFill>
          <a:schemeClr val="bg1"/>
        </a:solidFill>
        <a:latin typeface="Arial" charset="0"/>
        <a:ea typeface="+mn-ea"/>
        <a:cs typeface="Arial" charset="0"/>
      </a:defRPr>
    </a:lvl7pPr>
    <a:lvl8pPr marL="3200400" algn="l" defTabSz="914400" rtl="0" eaLnBrk="1" latinLnBrk="0" hangingPunct="1">
      <a:defRPr sz="8600" kern="1200">
        <a:solidFill>
          <a:schemeClr val="bg1"/>
        </a:solidFill>
        <a:latin typeface="Arial" charset="0"/>
        <a:ea typeface="+mn-ea"/>
        <a:cs typeface="Arial" charset="0"/>
      </a:defRPr>
    </a:lvl8pPr>
    <a:lvl9pPr marL="3657600" algn="l" defTabSz="914400" rtl="0" eaLnBrk="1" latinLnBrk="0" hangingPunct="1">
      <a:defRPr sz="86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72196" autoAdjust="0"/>
    <p:restoredTop sz="91354" autoAdjust="0"/>
  </p:normalViewPr>
  <p:slideViewPr>
    <p:cSldViewPr>
      <p:cViewPr>
        <p:scale>
          <a:sx n="50" d="100"/>
          <a:sy n="50" d="100"/>
        </p:scale>
        <p:origin x="2790" y="2910"/>
      </p:cViewPr>
      <p:guideLst>
        <p:guide orient="horz" pos="10368"/>
        <p:guide pos="13824"/>
      </p:guideLst>
    </p:cSldViewPr>
  </p:slideViewPr>
  <p:notesTextViewPr>
    <p:cViewPr>
      <p:scale>
        <a:sx n="100" d="100"/>
        <a:sy n="100" d="100"/>
      </p:scale>
      <p:origin x="0" y="0"/>
    </p:cViewPr>
  </p:notesTextViewPr>
  <p:gridSpacing cx="468172800" cy="468172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A44B2E-D82D-4FC7-A6C9-F24E2F8ADE5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8A1CC2-F10A-41CB-A950-8C7FB33C1F2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6E3FEB-C186-4BB0-A6BB-01B61FDCA68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29E304-38CA-4825-8893-4EBF14AC5C4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29ECA5-6C5F-427A-8664-6FACED36346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E47506-340D-480C-84A5-C23793A22CA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1DA2C6-9C7C-4C62-859E-B2A6BC50237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A88AA8D-40F0-4B16-AAB7-6F69A758FD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861523C-B3D9-4847-9A7F-86A6424F5AC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4F0151-ACE0-4974-AC2A-5A8760E7C4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6E09B9-5F3B-4473-9CB0-2A6B929DAD8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193925" y="1317625"/>
            <a:ext cx="39503350" cy="5486400"/>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2193925" y="7680325"/>
            <a:ext cx="39503350" cy="21724938"/>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l" defTabSz="4389438">
              <a:spcBef>
                <a:spcPct val="0"/>
              </a:spcBef>
              <a:defRPr sz="6700">
                <a:solidFill>
                  <a:schemeClr val="tx1"/>
                </a:solidFill>
              </a:defRPr>
            </a:lvl1pPr>
          </a:lstStyle>
          <a:p>
            <a:endParaRPr lang="en-US"/>
          </a:p>
        </p:txBody>
      </p:sp>
      <p:sp>
        <p:nvSpPr>
          <p:cNvPr id="7173" name="Rectangle 5"/>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defTabSz="4389438">
              <a:spcBef>
                <a:spcPct val="0"/>
              </a:spcBef>
              <a:defRPr sz="6700">
                <a:solidFill>
                  <a:schemeClr val="tx1"/>
                </a:solidFill>
              </a:defRPr>
            </a:lvl1pPr>
          </a:lstStyle>
          <a:p>
            <a:endParaRPr lang="en-US"/>
          </a:p>
        </p:txBody>
      </p:sp>
      <p:sp>
        <p:nvSpPr>
          <p:cNvPr id="7174" name="Rectangle 6"/>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defTabSz="4389438">
              <a:spcBef>
                <a:spcPct val="0"/>
              </a:spcBef>
              <a:defRPr sz="6700">
                <a:solidFill>
                  <a:schemeClr val="tx1"/>
                </a:solidFill>
              </a:defRPr>
            </a:lvl1pPr>
          </a:lstStyle>
          <a:p>
            <a:fld id="{BBB72E49-3206-4B2A-9E38-5362CED6F7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cs typeface="Arial" charset="0"/>
        </a:defRPr>
      </a:lvl2pPr>
      <a:lvl3pPr algn="ctr" defTabSz="4389438" rtl="0" fontAlgn="base">
        <a:spcBef>
          <a:spcPct val="0"/>
        </a:spcBef>
        <a:spcAft>
          <a:spcPct val="0"/>
        </a:spcAft>
        <a:defRPr sz="21100">
          <a:solidFill>
            <a:schemeClr val="tx2"/>
          </a:solidFill>
          <a:latin typeface="Arial" charset="0"/>
          <a:cs typeface="Arial" charset="0"/>
        </a:defRPr>
      </a:lvl3pPr>
      <a:lvl4pPr algn="ctr" defTabSz="4389438" rtl="0" fontAlgn="base">
        <a:spcBef>
          <a:spcPct val="0"/>
        </a:spcBef>
        <a:spcAft>
          <a:spcPct val="0"/>
        </a:spcAft>
        <a:defRPr sz="21100">
          <a:solidFill>
            <a:schemeClr val="tx2"/>
          </a:solidFill>
          <a:latin typeface="Arial" charset="0"/>
          <a:cs typeface="Arial" charset="0"/>
        </a:defRPr>
      </a:lvl4pPr>
      <a:lvl5pPr algn="ctr" defTabSz="4389438" rtl="0" fontAlgn="base">
        <a:spcBef>
          <a:spcPct val="0"/>
        </a:spcBef>
        <a:spcAft>
          <a:spcPct val="0"/>
        </a:spcAft>
        <a:defRPr sz="21100">
          <a:solidFill>
            <a:schemeClr val="tx2"/>
          </a:solidFill>
          <a:latin typeface="Arial" charset="0"/>
          <a:cs typeface="Arial" charset="0"/>
        </a:defRPr>
      </a:lvl5pPr>
      <a:lvl6pPr marL="457200" algn="ctr" defTabSz="4389438" rtl="0" fontAlgn="base">
        <a:spcBef>
          <a:spcPct val="0"/>
        </a:spcBef>
        <a:spcAft>
          <a:spcPct val="0"/>
        </a:spcAft>
        <a:defRPr sz="21100">
          <a:solidFill>
            <a:schemeClr val="tx2"/>
          </a:solidFill>
          <a:latin typeface="Arial" charset="0"/>
          <a:cs typeface="Arial" charset="0"/>
        </a:defRPr>
      </a:lvl6pPr>
      <a:lvl7pPr marL="914400" algn="ctr" defTabSz="4389438" rtl="0" fontAlgn="base">
        <a:spcBef>
          <a:spcPct val="0"/>
        </a:spcBef>
        <a:spcAft>
          <a:spcPct val="0"/>
        </a:spcAft>
        <a:defRPr sz="21100">
          <a:solidFill>
            <a:schemeClr val="tx2"/>
          </a:solidFill>
          <a:latin typeface="Arial" charset="0"/>
          <a:cs typeface="Arial" charset="0"/>
        </a:defRPr>
      </a:lvl7pPr>
      <a:lvl8pPr marL="1371600" algn="ctr" defTabSz="4389438" rtl="0" fontAlgn="base">
        <a:spcBef>
          <a:spcPct val="0"/>
        </a:spcBef>
        <a:spcAft>
          <a:spcPct val="0"/>
        </a:spcAft>
        <a:defRPr sz="21100">
          <a:solidFill>
            <a:schemeClr val="tx2"/>
          </a:solidFill>
          <a:latin typeface="Arial" charset="0"/>
          <a:cs typeface="Arial" charset="0"/>
        </a:defRPr>
      </a:lvl8pPr>
      <a:lvl9pPr marL="1828800" algn="ctr" defTabSz="4389438" rtl="0" fontAlgn="base">
        <a:spcBef>
          <a:spcPct val="0"/>
        </a:spcBef>
        <a:spcAft>
          <a:spcPct val="0"/>
        </a:spcAft>
        <a:defRPr sz="21100">
          <a:solidFill>
            <a:schemeClr val="tx2"/>
          </a:solidFill>
          <a:latin typeface="Arial" charset="0"/>
          <a:cs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cs typeface="+mn-cs"/>
        </a:defRPr>
      </a:lvl2pPr>
      <a:lvl3pPr marL="5486400" indent="-1096963" algn="l" defTabSz="4389438" rtl="0" fontAlgn="base">
        <a:spcBef>
          <a:spcPct val="20000"/>
        </a:spcBef>
        <a:spcAft>
          <a:spcPct val="0"/>
        </a:spcAft>
        <a:buChar char="•"/>
        <a:defRPr sz="11500">
          <a:solidFill>
            <a:schemeClr val="tx1"/>
          </a:solidFill>
          <a:latin typeface="+mn-lt"/>
          <a:cs typeface="+mn-cs"/>
        </a:defRPr>
      </a:lvl3pPr>
      <a:lvl4pPr marL="7680325" indent="-1096963" algn="l" defTabSz="4389438" rtl="0" fontAlgn="base">
        <a:spcBef>
          <a:spcPct val="20000"/>
        </a:spcBef>
        <a:spcAft>
          <a:spcPct val="0"/>
        </a:spcAft>
        <a:buChar char="–"/>
        <a:defRPr sz="9600">
          <a:solidFill>
            <a:schemeClr val="tx1"/>
          </a:solidFill>
          <a:latin typeface="+mn-lt"/>
          <a:cs typeface="+mn-cs"/>
        </a:defRPr>
      </a:lvl4pPr>
      <a:lvl5pPr marL="9875838" indent="-1096963" algn="l" defTabSz="4389438" rtl="0" fontAlgn="base">
        <a:spcBef>
          <a:spcPct val="20000"/>
        </a:spcBef>
        <a:spcAft>
          <a:spcPct val="0"/>
        </a:spcAft>
        <a:buChar char="»"/>
        <a:defRPr sz="9600">
          <a:solidFill>
            <a:schemeClr val="tx1"/>
          </a:solidFill>
          <a:latin typeface="+mn-lt"/>
          <a:cs typeface="+mn-cs"/>
        </a:defRPr>
      </a:lvl5pPr>
      <a:lvl6pPr marL="10333038" indent="-1096963" algn="l" defTabSz="4389438" rtl="0" fontAlgn="base">
        <a:spcBef>
          <a:spcPct val="20000"/>
        </a:spcBef>
        <a:spcAft>
          <a:spcPct val="0"/>
        </a:spcAft>
        <a:buChar char="»"/>
        <a:defRPr sz="9600">
          <a:solidFill>
            <a:schemeClr val="tx1"/>
          </a:solidFill>
          <a:latin typeface="+mn-lt"/>
          <a:cs typeface="+mn-cs"/>
        </a:defRPr>
      </a:lvl6pPr>
      <a:lvl7pPr marL="10790238" indent="-1096963" algn="l" defTabSz="4389438" rtl="0" fontAlgn="base">
        <a:spcBef>
          <a:spcPct val="20000"/>
        </a:spcBef>
        <a:spcAft>
          <a:spcPct val="0"/>
        </a:spcAft>
        <a:buChar char="»"/>
        <a:defRPr sz="9600">
          <a:solidFill>
            <a:schemeClr val="tx1"/>
          </a:solidFill>
          <a:latin typeface="+mn-lt"/>
          <a:cs typeface="+mn-cs"/>
        </a:defRPr>
      </a:lvl7pPr>
      <a:lvl8pPr marL="11247438" indent="-1096963" algn="l" defTabSz="4389438" rtl="0" fontAlgn="base">
        <a:spcBef>
          <a:spcPct val="20000"/>
        </a:spcBef>
        <a:spcAft>
          <a:spcPct val="0"/>
        </a:spcAft>
        <a:buChar char="»"/>
        <a:defRPr sz="9600">
          <a:solidFill>
            <a:schemeClr val="tx1"/>
          </a:solidFill>
          <a:latin typeface="+mn-lt"/>
          <a:cs typeface="+mn-cs"/>
        </a:defRPr>
      </a:lvl8pPr>
      <a:lvl9pPr marL="11704638" indent="-1096963" algn="l" defTabSz="4389438" rtl="0" fontAlgn="base">
        <a:spcBef>
          <a:spcPct val="20000"/>
        </a:spcBef>
        <a:spcAft>
          <a:spcPct val="0"/>
        </a:spcAft>
        <a:buChar char="»"/>
        <a:defRPr sz="9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wmf"/><Relationship Id="rId12" Type="http://schemas.openxmlformats.org/officeDocument/2006/relationships/image" Target="../media/image11.jpeg"/><Relationship Id="rId2" Type="http://schemas.openxmlformats.org/officeDocument/2006/relationships/image" Target="../media/image1.wmf"/><Relationship Id="rId16"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5.wmf"/><Relationship Id="rId11" Type="http://schemas.openxmlformats.org/officeDocument/2006/relationships/image" Target="../media/image10.jpeg"/><Relationship Id="rId5" Type="http://schemas.openxmlformats.org/officeDocument/2006/relationships/image" Target="../media/image4.wmf"/><Relationship Id="rId15" Type="http://schemas.openxmlformats.org/officeDocument/2006/relationships/image" Target="../media/image13.png"/><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png"/><Relationship Id="rId14" Type="http://schemas.openxmlformats.org/officeDocument/2006/relationships/image" Target="../media/image42.pd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 name="Picture 163"/>
          <p:cNvPicPr>
            <a:picLocks noChangeAspect="1" noChangeArrowheads="1"/>
          </p:cNvPicPr>
          <p:nvPr/>
        </p:nvPicPr>
        <p:blipFill>
          <a:blip r:embed="rId2"/>
          <a:srcRect/>
          <a:stretch>
            <a:fillRect/>
          </a:stretch>
        </p:blipFill>
        <p:spPr bwMode="auto">
          <a:xfrm>
            <a:off x="32918400" y="8502650"/>
            <a:ext cx="5821362" cy="5670550"/>
          </a:xfrm>
          <a:prstGeom prst="rect">
            <a:avLst/>
          </a:prstGeom>
          <a:noFill/>
          <a:ln w="9525" algn="ctr">
            <a:noFill/>
            <a:miter lim="800000"/>
            <a:headEnd/>
            <a:tailEnd/>
          </a:ln>
          <a:effectLst/>
        </p:spPr>
      </p:pic>
      <p:sp>
        <p:nvSpPr>
          <p:cNvPr id="2062" name="Text Box 14"/>
          <p:cNvSpPr txBox="1">
            <a:spLocks noChangeArrowheads="1"/>
          </p:cNvSpPr>
          <p:nvPr/>
        </p:nvSpPr>
        <p:spPr bwMode="auto">
          <a:xfrm>
            <a:off x="7772400" y="3124200"/>
            <a:ext cx="29489400" cy="2354491"/>
          </a:xfrm>
          <a:prstGeom prst="rect">
            <a:avLst/>
          </a:prstGeom>
          <a:noFill/>
          <a:ln w="9525">
            <a:noFill/>
            <a:miter lim="800000"/>
            <a:headEnd/>
            <a:tailEnd/>
          </a:ln>
          <a:effectLst/>
        </p:spPr>
        <p:txBody>
          <a:bodyPr>
            <a:spAutoFit/>
          </a:bodyPr>
          <a:lstStyle/>
          <a:p>
            <a:pPr defTabSz="4389438"/>
            <a:r>
              <a:rPr lang="en-US" sz="6600" b="1" dirty="0" smtClean="0">
                <a:solidFill>
                  <a:schemeClr val="tx1"/>
                </a:solidFill>
              </a:rPr>
              <a:t>The International </a:t>
            </a:r>
            <a:r>
              <a:rPr lang="en-US" sz="6600" b="1" dirty="0">
                <a:solidFill>
                  <a:schemeClr val="tx1"/>
                </a:solidFill>
              </a:rPr>
              <a:t>X-ray </a:t>
            </a:r>
            <a:r>
              <a:rPr lang="en-US" sz="6600" b="1" dirty="0" smtClean="0">
                <a:solidFill>
                  <a:schemeClr val="tx1"/>
                </a:solidFill>
              </a:rPr>
              <a:t>Observatory: Science and Technology Update</a:t>
            </a:r>
            <a:endParaRPr lang="en-US" sz="6600" b="1" dirty="0">
              <a:solidFill>
                <a:schemeClr val="tx1"/>
              </a:solidFill>
            </a:endParaRPr>
          </a:p>
          <a:p>
            <a:pPr defTabSz="4389438"/>
            <a:r>
              <a:rPr lang="en-US" sz="5400" b="1" dirty="0">
                <a:solidFill>
                  <a:schemeClr val="tx1"/>
                </a:solidFill>
              </a:rPr>
              <a:t>Michael Garcia and the </a:t>
            </a:r>
            <a:r>
              <a:rPr lang="en-US" sz="5400" b="1" dirty="0" smtClean="0">
                <a:solidFill>
                  <a:schemeClr val="tx1"/>
                </a:solidFill>
              </a:rPr>
              <a:t>IXO </a:t>
            </a:r>
            <a:r>
              <a:rPr lang="en-US" sz="5400" b="1" dirty="0">
                <a:solidFill>
                  <a:schemeClr val="tx1"/>
                </a:solidFill>
              </a:rPr>
              <a:t>Team </a:t>
            </a:r>
            <a:endParaRPr lang="en-US" sz="8800" b="1" dirty="0">
              <a:solidFill>
                <a:schemeClr val="tx1"/>
              </a:solidFill>
            </a:endParaRPr>
          </a:p>
        </p:txBody>
      </p:sp>
      <p:sp>
        <p:nvSpPr>
          <p:cNvPr id="2060" name="Text Box 12"/>
          <p:cNvSpPr txBox="1">
            <a:spLocks noChangeArrowheads="1"/>
          </p:cNvSpPr>
          <p:nvPr/>
        </p:nvSpPr>
        <p:spPr bwMode="auto">
          <a:xfrm>
            <a:off x="0" y="4572000"/>
            <a:ext cx="10972800" cy="17204710"/>
          </a:xfrm>
          <a:prstGeom prst="rect">
            <a:avLst/>
          </a:prstGeom>
          <a:noFill/>
          <a:ln w="9525">
            <a:solidFill>
              <a:schemeClr val="bg1"/>
            </a:solidFill>
            <a:miter lim="800000"/>
            <a:headEnd/>
            <a:tailEnd/>
          </a:ln>
          <a:effectLst/>
        </p:spPr>
        <p:txBody>
          <a:bodyPr wrap="square">
            <a:spAutoFit/>
          </a:bodyPr>
          <a:lstStyle/>
          <a:p>
            <a:pPr defTabSz="4389438"/>
            <a:r>
              <a:rPr lang="en-US" sz="3200" b="1" dirty="0">
                <a:solidFill>
                  <a:schemeClr val="tx1"/>
                </a:solidFill>
              </a:rPr>
              <a:t>Exploring The Hot Universe with IXO</a:t>
            </a:r>
          </a:p>
          <a:p>
            <a:pPr lvl="2" algn="l" defTabSz="4389438"/>
            <a:r>
              <a:rPr lang="en-US" sz="2400" dirty="0">
                <a:solidFill>
                  <a:schemeClr val="tx1"/>
                </a:solidFill>
              </a:rPr>
              <a:t>The International X-Ray Observatory, a joint NASA-ESA-JAXA effort, is a next generation </a:t>
            </a:r>
            <a:r>
              <a:rPr lang="en-US" sz="2400" dirty="0" err="1">
                <a:solidFill>
                  <a:schemeClr val="tx1"/>
                </a:solidFill>
              </a:rPr>
              <a:t>X‑ray</a:t>
            </a:r>
            <a:r>
              <a:rPr lang="en-US" sz="2400" dirty="0">
                <a:solidFill>
                  <a:schemeClr val="tx1"/>
                </a:solidFill>
              </a:rPr>
              <a:t> telescope that will answer many fundamental questions in contemporary astrophysics under three main science themes:</a:t>
            </a:r>
          </a:p>
          <a:p>
            <a:pPr lvl="2" algn="l" defTabSz="4389438"/>
            <a:r>
              <a:rPr lang="en-US" sz="2400" dirty="0">
                <a:solidFill>
                  <a:schemeClr val="tx1"/>
                </a:solidFill>
              </a:rPr>
              <a:t>1) Black Holes and Matter Under Extreme Conditions</a:t>
            </a:r>
          </a:p>
          <a:p>
            <a:pPr lvl="2" algn="l" defTabSz="4389438"/>
            <a:r>
              <a:rPr lang="en-US" sz="2400" dirty="0">
                <a:solidFill>
                  <a:schemeClr val="tx1"/>
                </a:solidFill>
              </a:rPr>
              <a:t>2) Formation and Evolution of Galaxies, Clusters, and Large Scale Structure</a:t>
            </a:r>
          </a:p>
          <a:p>
            <a:pPr lvl="2" algn="l" defTabSz="4389438"/>
            <a:r>
              <a:rPr lang="en-US" sz="2400" dirty="0">
                <a:solidFill>
                  <a:schemeClr val="tx1"/>
                </a:solidFill>
              </a:rPr>
              <a:t>3) Life Cycles of Matter and Energy </a:t>
            </a:r>
          </a:p>
          <a:p>
            <a:pPr lvl="2" algn="l" defTabSz="4389438"/>
            <a:r>
              <a:rPr lang="en-US" sz="2400" dirty="0">
                <a:solidFill>
                  <a:schemeClr val="tx1"/>
                </a:solidFill>
              </a:rPr>
              <a:t>IXO is </a:t>
            </a:r>
            <a:r>
              <a:rPr lang="en-US" sz="2400" dirty="0" smtClean="0">
                <a:solidFill>
                  <a:schemeClr val="tx1"/>
                </a:solidFill>
              </a:rPr>
              <a:t>a general user observatory that builds on the 3000 strong Chandra and XMM-Newton user community</a:t>
            </a:r>
            <a:r>
              <a:rPr lang="en-US" sz="2400" dirty="0">
                <a:solidFill>
                  <a:schemeClr val="tx1"/>
                </a:solidFill>
              </a:rPr>
              <a:t>. The scientific problems that IXO will ultimately address will be driven by community proposals.  </a:t>
            </a:r>
          </a:p>
          <a:p>
            <a:pPr lvl="2" algn="l" defTabSz="4389438"/>
            <a:r>
              <a:rPr lang="en-US" sz="2400" dirty="0">
                <a:solidFill>
                  <a:schemeClr val="tx1"/>
                </a:solidFill>
              </a:rPr>
              <a:t>To address these questions, IXO will employ optics with 20 times more collecting area at 1 </a:t>
            </a:r>
            <a:r>
              <a:rPr lang="en-US" sz="2400" dirty="0" err="1">
                <a:solidFill>
                  <a:schemeClr val="tx1"/>
                </a:solidFill>
              </a:rPr>
              <a:t>keV</a:t>
            </a:r>
            <a:r>
              <a:rPr lang="en-US" sz="2400" dirty="0">
                <a:solidFill>
                  <a:schemeClr val="tx1"/>
                </a:solidFill>
              </a:rPr>
              <a:t> than any previous X-ray telescope. The focal plane instruments will deliver up to </a:t>
            </a:r>
            <a:r>
              <a:rPr lang="en-US" sz="2400" b="1" dirty="0">
                <a:solidFill>
                  <a:schemeClr val="tx1"/>
                </a:solidFill>
              </a:rPr>
              <a:t>100-fold increase in effective area for high resolution spectroscopy </a:t>
            </a:r>
            <a:r>
              <a:rPr lang="en-US" sz="2400" dirty="0">
                <a:solidFill>
                  <a:schemeClr val="tx1"/>
                </a:solidFill>
              </a:rPr>
              <a:t>from 0.3-10 </a:t>
            </a:r>
            <a:r>
              <a:rPr lang="en-US" sz="2400" dirty="0" err="1">
                <a:solidFill>
                  <a:schemeClr val="tx1"/>
                </a:solidFill>
              </a:rPr>
              <a:t>keV</a:t>
            </a:r>
            <a:r>
              <a:rPr lang="en-US" sz="2400" dirty="0">
                <a:solidFill>
                  <a:schemeClr val="tx1"/>
                </a:solidFill>
              </a:rPr>
              <a:t>, deep spectral imaging from 0.1-40 </a:t>
            </a:r>
            <a:r>
              <a:rPr lang="en-US" sz="2400" dirty="0" err="1">
                <a:solidFill>
                  <a:schemeClr val="tx1"/>
                </a:solidFill>
              </a:rPr>
              <a:t>keV</a:t>
            </a:r>
            <a:r>
              <a:rPr lang="en-US" sz="2400" dirty="0">
                <a:solidFill>
                  <a:schemeClr val="tx1"/>
                </a:solidFill>
              </a:rPr>
              <a:t> over a wide field of view, unprecedented </a:t>
            </a:r>
            <a:r>
              <a:rPr lang="en-US" sz="2400" dirty="0" err="1">
                <a:solidFill>
                  <a:schemeClr val="tx1"/>
                </a:solidFill>
              </a:rPr>
              <a:t>polarimetric</a:t>
            </a:r>
            <a:r>
              <a:rPr lang="en-US" sz="2400" dirty="0">
                <a:solidFill>
                  <a:schemeClr val="tx1"/>
                </a:solidFill>
              </a:rPr>
              <a:t> sensitivity, and microsecond spectroscopic timing with high count rate capability.</a:t>
            </a:r>
          </a:p>
          <a:p>
            <a:pPr lvl="2" algn="l" defTabSz="4389438"/>
            <a:r>
              <a:rPr lang="en-US" sz="3200" b="1" dirty="0">
                <a:solidFill>
                  <a:schemeClr val="tx1"/>
                </a:solidFill>
              </a:rPr>
              <a:t>The Hot Universe</a:t>
            </a:r>
          </a:p>
          <a:p>
            <a:pPr lvl="2" algn="l" defTabSz="4389438"/>
            <a:r>
              <a:rPr lang="en-US" sz="2400" dirty="0">
                <a:solidFill>
                  <a:schemeClr val="tx1"/>
                </a:solidFill>
              </a:rPr>
              <a:t>The X-ray sky is dominated by two kinds of sources: accreting </a:t>
            </a:r>
            <a:r>
              <a:rPr lang="en-US" sz="2400" dirty="0" err="1">
                <a:solidFill>
                  <a:schemeClr val="tx1"/>
                </a:solidFill>
              </a:rPr>
              <a:t>supermassive</a:t>
            </a:r>
            <a:r>
              <a:rPr lang="en-US" sz="2400" dirty="0">
                <a:solidFill>
                  <a:schemeClr val="tx1"/>
                </a:solidFill>
              </a:rPr>
              <a:t> black holes (SMBH) in galactic nuclei, comparable in size to the Solar System, and clusters of galaxies, more than a million </a:t>
            </a:r>
            <a:r>
              <a:rPr lang="en-US" sz="2400" dirty="0" err="1">
                <a:solidFill>
                  <a:schemeClr val="tx1"/>
                </a:solidFill>
              </a:rPr>
              <a:t>lightyears</a:t>
            </a:r>
            <a:r>
              <a:rPr lang="en-US" sz="2400" dirty="0">
                <a:solidFill>
                  <a:schemeClr val="tx1"/>
                </a:solidFill>
              </a:rPr>
              <a:t> across. What is perhaps most remarkable is the discovery that these two are inextricably linked. The energy liberated by growing black holes influences the </a:t>
            </a:r>
            <a:r>
              <a:rPr lang="en-US" sz="2400" dirty="0" err="1">
                <a:solidFill>
                  <a:schemeClr val="tx1"/>
                </a:solidFill>
              </a:rPr>
              <a:t>infall</a:t>
            </a:r>
            <a:r>
              <a:rPr lang="en-US" sz="2400" dirty="0">
                <a:solidFill>
                  <a:schemeClr val="tx1"/>
                </a:solidFill>
              </a:rPr>
              <a:t> of gas in galaxies and clusters, while some analogous process, still poorly understood, ties the growth of black hole mass to a fixed fraction of its host galaxy’s bulge – a two-way connection called “feedback.”  On the smallest scales, </a:t>
            </a:r>
            <a:r>
              <a:rPr lang="en-US" sz="2400" b="1" dirty="0">
                <a:solidFill>
                  <a:schemeClr val="tx1"/>
                </a:solidFill>
              </a:rPr>
              <a:t>X-rays provide unique electromagnetic spectral signatures from the regions of strong gravity near black holes and neutron stars.</a:t>
            </a:r>
          </a:p>
          <a:p>
            <a:pPr lvl="2" algn="l" defTabSz="4389438"/>
            <a:r>
              <a:rPr lang="en-US" sz="2400" dirty="0">
                <a:solidFill>
                  <a:schemeClr val="tx1"/>
                </a:solidFill>
              </a:rPr>
              <a:t>The principal aims of IXO are to study the extreme environment and evolution of black holes, the </a:t>
            </a:r>
            <a:r>
              <a:rPr lang="en-US" sz="2400" dirty="0" err="1">
                <a:solidFill>
                  <a:schemeClr val="tx1"/>
                </a:solidFill>
              </a:rPr>
              <a:t>energetics</a:t>
            </a:r>
            <a:r>
              <a:rPr lang="en-US" sz="2400" dirty="0">
                <a:solidFill>
                  <a:schemeClr val="tx1"/>
                </a:solidFill>
              </a:rPr>
              <a:t> and dynamics of the hot gas in large cosmic structures and the connection between the two phenomena. </a:t>
            </a:r>
            <a:r>
              <a:rPr lang="en-US" sz="2400" dirty="0" smtClean="0">
                <a:solidFill>
                  <a:schemeClr val="tx1"/>
                </a:solidFill>
              </a:rPr>
              <a:t>IXO </a:t>
            </a:r>
            <a:r>
              <a:rPr lang="en-US" sz="2400" dirty="0">
                <a:solidFill>
                  <a:schemeClr val="tx1"/>
                </a:solidFill>
              </a:rPr>
              <a:t>will also enable revolutionary studies of virtually every class of astronomical object and is sure to make serendipitous discoveries, characteristic of all major advances in astronomical capabilities.</a:t>
            </a:r>
          </a:p>
          <a:p>
            <a:pPr lvl="2" algn="l" defTabSz="4389438"/>
            <a:endParaRPr lang="en-US" sz="2400" dirty="0">
              <a:solidFill>
                <a:schemeClr val="tx1"/>
              </a:solidFill>
            </a:endParaRPr>
          </a:p>
          <a:p>
            <a:pPr lvl="2" algn="l" defTabSz="4389438"/>
            <a:r>
              <a:rPr lang="en-US" sz="2400" dirty="0">
                <a:solidFill>
                  <a:schemeClr val="tx1"/>
                </a:solidFill>
              </a:rPr>
              <a:t>            </a:t>
            </a:r>
          </a:p>
        </p:txBody>
      </p:sp>
      <p:sp>
        <p:nvSpPr>
          <p:cNvPr id="2063" name="Line 15"/>
          <p:cNvSpPr>
            <a:spLocks noChangeShapeType="1"/>
          </p:cNvSpPr>
          <p:nvPr/>
        </p:nvSpPr>
        <p:spPr bwMode="auto">
          <a:xfrm flipV="1">
            <a:off x="12954000" y="5791200"/>
            <a:ext cx="17907000" cy="0"/>
          </a:xfrm>
          <a:prstGeom prst="line">
            <a:avLst/>
          </a:prstGeom>
          <a:noFill/>
          <a:ln w="9525">
            <a:solidFill>
              <a:schemeClr val="tx1"/>
            </a:solidFill>
            <a:round/>
            <a:headEnd/>
            <a:tailEnd/>
          </a:ln>
          <a:effectLst/>
        </p:spPr>
        <p:txBody>
          <a:bodyPr/>
          <a:lstStyle/>
          <a:p>
            <a:endParaRPr lang="en-US"/>
          </a:p>
        </p:txBody>
      </p:sp>
      <p:pic>
        <p:nvPicPr>
          <p:cNvPr id="2104" name="Picture 56" descr="Banner2"/>
          <p:cNvPicPr>
            <a:picLocks noGrp="1" noChangeAspect="1" noChangeArrowheads="1"/>
          </p:cNvPicPr>
          <p:nvPr>
            <p:ph sz="half" idx="1"/>
          </p:nvPr>
        </p:nvPicPr>
        <p:blipFill>
          <a:blip r:embed="rId3"/>
          <a:srcRect/>
          <a:stretch>
            <a:fillRect/>
          </a:stretch>
        </p:blipFill>
        <p:spPr>
          <a:xfrm>
            <a:off x="0" y="0"/>
            <a:ext cx="43891200" cy="2990850"/>
          </a:xfrm>
          <a:noFill/>
          <a:ln/>
        </p:spPr>
      </p:pic>
      <p:sp>
        <p:nvSpPr>
          <p:cNvPr id="2109" name="Text Box 61"/>
          <p:cNvSpPr txBox="1">
            <a:spLocks noChangeArrowheads="1"/>
          </p:cNvSpPr>
          <p:nvPr/>
        </p:nvSpPr>
        <p:spPr bwMode="auto">
          <a:xfrm>
            <a:off x="11887200" y="6400800"/>
            <a:ext cx="8382000" cy="579438"/>
          </a:xfrm>
          <a:prstGeom prst="rect">
            <a:avLst/>
          </a:prstGeom>
          <a:noFill/>
          <a:ln w="9525" algn="ctr">
            <a:noFill/>
            <a:miter lim="800000"/>
            <a:headEnd/>
            <a:tailEnd/>
          </a:ln>
          <a:effectLst/>
        </p:spPr>
        <p:txBody>
          <a:bodyPr>
            <a:spAutoFit/>
          </a:bodyPr>
          <a:lstStyle/>
          <a:p>
            <a:pPr algn="l" defTabSz="4389438"/>
            <a:r>
              <a:rPr lang="en-US" sz="3200" b="1" dirty="0">
                <a:solidFill>
                  <a:schemeClr val="tx1"/>
                </a:solidFill>
              </a:rPr>
              <a:t>                 Black Holes and Feedback</a:t>
            </a:r>
            <a:endParaRPr lang="en-US" sz="2400" dirty="0">
              <a:solidFill>
                <a:schemeClr val="tx1"/>
              </a:solidFill>
            </a:endParaRPr>
          </a:p>
        </p:txBody>
      </p:sp>
      <p:sp>
        <p:nvSpPr>
          <p:cNvPr id="2110" name="Text Box 62"/>
          <p:cNvSpPr txBox="1">
            <a:spLocks noChangeArrowheads="1"/>
          </p:cNvSpPr>
          <p:nvPr/>
        </p:nvSpPr>
        <p:spPr bwMode="auto">
          <a:xfrm>
            <a:off x="11430000" y="16002000"/>
            <a:ext cx="9448800" cy="3046988"/>
          </a:xfrm>
          <a:prstGeom prst="rect">
            <a:avLst/>
          </a:prstGeom>
          <a:noFill/>
          <a:ln w="9525" algn="ctr">
            <a:noFill/>
            <a:miter lim="800000"/>
            <a:headEnd/>
            <a:tailEnd/>
          </a:ln>
          <a:effectLst/>
        </p:spPr>
        <p:txBody>
          <a:bodyPr>
            <a:spAutoFit/>
          </a:bodyPr>
          <a:lstStyle/>
          <a:p>
            <a:pPr algn="l" defTabSz="4389438"/>
            <a:r>
              <a:rPr lang="en-US" sz="2400" dirty="0">
                <a:solidFill>
                  <a:schemeClr val="tx1"/>
                </a:solidFill>
              </a:rPr>
              <a:t>IXO will study this feedback, such </a:t>
            </a:r>
            <a:r>
              <a:rPr lang="en-US" sz="2400" dirty="0" smtClean="0">
                <a:solidFill>
                  <a:schemeClr val="tx1"/>
                </a:solidFill>
              </a:rPr>
              <a:t>as </a:t>
            </a:r>
            <a:r>
              <a:rPr lang="en-US" sz="2400" dirty="0">
                <a:solidFill>
                  <a:schemeClr val="tx1"/>
                </a:solidFill>
              </a:rPr>
              <a:t>the strong jets found in cluster AGN shown in this Chandra/VLA image of Hydra A. AGN have a profound effect on the growth of structure in the Universe and IXO’s non-dispersive spectral/spatial measurements with 2.5 </a:t>
            </a:r>
            <a:r>
              <a:rPr lang="en-US" sz="2400" dirty="0" err="1">
                <a:solidFill>
                  <a:schemeClr val="tx1"/>
                </a:solidFill>
              </a:rPr>
              <a:t>eV</a:t>
            </a:r>
            <a:r>
              <a:rPr lang="en-US" sz="2400" dirty="0">
                <a:solidFill>
                  <a:schemeClr val="tx1"/>
                </a:solidFill>
              </a:rPr>
              <a:t> spectral resolution (inset spectrum) will determine the temperature, ionization state, and velocities in the intra-cluster medium, catching “feedback” processes in action. The overlaid circles show </a:t>
            </a:r>
            <a:r>
              <a:rPr lang="en-US" sz="2400" dirty="0" err="1">
                <a:solidFill>
                  <a:schemeClr val="tx1"/>
                </a:solidFill>
              </a:rPr>
              <a:t>show</a:t>
            </a:r>
            <a:r>
              <a:rPr lang="en-US" sz="2400" dirty="0">
                <a:solidFill>
                  <a:schemeClr val="tx1"/>
                </a:solidFill>
              </a:rPr>
              <a:t> 100-150 </a:t>
            </a:r>
            <a:r>
              <a:rPr lang="en-US" sz="2400" dirty="0" err="1">
                <a:solidFill>
                  <a:schemeClr val="tx1"/>
                </a:solidFill>
              </a:rPr>
              <a:t>kpc</a:t>
            </a:r>
            <a:r>
              <a:rPr lang="en-US" sz="2400" dirty="0">
                <a:solidFill>
                  <a:schemeClr val="tx1"/>
                </a:solidFill>
              </a:rPr>
              <a:t> extraction regions. (Image adapted from Wise et al. 2007).</a:t>
            </a:r>
          </a:p>
        </p:txBody>
      </p:sp>
      <p:sp>
        <p:nvSpPr>
          <p:cNvPr id="2127" name="Text Box 79"/>
          <p:cNvSpPr txBox="1">
            <a:spLocks noChangeArrowheads="1"/>
          </p:cNvSpPr>
          <p:nvPr/>
        </p:nvSpPr>
        <p:spPr bwMode="auto">
          <a:xfrm>
            <a:off x="21488400" y="7315200"/>
            <a:ext cx="9906000" cy="2308324"/>
          </a:xfrm>
          <a:prstGeom prst="rect">
            <a:avLst/>
          </a:prstGeom>
          <a:noFill/>
          <a:ln w="9525" algn="ctr">
            <a:noFill/>
            <a:miter lim="800000"/>
            <a:headEnd/>
            <a:tailEnd/>
          </a:ln>
          <a:effectLst/>
        </p:spPr>
        <p:txBody>
          <a:bodyPr wrap="square">
            <a:spAutoFit/>
          </a:bodyPr>
          <a:lstStyle/>
          <a:p>
            <a:pPr algn="l" defTabSz="4389438"/>
            <a:r>
              <a:rPr lang="en-US" sz="2400" dirty="0">
                <a:solidFill>
                  <a:schemeClr val="tx1"/>
                </a:solidFill>
              </a:rPr>
              <a:t>• </a:t>
            </a:r>
            <a:r>
              <a:rPr lang="en-US" sz="2400" b="1" dirty="0">
                <a:solidFill>
                  <a:schemeClr val="tx1"/>
                </a:solidFill>
              </a:rPr>
              <a:t>What is the structure of space-time near the event horizon?</a:t>
            </a:r>
            <a:r>
              <a:rPr lang="en-US" sz="2400" dirty="0">
                <a:solidFill>
                  <a:schemeClr val="tx1"/>
                </a:solidFill>
              </a:rPr>
              <a:t> The strongest gravitational fields in the Universe occur around black holes, where the extreme effects of General Relativity (GR) are evident in the form of gravitational </a:t>
            </a:r>
            <a:r>
              <a:rPr lang="en-US" sz="2400" dirty="0" err="1">
                <a:solidFill>
                  <a:schemeClr val="tx1"/>
                </a:solidFill>
              </a:rPr>
              <a:t>redshift</a:t>
            </a:r>
            <a:r>
              <a:rPr lang="en-US" sz="2400" dirty="0">
                <a:solidFill>
                  <a:schemeClr val="tx1"/>
                </a:solidFill>
              </a:rPr>
              <a:t>, light bending, and frame dragging.   The spectral signatures needed to determine the physics of the accretion flow into the black hole themselves are only found in X-rays.</a:t>
            </a:r>
          </a:p>
        </p:txBody>
      </p:sp>
      <p:sp>
        <p:nvSpPr>
          <p:cNvPr id="2140" name="Text Box 92"/>
          <p:cNvSpPr txBox="1">
            <a:spLocks noChangeArrowheads="1"/>
          </p:cNvSpPr>
          <p:nvPr/>
        </p:nvSpPr>
        <p:spPr bwMode="auto">
          <a:xfrm>
            <a:off x="32461200" y="4505504"/>
            <a:ext cx="10515600" cy="3724096"/>
          </a:xfrm>
          <a:prstGeom prst="rect">
            <a:avLst/>
          </a:prstGeom>
          <a:noFill/>
          <a:ln w="9525" algn="ctr">
            <a:noFill/>
            <a:miter lim="800000"/>
            <a:headEnd/>
            <a:tailEnd/>
          </a:ln>
          <a:effectLst/>
        </p:spPr>
        <p:txBody>
          <a:bodyPr wrap="square">
            <a:spAutoFit/>
          </a:bodyPr>
          <a:lstStyle/>
          <a:p>
            <a:pPr algn="l" defTabSz="4389438"/>
            <a:r>
              <a:rPr lang="en-US" sz="3200" b="1" dirty="0">
                <a:solidFill>
                  <a:schemeClr val="tx1"/>
                </a:solidFill>
              </a:rPr>
              <a:t>                       </a:t>
            </a:r>
            <a:r>
              <a:rPr lang="en-US" sz="3200" b="1" dirty="0" smtClean="0">
                <a:solidFill>
                  <a:schemeClr val="tx1"/>
                </a:solidFill>
              </a:rPr>
              <a:t>     Large </a:t>
            </a:r>
            <a:r>
              <a:rPr lang="en-US" sz="3200" b="1" dirty="0">
                <a:solidFill>
                  <a:schemeClr val="tx1"/>
                </a:solidFill>
              </a:rPr>
              <a:t>Scale Structure</a:t>
            </a:r>
            <a:endParaRPr lang="en-US" sz="2400" dirty="0">
              <a:solidFill>
                <a:schemeClr val="tx1"/>
              </a:solidFill>
            </a:endParaRPr>
          </a:p>
          <a:p>
            <a:pPr algn="l" defTabSz="4389438"/>
            <a:r>
              <a:rPr lang="en-US" sz="2400" b="1" dirty="0" smtClean="0">
                <a:solidFill>
                  <a:schemeClr val="tx1"/>
                </a:solidFill>
              </a:rPr>
              <a:t>How did large scale structure evolve?  </a:t>
            </a:r>
            <a:r>
              <a:rPr lang="en-US" sz="2400" dirty="0" smtClean="0">
                <a:solidFill>
                  <a:schemeClr val="tx1"/>
                </a:solidFill>
              </a:rPr>
              <a:t>X-ray </a:t>
            </a:r>
            <a:r>
              <a:rPr lang="en-US" sz="2400" dirty="0">
                <a:solidFill>
                  <a:schemeClr val="tx1"/>
                </a:solidFill>
              </a:rPr>
              <a:t>observations reveal the largest bound structures in the Universe and their evolution on cosmological </a:t>
            </a:r>
            <a:r>
              <a:rPr lang="en-US" sz="2400" dirty="0" smtClean="0">
                <a:solidFill>
                  <a:schemeClr val="tx1"/>
                </a:solidFill>
              </a:rPr>
              <a:t>time-scales. The </a:t>
            </a:r>
            <a:r>
              <a:rPr lang="en-US" sz="2400" dirty="0">
                <a:solidFill>
                  <a:schemeClr val="tx1"/>
                </a:solidFill>
              </a:rPr>
              <a:t>dominant form of baryons in these clusters of galaxies is hot (T &gt; 10</a:t>
            </a:r>
            <a:r>
              <a:rPr lang="en-US" sz="2400" baseline="30000" dirty="0">
                <a:solidFill>
                  <a:schemeClr val="tx1"/>
                </a:solidFill>
              </a:rPr>
              <a:t>7</a:t>
            </a:r>
            <a:r>
              <a:rPr lang="en-US" sz="2400" dirty="0">
                <a:solidFill>
                  <a:schemeClr val="tx1"/>
                </a:solidFill>
              </a:rPr>
              <a:t> K) gas, which can be probed only in </a:t>
            </a:r>
            <a:r>
              <a:rPr lang="en-US" sz="2400" dirty="0" smtClean="0">
                <a:solidFill>
                  <a:schemeClr val="tx1"/>
                </a:solidFill>
              </a:rPr>
              <a:t>X-rays.  The </a:t>
            </a:r>
            <a:r>
              <a:rPr lang="en-US" sz="2400" dirty="0">
                <a:solidFill>
                  <a:schemeClr val="tx1"/>
                </a:solidFill>
              </a:rPr>
              <a:t>mystery of dark energy can be studied by observing either the  expansion history of the universe or the growth of matter density perturbations. X-ray observations of galaxy clusters with IXO will provide both tests  Cosmological Studies with a Large-Area X-ray Telescope, </a:t>
            </a:r>
            <a:r>
              <a:rPr lang="en-US" sz="2400" dirty="0" err="1">
                <a:solidFill>
                  <a:schemeClr val="tx1"/>
                </a:solidFill>
              </a:rPr>
              <a:t>Vikhlinin</a:t>
            </a:r>
            <a:r>
              <a:rPr lang="en-US" sz="2400" dirty="0">
                <a:solidFill>
                  <a:schemeClr val="tx1"/>
                </a:solidFill>
              </a:rPr>
              <a:t> et al. 2009</a:t>
            </a:r>
            <a:r>
              <a:rPr lang="en-US" sz="2400" dirty="0" smtClean="0">
                <a:solidFill>
                  <a:schemeClr val="tx1"/>
                </a:solidFill>
              </a:rPr>
              <a:t>). </a:t>
            </a:r>
            <a:endParaRPr lang="en-US" sz="2400" dirty="0">
              <a:solidFill>
                <a:schemeClr val="tx1"/>
              </a:solidFill>
            </a:endParaRPr>
          </a:p>
        </p:txBody>
      </p:sp>
      <p:sp>
        <p:nvSpPr>
          <p:cNvPr id="2154" name="Text Box 106"/>
          <p:cNvSpPr txBox="1">
            <a:spLocks noChangeArrowheads="1"/>
          </p:cNvSpPr>
          <p:nvPr/>
        </p:nvSpPr>
        <p:spPr bwMode="auto">
          <a:xfrm>
            <a:off x="38862000" y="8734485"/>
            <a:ext cx="4572000" cy="4524315"/>
          </a:xfrm>
          <a:prstGeom prst="rect">
            <a:avLst/>
          </a:prstGeom>
          <a:noFill/>
          <a:ln w="9525" algn="ctr">
            <a:noFill/>
            <a:miter lim="800000"/>
            <a:headEnd/>
            <a:tailEnd/>
          </a:ln>
          <a:effectLst/>
        </p:spPr>
        <p:txBody>
          <a:bodyPr wrap="square">
            <a:spAutoFit/>
          </a:bodyPr>
          <a:lstStyle/>
          <a:p>
            <a:pPr algn="l" defTabSz="4389438"/>
            <a:r>
              <a:rPr lang="en-US" sz="2400" dirty="0">
                <a:solidFill>
                  <a:schemeClr val="tx1"/>
                </a:solidFill>
              </a:rPr>
              <a:t> The growth of structure as a function of z for simulated observations with IXO of 2000 clusters at z=0-2. The dashed line shows the growth expected in one of the non-GR models of cosmic acceleration. The inset illustrates improvements in the dark energy equation of state constraints from </a:t>
            </a:r>
            <a:r>
              <a:rPr lang="en-US" sz="2400" dirty="0" smtClean="0">
                <a:solidFill>
                  <a:schemeClr val="tx1"/>
                </a:solidFill>
              </a:rPr>
              <a:t>a combination </a:t>
            </a:r>
            <a:r>
              <a:rPr lang="en-US" sz="2400" dirty="0">
                <a:solidFill>
                  <a:schemeClr val="tx1"/>
                </a:solidFill>
              </a:rPr>
              <a:t>of distance-</a:t>
            </a:r>
            <a:r>
              <a:rPr lang="en-US" sz="2400" dirty="0" err="1">
                <a:solidFill>
                  <a:schemeClr val="tx1"/>
                </a:solidFill>
              </a:rPr>
              <a:t>redshift</a:t>
            </a:r>
            <a:r>
              <a:rPr lang="en-US" sz="2400" dirty="0">
                <a:solidFill>
                  <a:schemeClr val="tx1"/>
                </a:solidFill>
              </a:rPr>
              <a:t> and structure growth methods.</a:t>
            </a:r>
          </a:p>
        </p:txBody>
      </p:sp>
      <p:sp>
        <p:nvSpPr>
          <p:cNvPr id="2181" name="Text Box 133"/>
          <p:cNvSpPr txBox="1">
            <a:spLocks noChangeArrowheads="1"/>
          </p:cNvSpPr>
          <p:nvPr/>
        </p:nvSpPr>
        <p:spPr bwMode="auto">
          <a:xfrm>
            <a:off x="31318200" y="27965400"/>
            <a:ext cx="11582400" cy="457200"/>
          </a:xfrm>
          <a:prstGeom prst="rect">
            <a:avLst/>
          </a:prstGeom>
          <a:noFill/>
          <a:ln w="9525" algn="ctr">
            <a:noFill/>
            <a:miter lim="800000"/>
            <a:headEnd/>
            <a:tailEnd/>
          </a:ln>
          <a:effectLst/>
        </p:spPr>
        <p:txBody>
          <a:bodyPr>
            <a:spAutoFit/>
          </a:bodyPr>
          <a:lstStyle/>
          <a:p>
            <a:pPr algn="l" defTabSz="4389438"/>
            <a:endParaRPr lang="en-US" sz="2400">
              <a:solidFill>
                <a:schemeClr val="tx1"/>
              </a:solidFill>
            </a:endParaRPr>
          </a:p>
        </p:txBody>
      </p:sp>
      <p:sp>
        <p:nvSpPr>
          <p:cNvPr id="2187" name="Text Box 139"/>
          <p:cNvSpPr txBox="1">
            <a:spLocks noChangeArrowheads="1"/>
          </p:cNvSpPr>
          <p:nvPr/>
        </p:nvSpPr>
        <p:spPr bwMode="auto">
          <a:xfrm>
            <a:off x="23317200" y="6400800"/>
            <a:ext cx="6629400" cy="579438"/>
          </a:xfrm>
          <a:prstGeom prst="rect">
            <a:avLst/>
          </a:prstGeom>
          <a:noFill/>
          <a:ln w="9525" algn="ctr">
            <a:noFill/>
            <a:miter lim="800000"/>
            <a:headEnd/>
            <a:tailEnd/>
          </a:ln>
          <a:effectLst/>
        </p:spPr>
        <p:txBody>
          <a:bodyPr>
            <a:spAutoFit/>
          </a:bodyPr>
          <a:lstStyle/>
          <a:p>
            <a:pPr algn="l" defTabSz="4389438"/>
            <a:r>
              <a:rPr lang="en-US" sz="3200" b="1" dirty="0">
                <a:solidFill>
                  <a:schemeClr val="tx1"/>
                </a:solidFill>
              </a:rPr>
              <a:t>Extreme Conditions: Black Holes</a:t>
            </a:r>
            <a:endParaRPr lang="en-US" sz="2400" dirty="0">
              <a:solidFill>
                <a:schemeClr val="tx1"/>
              </a:solidFill>
            </a:endParaRPr>
          </a:p>
        </p:txBody>
      </p:sp>
      <p:pic>
        <p:nvPicPr>
          <p:cNvPr id="2189" name="Picture 141"/>
          <p:cNvPicPr>
            <a:picLocks noChangeArrowheads="1"/>
          </p:cNvPicPr>
          <p:nvPr/>
        </p:nvPicPr>
        <p:blipFill>
          <a:blip r:embed="rId4"/>
          <a:srcRect/>
          <a:stretch>
            <a:fillRect/>
          </a:stretch>
        </p:blipFill>
        <p:spPr bwMode="auto">
          <a:xfrm>
            <a:off x="21488400" y="20116800"/>
            <a:ext cx="6019800" cy="5029200"/>
          </a:xfrm>
          <a:prstGeom prst="rect">
            <a:avLst/>
          </a:prstGeom>
          <a:noFill/>
          <a:ln w="9525" algn="ctr">
            <a:noFill/>
            <a:miter lim="800000"/>
            <a:headEnd/>
            <a:tailEnd/>
          </a:ln>
          <a:effectLst/>
        </p:spPr>
      </p:pic>
      <p:sp>
        <p:nvSpPr>
          <p:cNvPr id="2190" name="Text Box 142"/>
          <p:cNvSpPr txBox="1">
            <a:spLocks noChangeArrowheads="1"/>
          </p:cNvSpPr>
          <p:nvPr/>
        </p:nvSpPr>
        <p:spPr bwMode="auto">
          <a:xfrm>
            <a:off x="27889200" y="20164485"/>
            <a:ext cx="4572000" cy="4524315"/>
          </a:xfrm>
          <a:prstGeom prst="rect">
            <a:avLst/>
          </a:prstGeom>
          <a:noFill/>
          <a:ln w="9525" algn="ctr">
            <a:noFill/>
            <a:miter lim="800000"/>
            <a:headEnd/>
            <a:tailEnd/>
          </a:ln>
          <a:effectLst/>
        </p:spPr>
        <p:txBody>
          <a:bodyPr wrap="square">
            <a:spAutoFit/>
          </a:bodyPr>
          <a:lstStyle/>
          <a:p>
            <a:pPr algn="l" defTabSz="4389438"/>
            <a:r>
              <a:rPr lang="en-US" sz="2400" b="1" dirty="0">
                <a:solidFill>
                  <a:schemeClr val="tx1"/>
                </a:solidFill>
              </a:rPr>
              <a:t>Are black holes in the centers of galaxies spinning?</a:t>
            </a:r>
            <a:r>
              <a:rPr lang="en-US" sz="2400" dirty="0">
                <a:solidFill>
                  <a:schemeClr val="tx1"/>
                </a:solidFill>
              </a:rPr>
              <a:t>  General </a:t>
            </a:r>
            <a:r>
              <a:rPr lang="en-US" sz="2400" dirty="0" smtClean="0">
                <a:solidFill>
                  <a:schemeClr val="tx1"/>
                </a:solidFill>
              </a:rPr>
              <a:t>relativistic </a:t>
            </a:r>
            <a:r>
              <a:rPr lang="en-US" sz="2400" dirty="0">
                <a:solidFill>
                  <a:schemeClr val="tx1"/>
                </a:solidFill>
              </a:rPr>
              <a:t>effects created by rotating black holes broaden and </a:t>
            </a:r>
            <a:r>
              <a:rPr lang="en-US" sz="2400" dirty="0" err="1">
                <a:solidFill>
                  <a:schemeClr val="tx1"/>
                </a:solidFill>
              </a:rPr>
              <a:t>redshift</a:t>
            </a:r>
            <a:r>
              <a:rPr lang="en-US" sz="2400" dirty="0">
                <a:solidFill>
                  <a:schemeClr val="tx1"/>
                </a:solidFill>
              </a:rPr>
              <a:t> </a:t>
            </a:r>
            <a:r>
              <a:rPr lang="en-US" sz="2400" dirty="0" smtClean="0">
                <a:solidFill>
                  <a:schemeClr val="tx1"/>
                </a:solidFill>
              </a:rPr>
              <a:t>Fe-Ka </a:t>
            </a:r>
            <a:r>
              <a:rPr lang="en-US" sz="2400" dirty="0">
                <a:solidFill>
                  <a:schemeClr val="tx1"/>
                </a:solidFill>
              </a:rPr>
              <a:t>lines, allowing measurements of the intrinsic spin of the black hole.  At low spin (</a:t>
            </a:r>
            <a:r>
              <a:rPr lang="en-US" sz="2400" dirty="0" smtClean="0">
                <a:solidFill>
                  <a:schemeClr val="tx1"/>
                </a:solidFill>
              </a:rPr>
              <a:t>a=0, top) </a:t>
            </a:r>
            <a:r>
              <a:rPr lang="en-US" sz="2400" dirty="0">
                <a:solidFill>
                  <a:schemeClr val="tx1"/>
                </a:solidFill>
              </a:rPr>
              <a:t>the inner edge of the disk is truncated at larger radius and the profile is less broadened than with high spin (</a:t>
            </a:r>
            <a:r>
              <a:rPr lang="en-US" sz="2400" dirty="0" smtClean="0">
                <a:solidFill>
                  <a:schemeClr val="tx1"/>
                </a:solidFill>
              </a:rPr>
              <a:t>a=0.998, bottom)</a:t>
            </a:r>
            <a:endParaRPr lang="en-US" sz="2400" dirty="0">
              <a:solidFill>
                <a:schemeClr val="tx1"/>
              </a:solidFill>
            </a:endParaRPr>
          </a:p>
        </p:txBody>
      </p:sp>
      <p:sp>
        <p:nvSpPr>
          <p:cNvPr id="2197" name="Text Box 149"/>
          <p:cNvSpPr txBox="1">
            <a:spLocks noChangeArrowheads="1"/>
          </p:cNvSpPr>
          <p:nvPr/>
        </p:nvSpPr>
        <p:spPr bwMode="auto">
          <a:xfrm>
            <a:off x="32461200" y="22860000"/>
            <a:ext cx="10515600" cy="2743200"/>
          </a:xfrm>
          <a:prstGeom prst="rect">
            <a:avLst/>
          </a:prstGeom>
          <a:noFill/>
          <a:ln w="9525" algn="ctr">
            <a:noFill/>
            <a:miter lim="800000"/>
            <a:headEnd/>
            <a:tailEnd/>
          </a:ln>
          <a:effectLst/>
        </p:spPr>
        <p:txBody>
          <a:bodyPr wrap="square">
            <a:spAutoFit/>
          </a:bodyPr>
          <a:lstStyle/>
          <a:p>
            <a:pPr algn="l" defTabSz="4389438"/>
            <a:r>
              <a:rPr lang="en-US" sz="2400" dirty="0">
                <a:solidFill>
                  <a:schemeClr val="tx1"/>
                </a:solidFill>
              </a:rPr>
              <a:t>The above WFI simulation of the Chandra Deep Field South with Hubble Ultra Deep Field (HUDF) in inset. Simulated spectra of various sources are shown, illustrating IXO’s ability (clockwise from top left) to: a) determine </a:t>
            </a:r>
            <a:r>
              <a:rPr lang="en-US" sz="2400" dirty="0" err="1">
                <a:solidFill>
                  <a:schemeClr val="tx1"/>
                </a:solidFill>
              </a:rPr>
              <a:t>redshift</a:t>
            </a:r>
            <a:r>
              <a:rPr lang="en-US" sz="2400" dirty="0">
                <a:solidFill>
                  <a:schemeClr val="tx1"/>
                </a:solidFill>
              </a:rPr>
              <a:t> autonomously in the X-ray band, b) determine temperatures and abundances even for low luminosity groups to z&gt;1, c) make spin measurements of AGN to a similar </a:t>
            </a:r>
            <a:r>
              <a:rPr lang="en-US" sz="2400" dirty="0" err="1">
                <a:solidFill>
                  <a:schemeClr val="tx1"/>
                </a:solidFill>
              </a:rPr>
              <a:t>redshift</a:t>
            </a:r>
            <a:r>
              <a:rPr lang="en-US" sz="2400" dirty="0">
                <a:solidFill>
                  <a:schemeClr val="tx1"/>
                </a:solidFill>
              </a:rPr>
              <a:t>, and d) uncover the most heavily obscured, Compton-thick AGN.</a:t>
            </a:r>
          </a:p>
        </p:txBody>
      </p:sp>
      <p:sp>
        <p:nvSpPr>
          <p:cNvPr id="2198" name="Text Box 150"/>
          <p:cNvSpPr txBox="1">
            <a:spLocks noChangeArrowheads="1"/>
          </p:cNvSpPr>
          <p:nvPr/>
        </p:nvSpPr>
        <p:spPr bwMode="auto">
          <a:xfrm>
            <a:off x="21488400" y="16459200"/>
            <a:ext cx="10363200" cy="3416320"/>
          </a:xfrm>
          <a:prstGeom prst="rect">
            <a:avLst/>
          </a:prstGeom>
          <a:noFill/>
          <a:ln w="9525" algn="ctr">
            <a:noFill/>
            <a:miter lim="800000"/>
            <a:headEnd/>
            <a:tailEnd/>
          </a:ln>
          <a:effectLst/>
        </p:spPr>
        <p:txBody>
          <a:bodyPr>
            <a:spAutoFit/>
          </a:bodyPr>
          <a:lstStyle/>
          <a:p>
            <a:pPr algn="l" defTabSz="4389438"/>
            <a:r>
              <a:rPr lang="en-US" sz="2400" dirty="0">
                <a:solidFill>
                  <a:schemeClr val="tx1"/>
                </a:solidFill>
              </a:rPr>
              <a:t>The image at top shows the disk around a black hole as seen in the </a:t>
            </a:r>
            <a:r>
              <a:rPr lang="en-US" sz="2400" dirty="0" smtClean="0">
                <a:solidFill>
                  <a:schemeClr val="tx1"/>
                </a:solidFill>
              </a:rPr>
              <a:t>Fe-K</a:t>
            </a:r>
            <a:r>
              <a:rPr lang="en-US" sz="2400" dirty="0" smtClean="0">
                <a:solidFill>
                  <a:schemeClr val="tx1"/>
                </a:solidFill>
                <a:latin typeface="Symbol" pitchFamily="18" charset="2"/>
              </a:rPr>
              <a:t>a</a:t>
            </a:r>
            <a:r>
              <a:rPr lang="en-US" sz="2400" dirty="0" smtClean="0">
                <a:solidFill>
                  <a:schemeClr val="tx1"/>
                </a:solidFill>
              </a:rPr>
              <a:t> </a:t>
            </a:r>
            <a:r>
              <a:rPr lang="en-US" sz="2400" dirty="0">
                <a:solidFill>
                  <a:schemeClr val="tx1"/>
                </a:solidFill>
              </a:rPr>
              <a:t>line.  Hot spots in the disk trace nearly ‘test particle’ orbits.  The two panels at the bottom show the arcs traced by these hot spots in the time/energy plane, the left panel showing the model of emission from a single hot spot, and the right panel showing simulated IXO data of the ensemble. GR makes specific predictions for the form of these arcs, and the ensemble of arcs determines the mass and spin of the black hole and the inclination of the accretion disk. IXO will be the first observatory with sufficient area at </a:t>
            </a:r>
            <a:r>
              <a:rPr lang="en-US" sz="2400" dirty="0" err="1">
                <a:solidFill>
                  <a:schemeClr val="tx1"/>
                </a:solidFill>
              </a:rPr>
              <a:t>FeK</a:t>
            </a:r>
            <a:r>
              <a:rPr lang="en-US" sz="2400" dirty="0" err="1">
                <a:solidFill>
                  <a:schemeClr val="tx1"/>
                </a:solidFill>
                <a:latin typeface="Symbol" pitchFamily="18" charset="2"/>
              </a:rPr>
              <a:t>a</a:t>
            </a:r>
            <a:r>
              <a:rPr lang="en-US" sz="2400" dirty="0">
                <a:solidFill>
                  <a:schemeClr val="tx1"/>
                </a:solidFill>
              </a:rPr>
              <a:t> to allow these time-resolved measurements.  </a:t>
            </a:r>
          </a:p>
        </p:txBody>
      </p:sp>
      <p:sp>
        <p:nvSpPr>
          <p:cNvPr id="2200" name="Text Box 152"/>
          <p:cNvSpPr txBox="1">
            <a:spLocks noChangeArrowheads="1"/>
          </p:cNvSpPr>
          <p:nvPr/>
        </p:nvSpPr>
        <p:spPr bwMode="auto">
          <a:xfrm>
            <a:off x="11430000" y="7315200"/>
            <a:ext cx="9448800" cy="3743325"/>
          </a:xfrm>
          <a:prstGeom prst="rect">
            <a:avLst/>
          </a:prstGeom>
          <a:noFill/>
          <a:ln w="9525" algn="ctr">
            <a:noFill/>
            <a:miter lim="800000"/>
            <a:headEnd/>
            <a:tailEnd/>
          </a:ln>
          <a:effectLst/>
        </p:spPr>
        <p:txBody>
          <a:bodyPr>
            <a:spAutoFit/>
          </a:bodyPr>
          <a:lstStyle/>
          <a:p>
            <a:pPr algn="l" defTabSz="4389438"/>
            <a:r>
              <a:rPr lang="en-US" sz="2400" dirty="0">
                <a:solidFill>
                  <a:schemeClr val="tx1"/>
                </a:solidFill>
              </a:rPr>
              <a:t>There are two primary feedback mechanisms: 1) The </a:t>
            </a:r>
            <a:r>
              <a:rPr lang="en-US" sz="2400" dirty="0" err="1">
                <a:solidFill>
                  <a:schemeClr val="tx1"/>
                </a:solidFill>
              </a:rPr>
              <a:t>radiative</a:t>
            </a:r>
            <a:r>
              <a:rPr lang="en-US" sz="2400" dirty="0">
                <a:solidFill>
                  <a:schemeClr val="tx1"/>
                </a:solidFill>
              </a:rPr>
              <a:t> output of the black hole can heat the surrounding gas and dust, and drive it via radiation pressure; and 2) If significant AGN power emerges in winds or jets, mechanical heating and pressure can provide the link between the SMBH and the surrounding material (Fundamental Accretion and Ejection Astrophysics, Miller et al. 2009). The high spectral resolution and imaging capability of IXO will provide the necessary spectral diagnostics for studying and distinguishing between both forms of feedback (Cosmic Feedback from Massive Black Holes, Fabian et al. 2009).</a:t>
            </a:r>
          </a:p>
        </p:txBody>
      </p:sp>
      <p:sp>
        <p:nvSpPr>
          <p:cNvPr id="2201" name="Text Box 153"/>
          <p:cNvSpPr txBox="1">
            <a:spLocks noChangeArrowheads="1"/>
          </p:cNvSpPr>
          <p:nvPr/>
        </p:nvSpPr>
        <p:spPr bwMode="auto">
          <a:xfrm>
            <a:off x="32918400" y="14173200"/>
            <a:ext cx="8915400" cy="579438"/>
          </a:xfrm>
          <a:prstGeom prst="rect">
            <a:avLst/>
          </a:prstGeom>
          <a:noFill/>
          <a:ln w="9525" algn="ctr">
            <a:noFill/>
            <a:miter lim="800000"/>
            <a:headEnd/>
            <a:tailEnd/>
          </a:ln>
          <a:effectLst/>
        </p:spPr>
        <p:txBody>
          <a:bodyPr>
            <a:spAutoFit/>
          </a:bodyPr>
          <a:lstStyle/>
          <a:p>
            <a:pPr algn="l" defTabSz="4389438"/>
            <a:r>
              <a:rPr lang="en-US" sz="3200" b="1" dirty="0">
                <a:solidFill>
                  <a:schemeClr val="tx1"/>
                </a:solidFill>
              </a:rPr>
              <a:t>             Galaxy and Black Hole Evolution </a:t>
            </a:r>
            <a:endParaRPr lang="en-US" sz="2400" dirty="0">
              <a:solidFill>
                <a:schemeClr val="tx1"/>
              </a:solidFill>
            </a:endParaRPr>
          </a:p>
        </p:txBody>
      </p:sp>
      <p:sp>
        <p:nvSpPr>
          <p:cNvPr id="2202" name="Text Box 154"/>
          <p:cNvSpPr txBox="1">
            <a:spLocks noChangeArrowheads="1"/>
          </p:cNvSpPr>
          <p:nvPr/>
        </p:nvSpPr>
        <p:spPr bwMode="auto">
          <a:xfrm>
            <a:off x="32461200" y="14630400"/>
            <a:ext cx="10439400" cy="3600986"/>
          </a:xfrm>
          <a:prstGeom prst="rect">
            <a:avLst/>
          </a:prstGeom>
          <a:noFill/>
          <a:ln w="9525" algn="ctr">
            <a:noFill/>
            <a:miter lim="800000"/>
            <a:headEnd/>
            <a:tailEnd/>
          </a:ln>
          <a:effectLst/>
        </p:spPr>
        <p:txBody>
          <a:bodyPr wrap="square">
            <a:spAutoFit/>
          </a:bodyPr>
          <a:lstStyle/>
          <a:p>
            <a:pPr algn="l" defTabSz="4389438"/>
            <a:r>
              <a:rPr lang="en-US" sz="2400" dirty="0">
                <a:solidFill>
                  <a:schemeClr val="tx1"/>
                </a:solidFill>
              </a:rPr>
              <a:t>Extragalactic astronomy explores the dawn of the modern Universe when the first galaxies formed. Future observatories, including JWST, ALMA and 30m-class ground-based telescopes will intensively observe the starlight from the first galaxies. IXO will play a crucial role in this broad investigation by studying the accretion light from the first SMBHs (10</a:t>
            </a:r>
            <a:r>
              <a:rPr lang="en-US" sz="2400" baseline="30000" dirty="0">
                <a:solidFill>
                  <a:schemeClr val="tx1"/>
                </a:solidFill>
              </a:rPr>
              <a:t>7</a:t>
            </a:r>
            <a:r>
              <a:rPr lang="en-US" sz="2400" dirty="0">
                <a:solidFill>
                  <a:schemeClr val="tx1"/>
                </a:solidFill>
              </a:rPr>
              <a:t>-10</a:t>
            </a:r>
            <a:r>
              <a:rPr lang="en-US" sz="2400" baseline="30000" dirty="0">
                <a:solidFill>
                  <a:schemeClr val="tx1"/>
                </a:solidFill>
              </a:rPr>
              <a:t>9</a:t>
            </a:r>
            <a:r>
              <a:rPr lang="en-US" sz="2400" dirty="0">
                <a:solidFill>
                  <a:schemeClr val="tx1"/>
                </a:solidFill>
              </a:rPr>
              <a:t> M). SMBHs are now known to be an integral part of typical massive </a:t>
            </a:r>
            <a:r>
              <a:rPr lang="en-US" sz="2400" dirty="0" smtClean="0">
                <a:solidFill>
                  <a:schemeClr val="tx1"/>
                </a:solidFill>
              </a:rPr>
              <a:t>galaxies. </a:t>
            </a:r>
            <a:endParaRPr lang="en-US" sz="2400" dirty="0">
              <a:solidFill>
                <a:schemeClr val="tx1"/>
              </a:solidFill>
            </a:endParaRPr>
          </a:p>
          <a:p>
            <a:pPr algn="l" defTabSz="4389438"/>
            <a:r>
              <a:rPr lang="en-US" sz="2400" dirty="0">
                <a:solidFill>
                  <a:schemeClr val="tx1"/>
                </a:solidFill>
              </a:rPr>
              <a:t>A key design goal of IXO is to chart “The Growth of </a:t>
            </a:r>
            <a:r>
              <a:rPr lang="en-US" sz="2400" dirty="0" err="1">
                <a:solidFill>
                  <a:schemeClr val="tx1"/>
                </a:solidFill>
              </a:rPr>
              <a:t>Supermassive</a:t>
            </a:r>
            <a:r>
              <a:rPr lang="en-US" sz="2400" dirty="0">
                <a:solidFill>
                  <a:schemeClr val="tx1"/>
                </a:solidFill>
              </a:rPr>
              <a:t> Black Holes Over Cosmic Time” (</a:t>
            </a:r>
            <a:r>
              <a:rPr lang="en-US" sz="2400" dirty="0" err="1">
                <a:solidFill>
                  <a:schemeClr val="tx1"/>
                </a:solidFill>
              </a:rPr>
              <a:t>Nandra</a:t>
            </a:r>
            <a:r>
              <a:rPr lang="en-US" sz="2400" dirty="0">
                <a:solidFill>
                  <a:schemeClr val="tx1"/>
                </a:solidFill>
              </a:rPr>
              <a:t> et al. 2009). </a:t>
            </a:r>
            <a:r>
              <a:rPr lang="en-US" sz="2400" dirty="0" smtClean="0">
                <a:solidFill>
                  <a:schemeClr val="tx1"/>
                </a:solidFill>
              </a:rPr>
              <a:t>In order to do so, IXO is designed to </a:t>
            </a:r>
            <a:r>
              <a:rPr lang="en-US" sz="2400" dirty="0">
                <a:solidFill>
                  <a:schemeClr val="tx1"/>
                </a:solidFill>
              </a:rPr>
              <a:t>reach Chandra’s limiting sensitivity 20× faster</a:t>
            </a:r>
            <a:r>
              <a:rPr lang="en-US" sz="2400" dirty="0" smtClean="0">
                <a:solidFill>
                  <a:schemeClr val="tx1"/>
                </a:solidFill>
              </a:rPr>
              <a:t>.</a:t>
            </a:r>
            <a:endParaRPr lang="en-US" sz="2400" dirty="0">
              <a:solidFill>
                <a:schemeClr val="tx1"/>
              </a:solidFill>
            </a:endParaRPr>
          </a:p>
        </p:txBody>
      </p:sp>
      <p:sp>
        <p:nvSpPr>
          <p:cNvPr id="2204" name="Text Box 156"/>
          <p:cNvSpPr txBox="1">
            <a:spLocks noChangeArrowheads="1"/>
          </p:cNvSpPr>
          <p:nvPr/>
        </p:nvSpPr>
        <p:spPr bwMode="auto">
          <a:xfrm>
            <a:off x="7772400" y="20574000"/>
            <a:ext cx="8382000" cy="579438"/>
          </a:xfrm>
          <a:prstGeom prst="rect">
            <a:avLst/>
          </a:prstGeom>
          <a:noFill/>
          <a:ln w="9525" algn="ctr">
            <a:noFill/>
            <a:miter lim="800000"/>
            <a:headEnd/>
            <a:tailEnd/>
          </a:ln>
          <a:effectLst/>
        </p:spPr>
        <p:txBody>
          <a:bodyPr>
            <a:spAutoFit/>
          </a:bodyPr>
          <a:lstStyle/>
          <a:p>
            <a:pPr algn="l" defTabSz="4389438"/>
            <a:r>
              <a:rPr lang="en-US" sz="3200" b="1" dirty="0">
                <a:solidFill>
                  <a:schemeClr val="tx1"/>
                </a:solidFill>
              </a:rPr>
              <a:t>        Life Cycles of Matter and Energy</a:t>
            </a:r>
            <a:endParaRPr lang="en-US" sz="2400" dirty="0">
              <a:solidFill>
                <a:schemeClr val="tx1"/>
              </a:solidFill>
            </a:endParaRPr>
          </a:p>
        </p:txBody>
      </p:sp>
      <p:sp>
        <p:nvSpPr>
          <p:cNvPr id="2205" name="Text Box 157"/>
          <p:cNvSpPr txBox="1">
            <a:spLocks noChangeArrowheads="1"/>
          </p:cNvSpPr>
          <p:nvPr/>
        </p:nvSpPr>
        <p:spPr bwMode="auto">
          <a:xfrm>
            <a:off x="1371600" y="21360348"/>
            <a:ext cx="12344400" cy="3785652"/>
          </a:xfrm>
          <a:prstGeom prst="rect">
            <a:avLst/>
          </a:prstGeom>
          <a:noFill/>
          <a:ln w="9525" algn="ctr">
            <a:noFill/>
            <a:miter lim="800000"/>
            <a:headEnd/>
            <a:tailEnd/>
          </a:ln>
          <a:effectLst/>
        </p:spPr>
        <p:txBody>
          <a:bodyPr wrap="square">
            <a:spAutoFit/>
          </a:bodyPr>
          <a:lstStyle/>
          <a:p>
            <a:pPr algn="l" defTabSz="4389438"/>
            <a:r>
              <a:rPr lang="en-US" sz="2400" dirty="0">
                <a:solidFill>
                  <a:schemeClr val="tx1"/>
                </a:solidFill>
              </a:rPr>
              <a:t>The leap in effective area and high-resolution spectroscopic capabilities of IXO will enable major advances in every field of astrophysics. The dispersal of metals from galaxies can occur as starbursts drive out hot gas that is both heated and enriched by supernovae. This hot gas has been detected with current X-ray missions, but IXO is needed to measure the actual hot gas flow velocity using high-throughput spectroscopic imaging to determine the galactic wind properties and their effects (Starburst Galaxies: Outflows of Metals and Energy into the IGM, Strickland et al. 2009</a:t>
            </a:r>
            <a:r>
              <a:rPr lang="en-US" sz="2400" dirty="0" smtClean="0">
                <a:solidFill>
                  <a:schemeClr val="tx1"/>
                </a:solidFill>
              </a:rPr>
              <a:t>).  The figure to the right shows an IXO high resolution spectrum(blue) of this metal-enriched hot gas out-flowing from a starburst galaxy, a part of the feedback process </a:t>
            </a:r>
            <a:r>
              <a:rPr lang="en-US" sz="2400" dirty="0" err="1" smtClean="0">
                <a:solidFill>
                  <a:schemeClr val="tx1"/>
                </a:solidFill>
              </a:rPr>
              <a:t>unresolvalbe</a:t>
            </a:r>
            <a:r>
              <a:rPr lang="en-US" sz="2400" dirty="0" smtClean="0">
                <a:solidFill>
                  <a:schemeClr val="tx1"/>
                </a:solidFill>
              </a:rPr>
              <a:t> with current X-ray CCD data (magenta).  </a:t>
            </a:r>
            <a:endParaRPr lang="en-US" sz="2400" dirty="0">
              <a:solidFill>
                <a:schemeClr val="tx1"/>
              </a:solidFill>
            </a:endParaRPr>
          </a:p>
        </p:txBody>
      </p:sp>
      <p:pic>
        <p:nvPicPr>
          <p:cNvPr id="2206" name="Picture 158"/>
          <p:cNvPicPr>
            <a:picLocks noChangeAspect="1" noChangeArrowheads="1"/>
          </p:cNvPicPr>
          <p:nvPr/>
        </p:nvPicPr>
        <p:blipFill>
          <a:blip r:embed="rId5"/>
          <a:srcRect/>
          <a:stretch>
            <a:fillRect/>
          </a:stretch>
        </p:blipFill>
        <p:spPr bwMode="auto">
          <a:xfrm>
            <a:off x="16078200" y="11460162"/>
            <a:ext cx="4706938" cy="3170238"/>
          </a:xfrm>
          <a:prstGeom prst="rect">
            <a:avLst/>
          </a:prstGeom>
          <a:noFill/>
          <a:ln w="9525" algn="ctr">
            <a:noFill/>
            <a:miter lim="800000"/>
            <a:headEnd/>
            <a:tailEnd/>
          </a:ln>
          <a:effectLst/>
        </p:spPr>
      </p:pic>
      <p:pic>
        <p:nvPicPr>
          <p:cNvPr id="2207" name="Picture 159"/>
          <p:cNvPicPr>
            <a:picLocks noChangeAspect="1" noChangeArrowheads="1"/>
          </p:cNvPicPr>
          <p:nvPr/>
        </p:nvPicPr>
        <p:blipFill>
          <a:blip r:embed="rId6"/>
          <a:srcRect/>
          <a:stretch>
            <a:fillRect/>
          </a:stretch>
        </p:blipFill>
        <p:spPr bwMode="auto">
          <a:xfrm>
            <a:off x="10972800" y="10972800"/>
            <a:ext cx="4897438" cy="4973638"/>
          </a:xfrm>
          <a:prstGeom prst="rect">
            <a:avLst/>
          </a:prstGeom>
          <a:noFill/>
          <a:ln w="9525" algn="ctr">
            <a:noFill/>
            <a:miter lim="800000"/>
            <a:headEnd/>
            <a:tailEnd/>
          </a:ln>
          <a:effectLst/>
        </p:spPr>
      </p:pic>
      <p:pic>
        <p:nvPicPr>
          <p:cNvPr id="2209" name="Picture 161"/>
          <p:cNvPicPr>
            <a:picLocks noChangeAspect="1" noChangeArrowheads="1"/>
          </p:cNvPicPr>
          <p:nvPr/>
        </p:nvPicPr>
        <p:blipFill>
          <a:blip r:embed="rId7"/>
          <a:srcRect/>
          <a:stretch>
            <a:fillRect/>
          </a:stretch>
        </p:blipFill>
        <p:spPr bwMode="auto">
          <a:xfrm>
            <a:off x="14035087" y="21161375"/>
            <a:ext cx="6081713" cy="4441825"/>
          </a:xfrm>
          <a:prstGeom prst="rect">
            <a:avLst/>
          </a:prstGeom>
          <a:noFill/>
          <a:ln w="9525" algn="ctr">
            <a:noFill/>
            <a:miter lim="800000"/>
            <a:headEnd/>
            <a:tailEnd/>
          </a:ln>
          <a:effectLst/>
        </p:spPr>
      </p:pic>
      <p:pic>
        <p:nvPicPr>
          <p:cNvPr id="2210" name="Picture 162"/>
          <p:cNvPicPr>
            <a:picLocks noChangeAspect="1" noChangeArrowheads="1"/>
          </p:cNvPicPr>
          <p:nvPr/>
        </p:nvPicPr>
        <p:blipFill>
          <a:blip r:embed="rId8"/>
          <a:srcRect/>
          <a:stretch>
            <a:fillRect/>
          </a:stretch>
        </p:blipFill>
        <p:spPr bwMode="auto">
          <a:xfrm>
            <a:off x="21488400" y="10058400"/>
            <a:ext cx="9525000" cy="6292850"/>
          </a:xfrm>
          <a:prstGeom prst="rect">
            <a:avLst/>
          </a:prstGeom>
          <a:noFill/>
          <a:ln w="9525" algn="ctr">
            <a:noFill/>
            <a:miter lim="800000"/>
            <a:headEnd/>
            <a:tailEnd/>
          </a:ln>
          <a:effectLst/>
        </p:spPr>
      </p:pic>
      <p:pic>
        <p:nvPicPr>
          <p:cNvPr id="2212" name="Picture 164"/>
          <p:cNvPicPr>
            <a:picLocks noChangeAspect="1" noChangeArrowheads="1"/>
          </p:cNvPicPr>
          <p:nvPr/>
        </p:nvPicPr>
        <p:blipFill>
          <a:blip r:embed="rId9"/>
          <a:srcRect/>
          <a:stretch>
            <a:fillRect/>
          </a:stretch>
        </p:blipFill>
        <p:spPr bwMode="auto">
          <a:xfrm>
            <a:off x="32461200" y="18288000"/>
            <a:ext cx="10058400" cy="4365625"/>
          </a:xfrm>
          <a:prstGeom prst="rect">
            <a:avLst/>
          </a:prstGeom>
          <a:noFill/>
          <a:ln w="9525" algn="ctr">
            <a:noFill/>
            <a:miter lim="800000"/>
            <a:headEnd/>
            <a:tailEnd/>
          </a:ln>
          <a:effectLst/>
        </p:spPr>
      </p:pic>
      <p:pic>
        <p:nvPicPr>
          <p:cNvPr id="29" name="Picture 146"/>
          <p:cNvPicPr>
            <a:picLocks noChangeAspect="1" noChangeArrowheads="1"/>
          </p:cNvPicPr>
          <p:nvPr/>
        </p:nvPicPr>
        <p:blipFill>
          <a:blip r:embed="rId10"/>
          <a:srcRect/>
          <a:stretch>
            <a:fillRect/>
          </a:stretch>
        </p:blipFill>
        <p:spPr bwMode="auto">
          <a:xfrm>
            <a:off x="914400" y="28289250"/>
            <a:ext cx="9601200" cy="4171950"/>
          </a:xfrm>
          <a:prstGeom prst="rect">
            <a:avLst/>
          </a:prstGeom>
          <a:noFill/>
          <a:ln w="9525" algn="ctr">
            <a:noFill/>
            <a:miter lim="800000"/>
            <a:headEnd/>
            <a:tailEnd/>
          </a:ln>
          <a:effectLst/>
        </p:spPr>
      </p:pic>
      <p:graphicFrame>
        <p:nvGraphicFramePr>
          <p:cNvPr id="30" name="Content Placeholder 4"/>
          <p:cNvGraphicFramePr>
            <a:graphicFrameLocks noGrp="1"/>
          </p:cNvGraphicFramePr>
          <p:nvPr>
            <p:ph idx="1"/>
          </p:nvPr>
        </p:nvGraphicFramePr>
        <p:xfrm>
          <a:off x="10972800" y="28645146"/>
          <a:ext cx="7772400" cy="3613171"/>
        </p:xfrm>
        <a:graphic>
          <a:graphicData uri="http://schemas.openxmlformats.org/drawingml/2006/table">
            <a:tbl>
              <a:tblPr/>
              <a:tblGrid>
                <a:gridCol w="1981200"/>
                <a:gridCol w="1752600"/>
                <a:gridCol w="4038600"/>
              </a:tblGrid>
              <a:tr h="914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charset="0"/>
                          <a:ea typeface="ヒラギノ角ゴ Pro W3" charset="-128"/>
                        </a:rPr>
                        <a:t>Date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charset="0"/>
                          <a:ea typeface="ヒラギノ角ゴ Pro W3" charset="-128"/>
                        </a:rPr>
                        <a:t>HPD  (two reflections)</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charset="0"/>
                          <a:ea typeface="ヒラギノ角ゴ Pro W3" charset="-128"/>
                        </a:rPr>
                        <a:t>Comment</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40769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charset="0"/>
                          <a:ea typeface="ヒラギノ角ゴ Pro W3" charset="-128"/>
                        </a:rPr>
                        <a:t>Pre  2007</a:t>
                      </a:r>
                      <a:endParaRPr kumimoji="0" lang="en-US" sz="1800" b="1" i="0" u="none" strike="noStrike" cap="none" normalizeH="0" baseline="0" dirty="0" smtClean="0">
                        <a:ln>
                          <a:noFill/>
                        </a:ln>
                        <a:solidFill>
                          <a:srgbClr val="000000"/>
                        </a:solidFill>
                        <a:effectLst/>
                        <a:latin typeface="Times" charset="0"/>
                        <a:ea typeface="ヒラギノ角ゴ Pro W3" charset="-128"/>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charset="0"/>
                          <a:ea typeface="ヒラギノ角ゴ Pro W3" charset="-128"/>
                        </a:rPr>
                        <a:t>~16” </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row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ヒラギノ角ゴ Pro W3" charset="-128"/>
                        </a:rPr>
                        <a:t>Progress in reducing mid-frequency errors - using normal incidence metrology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Times" charset="0"/>
                        <a:ea typeface="ヒラギノ角ゴ Pro W3"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ヒラギノ角ゴ Pro W3" charset="-128"/>
                        </a:rPr>
                        <a:t>Metrology validated by X-ray testing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charset="0"/>
                          <a:ea typeface="ヒラギノ角ゴ Pro W3" charset="-128"/>
                        </a:rPr>
                        <a:t> </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r>
              <a:tr h="4127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charset="0"/>
                          <a:ea typeface="ヒラギノ角ゴ Pro W3" charset="-128"/>
                        </a:rPr>
                        <a:t>August 2009</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charset="0"/>
                          <a:ea typeface="ヒラギノ角ゴ Pro W3" charset="-128"/>
                        </a:rPr>
                        <a:t>~12”</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vMerge="1">
                  <a:txBody>
                    <a:bodyPr/>
                    <a:lstStyle/>
                    <a:p>
                      <a:endParaRPr lang="en-US"/>
                    </a:p>
                  </a:txBody>
                  <a:tcPr/>
                </a:tc>
              </a:tr>
              <a:tr h="4127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charset="0"/>
                          <a:ea typeface="ヒラギノ角ゴ Pro W3" charset="-128"/>
                        </a:rPr>
                        <a:t>October 2009</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charset="0"/>
                          <a:ea typeface="ヒラギノ角ゴ Pro W3" charset="-128"/>
                        </a:rPr>
                        <a:t>~10”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vMerge="1">
                  <a:txBody>
                    <a:bodyPr/>
                    <a:lstStyle/>
                    <a:p>
                      <a:endParaRPr lang="en-US"/>
                    </a:p>
                  </a:txBody>
                  <a:tcPr/>
                </a:tc>
              </a:tr>
              <a:tr h="4127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charset="0"/>
                          <a:ea typeface="ヒラギノ角ゴ Pro W3" charset="-128"/>
                        </a:rPr>
                        <a:t>December 2009</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charset="0"/>
                          <a:ea typeface="ヒラギノ角ゴ Pro W3" charset="-128"/>
                        </a:rPr>
                        <a:t>~8.5” </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vMerge="1">
                  <a:txBody>
                    <a:bodyPr/>
                    <a:lstStyle/>
                    <a:p>
                      <a:endParaRPr lang="en-US"/>
                    </a:p>
                  </a:txBody>
                  <a:tcPr/>
                </a:tc>
              </a:tr>
              <a:tr h="4127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charset="0"/>
                          <a:ea typeface="ヒラギノ角ゴ Pro W3" charset="-128"/>
                        </a:rPr>
                        <a:t>January 2010</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charset="0"/>
                          <a:ea typeface="ヒラギノ角ゴ Pro W3" charset="-128"/>
                        </a:rPr>
                        <a:t>~7.5”</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vMerge="1">
                  <a:txBody>
                    <a:bodyPr/>
                    <a:lstStyle/>
                    <a:p>
                      <a:endParaRPr lang="en-US"/>
                    </a:p>
                  </a:txBody>
                  <a:tcPr/>
                </a:tc>
              </a:tr>
              <a:tr h="385763">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8000"/>
                          </a:solidFill>
                          <a:effectLst/>
                          <a:latin typeface="Times" charset="0"/>
                          <a:ea typeface="ヒラギノ角ゴ Pro W3" charset="-128"/>
                        </a:rPr>
                        <a:t>2010, 2011:  Transitioning </a:t>
                      </a:r>
                      <a:r>
                        <a:rPr kumimoji="0" lang="en-US" sz="1800" b="1" i="0" u="none" strike="noStrike" cap="none" normalizeH="0" baseline="0" dirty="0" smtClean="0">
                          <a:ln>
                            <a:noFill/>
                          </a:ln>
                          <a:solidFill>
                            <a:srgbClr val="008000"/>
                          </a:solidFill>
                          <a:effectLst/>
                          <a:latin typeface="Times" charset="0"/>
                          <a:ea typeface="ヒラギノ角ゴ Pro W3" charset="-128"/>
                        </a:rPr>
                        <a:t>from existing mandrels (~6.5”)  to new mandrels (~2.4</a:t>
                      </a:r>
                      <a:r>
                        <a:rPr kumimoji="0" lang="en-US" sz="1800" b="1" i="0" u="none" strike="noStrike" cap="none" normalizeH="0" baseline="0" dirty="0" smtClean="0">
                          <a:ln>
                            <a:noFill/>
                          </a:ln>
                          <a:solidFill>
                            <a:srgbClr val="008000"/>
                          </a:solidFill>
                          <a:effectLst/>
                          <a:latin typeface="Times" charset="0"/>
                          <a:ea typeface="ヒラギノ角ゴ Pro W3" charset="-128"/>
                        </a:rPr>
                        <a:t>”) will approach the 3.3’’ required for IXO</a:t>
                      </a:r>
                      <a:endParaRPr kumimoji="0" lang="en-US" sz="1800" b="1" i="0" u="none" strike="noStrike" cap="none" normalizeH="0" baseline="0" dirty="0" smtClean="0">
                        <a:ln>
                          <a:noFill/>
                        </a:ln>
                        <a:solidFill>
                          <a:srgbClr val="008000"/>
                        </a:solidFill>
                        <a:effectLst/>
                        <a:latin typeface="Times" charset="0"/>
                        <a:ea typeface="ヒラギノ角ゴ Pro W3" charset="-128"/>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hMerge="1">
                  <a:txBody>
                    <a:bodyPr/>
                    <a:lstStyle/>
                    <a:p>
                      <a:endParaRPr lang="en-US"/>
                    </a:p>
                  </a:txBody>
                  <a:tcPr/>
                </a:tc>
                <a:tc hMerge="1">
                  <a:txBody>
                    <a:bodyPr/>
                    <a:lstStyle/>
                    <a:p>
                      <a:endParaRPr lang="en-US"/>
                    </a:p>
                  </a:txBody>
                  <a:tcPr/>
                </a:tc>
              </a:tr>
            </a:tbl>
          </a:graphicData>
        </a:graphic>
      </p:graphicFrame>
      <p:pic>
        <p:nvPicPr>
          <p:cNvPr id="31" name="Picture 30" descr="xms_progress.jpg"/>
          <p:cNvPicPr>
            <a:picLocks noChangeAspect="1"/>
          </p:cNvPicPr>
          <p:nvPr/>
        </p:nvPicPr>
        <p:blipFill>
          <a:blip r:embed="rId11"/>
          <a:stretch>
            <a:fillRect/>
          </a:stretch>
        </p:blipFill>
        <p:spPr>
          <a:xfrm>
            <a:off x="29718000" y="28346399"/>
            <a:ext cx="6858000" cy="4106613"/>
          </a:xfrm>
          <a:prstGeom prst="rect">
            <a:avLst/>
          </a:prstGeom>
        </p:spPr>
      </p:pic>
      <p:grpSp>
        <p:nvGrpSpPr>
          <p:cNvPr id="36" name="Group 35"/>
          <p:cNvGrpSpPr/>
          <p:nvPr/>
        </p:nvGrpSpPr>
        <p:grpSpPr>
          <a:xfrm>
            <a:off x="23417288" y="28346400"/>
            <a:ext cx="5386312" cy="4114800"/>
            <a:chOff x="100088" y="351154"/>
            <a:chExt cx="9043912" cy="6518276"/>
          </a:xfrm>
        </p:grpSpPr>
        <p:pic>
          <p:nvPicPr>
            <p:cNvPr id="37" name="Picture 2"/>
            <p:cNvPicPr>
              <a:picLocks noChangeAspect="1" noChangeArrowheads="1"/>
            </p:cNvPicPr>
            <p:nvPr/>
          </p:nvPicPr>
          <p:blipFill>
            <a:blip r:embed="rId12" cstate="print"/>
            <a:srcRect/>
            <a:stretch>
              <a:fillRect/>
            </a:stretch>
          </p:blipFill>
          <p:spPr bwMode="auto">
            <a:xfrm>
              <a:off x="5473286" y="351154"/>
              <a:ext cx="3670714" cy="2860676"/>
            </a:xfrm>
            <a:prstGeom prst="rect">
              <a:avLst/>
            </a:prstGeom>
            <a:noFill/>
            <a:ln w="9525">
              <a:noFill/>
              <a:round/>
              <a:headEnd/>
              <a:tailEnd/>
            </a:ln>
            <a:effectLst/>
          </p:spPr>
        </p:pic>
        <p:grpSp>
          <p:nvGrpSpPr>
            <p:cNvPr id="38" name="Group 9"/>
            <p:cNvGrpSpPr/>
            <p:nvPr/>
          </p:nvGrpSpPr>
          <p:grpSpPr>
            <a:xfrm>
              <a:off x="100088" y="1916113"/>
              <a:ext cx="9043912" cy="4953317"/>
              <a:chOff x="100088" y="1916113"/>
              <a:chExt cx="9043912" cy="4953317"/>
            </a:xfrm>
          </p:grpSpPr>
          <p:pic>
            <p:nvPicPr>
              <p:cNvPr id="39" name="Picture 7" descr="Developmnent"/>
              <p:cNvPicPr>
                <a:picLocks noChangeAspect="1" noChangeArrowheads="1"/>
              </p:cNvPicPr>
              <p:nvPr/>
            </p:nvPicPr>
            <p:blipFill>
              <a:blip r:embed="rId13">
                <a:clrChange>
                  <a:clrFrom>
                    <a:srgbClr val="FFFFFF"/>
                  </a:clrFrom>
                  <a:clrTo>
                    <a:srgbClr val="FFFFFF">
                      <a:alpha val="0"/>
                    </a:srgbClr>
                  </a:clrTo>
                </a:clrChange>
              </a:blip>
              <a:srcRect l="7273"/>
              <a:stretch>
                <a:fillRect/>
              </a:stretch>
            </p:blipFill>
            <p:spPr bwMode="auto">
              <a:xfrm>
                <a:off x="100088" y="1916113"/>
                <a:ext cx="5475847" cy="4562475"/>
              </a:xfrm>
              <a:prstGeom prst="rect">
                <a:avLst/>
              </a:prstGeom>
              <a:noFill/>
            </p:spPr>
          </p:pic>
          <p:pic>
            <p:nvPicPr>
              <p:cNvPr id="40" name="Picture 4"/>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14"/>
                  <a:srcRect/>
                  <a:stretch>
                    <a:fillRect/>
                  </a:stretch>
                </p:blipFill>
              </mc:Choice>
              <mc:Fallback>
                <p:blipFill>
                  <a:blip r:embed="rId15"/>
                  <a:srcRect/>
                  <a:stretch>
                    <a:fillRect/>
                  </a:stretch>
                </p:blipFill>
              </mc:Fallback>
            </mc:AlternateContent>
            <p:spPr>
              <a:xfrm>
                <a:off x="5103812" y="3683317"/>
                <a:ext cx="4040188" cy="3186113"/>
              </a:xfrm>
              <a:prstGeom prst="rect">
                <a:avLst/>
              </a:prstGeom>
              <a:noFill/>
            </p:spPr>
          </p:pic>
        </p:grpSp>
      </p:grpSp>
      <p:sp>
        <p:nvSpPr>
          <p:cNvPr id="41" name="Line 15"/>
          <p:cNvSpPr>
            <a:spLocks noChangeShapeType="1"/>
          </p:cNvSpPr>
          <p:nvPr/>
        </p:nvSpPr>
        <p:spPr bwMode="auto">
          <a:xfrm>
            <a:off x="1828800" y="25603200"/>
            <a:ext cx="40233600" cy="45719"/>
          </a:xfrm>
          <a:prstGeom prst="line">
            <a:avLst/>
          </a:prstGeom>
          <a:noFill/>
          <a:ln w="9525">
            <a:solidFill>
              <a:schemeClr val="tx1"/>
            </a:solidFill>
            <a:round/>
            <a:headEnd/>
            <a:tailEnd/>
          </a:ln>
          <a:effectLst/>
        </p:spPr>
        <p:txBody>
          <a:bodyPr/>
          <a:lstStyle/>
          <a:p>
            <a:endParaRPr lang="en-US"/>
          </a:p>
        </p:txBody>
      </p:sp>
      <p:sp>
        <p:nvSpPr>
          <p:cNvPr id="42" name="Text Box 156"/>
          <p:cNvSpPr txBox="1">
            <a:spLocks noChangeArrowheads="1"/>
          </p:cNvSpPr>
          <p:nvPr/>
        </p:nvSpPr>
        <p:spPr bwMode="auto">
          <a:xfrm>
            <a:off x="19202400" y="25603200"/>
            <a:ext cx="8382000" cy="707886"/>
          </a:xfrm>
          <a:prstGeom prst="rect">
            <a:avLst/>
          </a:prstGeom>
          <a:noFill/>
          <a:ln w="9525" algn="ctr">
            <a:noFill/>
            <a:miter lim="800000"/>
            <a:headEnd/>
            <a:tailEnd/>
          </a:ln>
          <a:effectLst/>
        </p:spPr>
        <p:txBody>
          <a:bodyPr>
            <a:spAutoFit/>
          </a:bodyPr>
          <a:lstStyle/>
          <a:p>
            <a:pPr algn="l" defTabSz="4389438"/>
            <a:r>
              <a:rPr lang="en-US" sz="3200" b="1" dirty="0">
                <a:solidFill>
                  <a:schemeClr val="tx1"/>
                </a:solidFill>
              </a:rPr>
              <a:t>        </a:t>
            </a:r>
            <a:r>
              <a:rPr lang="en-US" sz="4000" b="1" dirty="0" smtClean="0">
                <a:solidFill>
                  <a:schemeClr val="tx1"/>
                </a:solidFill>
              </a:rPr>
              <a:t>Technology Update</a:t>
            </a:r>
            <a:endParaRPr lang="en-US" sz="3200" dirty="0">
              <a:solidFill>
                <a:schemeClr val="tx1"/>
              </a:solidFill>
            </a:endParaRPr>
          </a:p>
        </p:txBody>
      </p:sp>
      <p:sp>
        <p:nvSpPr>
          <p:cNvPr id="43" name="Text Box 79"/>
          <p:cNvSpPr txBox="1">
            <a:spLocks noChangeArrowheads="1"/>
          </p:cNvSpPr>
          <p:nvPr/>
        </p:nvSpPr>
        <p:spPr bwMode="auto">
          <a:xfrm>
            <a:off x="1066800" y="26038076"/>
            <a:ext cx="9906000" cy="1938992"/>
          </a:xfrm>
          <a:prstGeom prst="rect">
            <a:avLst/>
          </a:prstGeom>
          <a:noFill/>
          <a:ln w="9525" algn="ctr">
            <a:noFill/>
            <a:miter lim="800000"/>
            <a:headEnd/>
            <a:tailEnd/>
          </a:ln>
          <a:effectLst/>
        </p:spPr>
        <p:txBody>
          <a:bodyPr wrap="square">
            <a:spAutoFit/>
          </a:bodyPr>
          <a:lstStyle/>
          <a:p>
            <a:pPr algn="l" defTabSz="4389438"/>
            <a:r>
              <a:rPr lang="en-US" sz="2400" b="1" dirty="0" smtClean="0">
                <a:solidFill>
                  <a:schemeClr val="tx1"/>
                </a:solidFill>
              </a:rPr>
              <a:t>Top Level Requirements:  </a:t>
            </a:r>
            <a:r>
              <a:rPr lang="en-US" sz="2400" dirty="0" smtClean="0">
                <a:solidFill>
                  <a:schemeClr val="tx1"/>
                </a:solidFill>
              </a:rPr>
              <a:t>The IXO technologies will provide an observatory which will meet or exceed the top level </a:t>
            </a:r>
            <a:r>
              <a:rPr lang="en-US" sz="2400" smtClean="0">
                <a:solidFill>
                  <a:schemeClr val="tx1"/>
                </a:solidFill>
              </a:rPr>
              <a:t>requirements shown </a:t>
            </a:r>
            <a:r>
              <a:rPr lang="en-US" sz="2400" dirty="0" smtClean="0">
                <a:solidFill>
                  <a:schemeClr val="tx1"/>
                </a:solidFill>
              </a:rPr>
              <a:t>below.   The large effective area will be provided with either segmented, thermally formed mirrors or with silicon pore optics.  A down-select based on performance and cost will be made in 2012.  </a:t>
            </a:r>
            <a:endParaRPr lang="en-US" sz="2400" dirty="0">
              <a:solidFill>
                <a:schemeClr val="tx1"/>
              </a:solidFill>
            </a:endParaRPr>
          </a:p>
        </p:txBody>
      </p:sp>
      <p:sp>
        <p:nvSpPr>
          <p:cNvPr id="44" name="Text Box 79"/>
          <p:cNvSpPr txBox="1">
            <a:spLocks noChangeArrowheads="1"/>
          </p:cNvSpPr>
          <p:nvPr/>
        </p:nvSpPr>
        <p:spPr bwMode="auto">
          <a:xfrm>
            <a:off x="11430000" y="26407408"/>
            <a:ext cx="10972800" cy="1569660"/>
          </a:xfrm>
          <a:prstGeom prst="rect">
            <a:avLst/>
          </a:prstGeom>
          <a:noFill/>
          <a:ln w="9525" algn="ctr">
            <a:noFill/>
            <a:miter lim="800000"/>
            <a:headEnd/>
            <a:tailEnd/>
          </a:ln>
          <a:effectLst/>
        </p:spPr>
        <p:txBody>
          <a:bodyPr wrap="square">
            <a:spAutoFit/>
          </a:bodyPr>
          <a:lstStyle/>
          <a:p>
            <a:pPr algn="l" defTabSz="4389438"/>
            <a:r>
              <a:rPr lang="en-US" sz="2400" b="1" dirty="0" smtClean="0">
                <a:solidFill>
                  <a:schemeClr val="tx1"/>
                </a:solidFill>
              </a:rPr>
              <a:t>Thermally Formed Mirror Segments:  </a:t>
            </a:r>
            <a:r>
              <a:rPr lang="en-US" sz="2400" dirty="0" smtClean="0">
                <a:solidFill>
                  <a:schemeClr val="tx1"/>
                </a:solidFill>
              </a:rPr>
              <a:t>We have been making good progress </a:t>
            </a:r>
            <a:r>
              <a:rPr lang="en-US" sz="2400" dirty="0" smtClean="0">
                <a:solidFill>
                  <a:schemeClr val="tx1"/>
                </a:solidFill>
              </a:rPr>
              <a:t>toward achieving the 3.3</a:t>
            </a:r>
            <a:r>
              <a:rPr lang="en-US" sz="2400" dirty="0" smtClean="0">
                <a:solidFill>
                  <a:schemeClr val="tx1"/>
                </a:solidFill>
              </a:rPr>
              <a:t>’’ HPD </a:t>
            </a:r>
            <a:r>
              <a:rPr lang="en-US" sz="2400" dirty="0" smtClean="0">
                <a:solidFill>
                  <a:schemeClr val="tx1"/>
                </a:solidFill>
              </a:rPr>
              <a:t>requirement for the mirror segments.   </a:t>
            </a:r>
            <a:r>
              <a:rPr lang="en-US" sz="2400" dirty="0" smtClean="0">
                <a:solidFill>
                  <a:schemeClr val="tx1"/>
                </a:solidFill>
              </a:rPr>
              <a:t>We are transitioning to new mandrels as the existing ones limit further progress.  A pair of segments mounted in a vertical alignment test rig is shown on the right.</a:t>
            </a:r>
            <a:endParaRPr lang="en-US" sz="2400" dirty="0">
              <a:solidFill>
                <a:schemeClr val="tx1"/>
              </a:solidFill>
            </a:endParaRPr>
          </a:p>
        </p:txBody>
      </p:sp>
      <p:pic>
        <p:nvPicPr>
          <p:cNvPr id="45" name="Picture 5"/>
          <p:cNvPicPr>
            <a:picLocks noGrp="1" noChangeAspect="1" noChangeArrowheads="1"/>
          </p:cNvPicPr>
          <p:nvPr>
            <p:ph sz="half" idx="4294967295"/>
          </p:nvPr>
        </p:nvPicPr>
        <p:blipFill>
          <a:blip r:embed="rId16" cstate="print"/>
          <a:srcRect l="6695"/>
          <a:stretch>
            <a:fillRect/>
          </a:stretch>
        </p:blipFill>
        <p:spPr>
          <a:xfrm>
            <a:off x="19202400" y="28384723"/>
            <a:ext cx="3517421" cy="4076477"/>
          </a:xfrm>
        </p:spPr>
      </p:pic>
      <p:sp>
        <p:nvSpPr>
          <p:cNvPr id="46" name="Text Box 79"/>
          <p:cNvSpPr txBox="1">
            <a:spLocks noChangeArrowheads="1"/>
          </p:cNvSpPr>
          <p:nvPr/>
        </p:nvSpPr>
        <p:spPr bwMode="auto">
          <a:xfrm>
            <a:off x="22860000" y="26407408"/>
            <a:ext cx="6400800" cy="1938992"/>
          </a:xfrm>
          <a:prstGeom prst="rect">
            <a:avLst/>
          </a:prstGeom>
          <a:noFill/>
          <a:ln w="9525" algn="ctr">
            <a:noFill/>
            <a:miter lim="800000"/>
            <a:headEnd/>
            <a:tailEnd/>
          </a:ln>
          <a:effectLst/>
        </p:spPr>
        <p:txBody>
          <a:bodyPr wrap="square">
            <a:spAutoFit/>
          </a:bodyPr>
          <a:lstStyle/>
          <a:p>
            <a:pPr algn="l" defTabSz="4389438"/>
            <a:r>
              <a:rPr lang="en-US" sz="2400" b="1" dirty="0" smtClean="0">
                <a:solidFill>
                  <a:schemeClr val="tx1"/>
                </a:solidFill>
              </a:rPr>
              <a:t>Silicon Pore Optics:  </a:t>
            </a:r>
            <a:r>
              <a:rPr lang="en-US" sz="2400" dirty="0" smtClean="0">
                <a:solidFill>
                  <a:schemeClr val="tx1"/>
                </a:solidFill>
              </a:rPr>
              <a:t>Good progress is also being made on this European </a:t>
            </a:r>
            <a:r>
              <a:rPr lang="en-US" sz="2400" dirty="0" smtClean="0">
                <a:solidFill>
                  <a:schemeClr val="tx1"/>
                </a:solidFill>
              </a:rPr>
              <a:t>led </a:t>
            </a:r>
            <a:r>
              <a:rPr lang="en-US" sz="2400" dirty="0" smtClean="0">
                <a:solidFill>
                  <a:schemeClr val="tx1"/>
                </a:solidFill>
              </a:rPr>
              <a:t>technology </a:t>
            </a:r>
            <a:r>
              <a:rPr lang="en-US" sz="2400" dirty="0" smtClean="0">
                <a:solidFill>
                  <a:schemeClr val="tx1"/>
                </a:solidFill>
              </a:rPr>
              <a:t>(figure below/left).   </a:t>
            </a:r>
            <a:r>
              <a:rPr lang="en-US" sz="2400" dirty="0" smtClean="0">
                <a:solidFill>
                  <a:schemeClr val="tx1"/>
                </a:solidFill>
              </a:rPr>
              <a:t>Individual plates have been stacked into segments, and the assembly robot (bottom) has been upgraded. </a:t>
            </a:r>
            <a:endParaRPr lang="en-US" sz="2400" dirty="0">
              <a:solidFill>
                <a:schemeClr val="tx1"/>
              </a:solidFill>
            </a:endParaRPr>
          </a:p>
        </p:txBody>
      </p:sp>
      <p:sp>
        <p:nvSpPr>
          <p:cNvPr id="47" name="Text Box 79"/>
          <p:cNvSpPr txBox="1">
            <a:spLocks noChangeArrowheads="1"/>
          </p:cNvSpPr>
          <p:nvPr/>
        </p:nvSpPr>
        <p:spPr bwMode="auto">
          <a:xfrm>
            <a:off x="29718000" y="26060400"/>
            <a:ext cx="7315200" cy="2308324"/>
          </a:xfrm>
          <a:prstGeom prst="rect">
            <a:avLst/>
          </a:prstGeom>
          <a:noFill/>
          <a:ln w="9525" algn="ctr">
            <a:noFill/>
            <a:miter lim="800000"/>
            <a:headEnd/>
            <a:tailEnd/>
          </a:ln>
          <a:effectLst/>
        </p:spPr>
        <p:txBody>
          <a:bodyPr wrap="square">
            <a:spAutoFit/>
          </a:bodyPr>
          <a:lstStyle/>
          <a:p>
            <a:pPr algn="l" defTabSz="4389438"/>
            <a:r>
              <a:rPr lang="en-US" sz="2400" b="1" dirty="0" smtClean="0">
                <a:solidFill>
                  <a:schemeClr val="tx1"/>
                </a:solidFill>
              </a:rPr>
              <a:t>X-ray </a:t>
            </a:r>
            <a:r>
              <a:rPr lang="en-US" sz="2400" b="1" dirty="0" err="1" smtClean="0">
                <a:solidFill>
                  <a:schemeClr val="tx1"/>
                </a:solidFill>
              </a:rPr>
              <a:t>Microcalorimeter</a:t>
            </a:r>
            <a:r>
              <a:rPr lang="en-US" sz="2400" b="1" dirty="0" smtClean="0">
                <a:solidFill>
                  <a:schemeClr val="tx1"/>
                </a:solidFill>
              </a:rPr>
              <a:t> Spectrometer:  </a:t>
            </a:r>
            <a:r>
              <a:rPr lang="en-US" sz="2400" dirty="0" smtClean="0">
                <a:solidFill>
                  <a:schemeClr val="tx1"/>
                </a:solidFill>
              </a:rPr>
              <a:t>We are quickly closing in on the required performance for  this breakthrough imaging spectrometer.   Left figure shows good energy resolution of several rows after the multiplexing readout, right shows configuration of inner and outer arrays.</a:t>
            </a:r>
            <a:endParaRPr lang="en-US" sz="2400" dirty="0">
              <a:solidFill>
                <a:schemeClr val="tx1"/>
              </a:solidFill>
            </a:endParaRPr>
          </a:p>
        </p:txBody>
      </p:sp>
      <p:sp>
        <p:nvSpPr>
          <p:cNvPr id="48" name="Text Box 79"/>
          <p:cNvSpPr txBox="1">
            <a:spLocks noChangeArrowheads="1"/>
          </p:cNvSpPr>
          <p:nvPr/>
        </p:nvSpPr>
        <p:spPr bwMode="auto">
          <a:xfrm>
            <a:off x="37490400" y="26060400"/>
            <a:ext cx="5486400" cy="5078313"/>
          </a:xfrm>
          <a:prstGeom prst="rect">
            <a:avLst/>
          </a:prstGeom>
          <a:noFill/>
          <a:ln w="9525" algn="ctr">
            <a:noFill/>
            <a:miter lim="800000"/>
            <a:headEnd/>
            <a:tailEnd/>
          </a:ln>
          <a:effectLst/>
        </p:spPr>
        <p:txBody>
          <a:bodyPr wrap="square">
            <a:spAutoFit/>
          </a:bodyPr>
          <a:lstStyle/>
          <a:p>
            <a:pPr algn="l" defTabSz="4389438"/>
            <a:r>
              <a:rPr lang="en-US" sz="2400" b="1" dirty="0" smtClean="0">
                <a:solidFill>
                  <a:schemeClr val="tx1"/>
                </a:solidFill>
              </a:rPr>
              <a:t>Decadal Survey Astro2010 and Cosmic Visions 2015-2025:  </a:t>
            </a:r>
          </a:p>
          <a:p>
            <a:pPr algn="l" defTabSz="4389438"/>
            <a:r>
              <a:rPr lang="en-US" sz="2400" dirty="0" smtClean="0">
                <a:solidFill>
                  <a:schemeClr val="tx1"/>
                </a:solidFill>
              </a:rPr>
              <a:t>We have responded to two Requests for Information (RFIs) from the Decadal Survey panels and are expecting to hear the survey results in ~Sept 2010.  The RFIs can been seen on the IXO </a:t>
            </a:r>
            <a:r>
              <a:rPr lang="en-US" sz="2400" dirty="0" smtClean="0">
                <a:solidFill>
                  <a:schemeClr val="tx1"/>
                </a:solidFill>
              </a:rPr>
              <a:t>website </a:t>
            </a:r>
            <a:r>
              <a:rPr lang="en-US" sz="2400" dirty="0" smtClean="0">
                <a:solidFill>
                  <a:schemeClr val="tx1"/>
                </a:solidFill>
              </a:rPr>
              <a:t>at ixo.gsfc.nasa.gov.   The equivalent process in Europe has started, and we anticipate our inputs being complete in Sept 2010, with results announced in March 2011.   Launch could be as early as 2021. </a:t>
            </a:r>
            <a:endParaRPr lang="en-US" sz="24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50000"/>
          </a:spcBef>
          <a:spcAft>
            <a:spcPct val="0"/>
          </a:spcAft>
          <a:buClrTx/>
          <a:buSzTx/>
          <a:buFontTx/>
          <a:buNone/>
          <a:tabLst/>
          <a:defRPr kumimoji="0" lang="en-US" sz="86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389438" rtl="0" eaLnBrk="1" fontAlgn="base" latinLnBrk="0" hangingPunct="1">
          <a:lnSpc>
            <a:spcPct val="100000"/>
          </a:lnSpc>
          <a:spcBef>
            <a:spcPct val="50000"/>
          </a:spcBef>
          <a:spcAft>
            <a:spcPct val="0"/>
          </a:spcAft>
          <a:buClrTx/>
          <a:buSzTx/>
          <a:buFontTx/>
          <a:buNone/>
          <a:tabLst/>
          <a:defRPr kumimoji="0" lang="en-US" sz="86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5623</TotalTime>
  <Words>1743</Words>
  <Application>Microsoft Office PowerPoint</Application>
  <PresentationFormat>Custom</PresentationFormat>
  <Paragraphs>55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Bartlett</dc:creator>
  <cp:lastModifiedBy>garcia</cp:lastModifiedBy>
  <cp:revision>106</cp:revision>
  <dcterms:created xsi:type="dcterms:W3CDTF">2008-10-30T15:46:32Z</dcterms:created>
  <dcterms:modified xsi:type="dcterms:W3CDTF">2010-02-10T17:37:14Z</dcterms:modified>
</cp:coreProperties>
</file>