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7" r:id="rId9"/>
    <p:sldId id="278" r:id="rId10"/>
    <p:sldId id="279" r:id="rId11"/>
    <p:sldId id="273" r:id="rId12"/>
    <p:sldId id="268" r:id="rId13"/>
    <p:sldId id="285" r:id="rId14"/>
    <p:sldId id="297" r:id="rId15"/>
    <p:sldId id="264" r:id="rId16"/>
    <p:sldId id="265" r:id="rId17"/>
    <p:sldId id="267" r:id="rId18"/>
    <p:sldId id="271" r:id="rId19"/>
    <p:sldId id="292" r:id="rId20"/>
    <p:sldId id="294" r:id="rId21"/>
    <p:sldId id="293" r:id="rId22"/>
    <p:sldId id="295" r:id="rId23"/>
    <p:sldId id="269" r:id="rId24"/>
    <p:sldId id="296" r:id="rId25"/>
    <p:sldId id="266" r:id="rId26"/>
    <p:sldId id="298" r:id="rId27"/>
    <p:sldId id="299" r:id="rId28"/>
    <p:sldId id="304" r:id="rId29"/>
    <p:sldId id="302" r:id="rId30"/>
    <p:sldId id="303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>
        <p:scale>
          <a:sx n="75" d="100"/>
          <a:sy n="75" d="100"/>
        </p:scale>
        <p:origin x="1406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7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3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6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6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8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A0A5-CB87-4A72-B11C-8C29063EFE8E}" type="datetimeFigureOut">
              <a:rPr lang="en-US" smtClean="0"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0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062" t="41002" r="23040" b="19154"/>
          <a:stretch/>
        </p:blipFill>
        <p:spPr>
          <a:xfrm>
            <a:off x="6937534" y="3573845"/>
            <a:ext cx="2065154" cy="713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98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Modeling </a:t>
            </a:r>
            <a:r>
              <a:rPr lang="en-US" dirty="0">
                <a:solidFill>
                  <a:srgbClr val="FFFF00"/>
                </a:solidFill>
              </a:rPr>
              <a:t>Diffuse X-ray Emission </a:t>
            </a:r>
            <a:r>
              <a:rPr lang="en-US" dirty="0"/>
              <a:t>around the Galactic Center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rgbClr val="FFFF00"/>
                </a:solidFill>
              </a:rPr>
              <a:t>Colliding Stellar Winds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260" y="3296884"/>
            <a:ext cx="7398230" cy="3116865"/>
          </a:xfrm>
        </p:spPr>
        <p:txBody>
          <a:bodyPr>
            <a:normAutofit/>
          </a:bodyPr>
          <a:lstStyle/>
          <a:p>
            <a:r>
              <a:rPr lang="en-US" sz="2800" dirty="0"/>
              <a:t>Christopher M. P. Russell</a:t>
            </a:r>
          </a:p>
          <a:p>
            <a:r>
              <a:rPr lang="en-US" sz="2800" dirty="0"/>
              <a:t>NASA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Goddard Space Flight Center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Q. Daniel Wang      </a:t>
            </a:r>
            <a:r>
              <a:rPr lang="en-US" sz="1200" dirty="0"/>
              <a:t> </a:t>
            </a:r>
            <a:r>
              <a:rPr lang="en-US" dirty="0"/>
              <a:t>University of Massachusetts Amherst</a:t>
            </a:r>
          </a:p>
          <a:p>
            <a:pPr algn="l"/>
            <a:r>
              <a:rPr lang="en-US" dirty="0"/>
              <a:t> Jorge </a:t>
            </a:r>
            <a:r>
              <a:rPr lang="en-US" dirty="0" err="1"/>
              <a:t>Cuadra</a:t>
            </a:r>
            <a:r>
              <a:rPr lang="en-US" dirty="0"/>
              <a:t>           </a:t>
            </a:r>
            <a:r>
              <a:rPr lang="en-US" dirty="0" err="1"/>
              <a:t>Pontificia</a:t>
            </a:r>
            <a:r>
              <a:rPr lang="en-US" dirty="0"/>
              <a:t> Universidad </a:t>
            </a:r>
            <a:r>
              <a:rPr lang="en-US" dirty="0" err="1"/>
              <a:t>Católica</a:t>
            </a:r>
            <a:r>
              <a:rPr lang="en-US" dirty="0"/>
              <a:t> de Chile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3000" y="2532543"/>
            <a:ext cx="29210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arXiv:1607.01562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71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IAU 322: The Multi-Messenger Astrophysics of the Galactic Centre              July 18, 2016</a:t>
            </a:r>
          </a:p>
        </p:txBody>
      </p:sp>
      <p:pic>
        <p:nvPicPr>
          <p:cNvPr id="11" name="Picture 2" descr="http://www.logospike.com/wp-content/uploads/2014/11/Nasa_logo-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1" t="24598" r="32501" b="24249"/>
          <a:stretch/>
        </p:blipFill>
        <p:spPr bwMode="auto">
          <a:xfrm>
            <a:off x="495083" y="3296884"/>
            <a:ext cx="1648678" cy="136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6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/>
              <a:t>ρ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498958" y="3089253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12” x 12”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38" t="3790" r="21370" b="7687"/>
          <a:stretch/>
        </p:blipFill>
        <p:spPr>
          <a:xfrm>
            <a:off x="456438" y="85725"/>
            <a:ext cx="8302752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A* Outflow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2943" y="196910"/>
            <a:ext cx="4555223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radiatively inefficient accretion flow (RIAF) </a:t>
            </a:r>
            <a:r>
              <a:rPr lang="en-US" sz="2400" kern="0" dirty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  <a:p>
            <a:pPr marL="190500" lvl="0" defTabSz="3467279">
              <a:defRPr/>
            </a:pPr>
            <a:r>
              <a:rPr lang="en-US" sz="2400" kern="0" dirty="0"/>
              <a:t>increased X-ray activity in past</a:t>
            </a:r>
          </a:p>
          <a:p>
            <a:pPr marL="190500" lvl="0" defTabSz="3467279">
              <a:defRPr/>
            </a:pPr>
            <a:r>
              <a:rPr lang="en-US" sz="2400" kern="0" dirty="0">
                <a:solidFill>
                  <a:schemeClr val="tx1">
                    <a:lumMod val="75000"/>
                  </a:schemeClr>
                </a:solidFill>
              </a:rPr>
              <a:t>(Ponti+10)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41028"/>
            <a:ext cx="91440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            </a:t>
            </a:r>
            <a:r>
              <a:rPr lang="en-US" sz="2400" kern="0" dirty="0" err="1"/>
              <a:t>v_out</a:t>
            </a:r>
            <a:r>
              <a:rPr lang="en-US" sz="2400" kern="0" dirty="0"/>
              <a:t> = 5,000 km/s                                   </a:t>
            </a:r>
            <a:r>
              <a:rPr lang="en-US" sz="2400" kern="0" dirty="0" err="1"/>
              <a:t>v_out</a:t>
            </a:r>
            <a:r>
              <a:rPr lang="en-US" sz="2400" kern="0" dirty="0"/>
              <a:t> = 10,000 km/s</a:t>
            </a:r>
          </a:p>
          <a:p>
            <a:pPr marL="190500" lvl="0" algn="ctr" defTabSz="3467279">
              <a:defRPr/>
            </a:pPr>
            <a:r>
              <a:rPr lang="en-US" sz="2400" kern="0" dirty="0" err="1"/>
              <a:t>Mdot_out</a:t>
            </a:r>
            <a:r>
              <a:rPr lang="en-US" sz="2400" kern="0" dirty="0"/>
              <a:t> = 1e-4  </a:t>
            </a:r>
            <a:r>
              <a:rPr lang="en-US" sz="2400" kern="0" dirty="0" err="1"/>
              <a:t>M</a:t>
            </a:r>
            <a:r>
              <a:rPr lang="en-US" sz="2400" kern="0" baseline="-25000" dirty="0" err="1"/>
              <a:t>sun</a:t>
            </a:r>
            <a:r>
              <a:rPr lang="en-US" sz="2400" kern="0" dirty="0"/>
              <a:t>/</a:t>
            </a:r>
            <a:r>
              <a:rPr lang="en-US" sz="2400" kern="0" dirty="0" err="1"/>
              <a:t>yr</a:t>
            </a:r>
            <a:endParaRPr lang="en-US" sz="2400" kern="0" dirty="0"/>
          </a:p>
          <a:p>
            <a:pPr marL="190500" lvl="0" algn="ctr" defTabSz="3467279">
              <a:defRPr/>
            </a:pPr>
            <a:r>
              <a:rPr lang="en-US" sz="2400" kern="0" dirty="0" err="1"/>
              <a:t>t_out</a:t>
            </a:r>
            <a:r>
              <a:rPr lang="en-US" sz="2400" kern="0" dirty="0"/>
              <a:t> = 400 to 100 </a:t>
            </a:r>
            <a:r>
              <a:rPr lang="en-US" sz="2400" kern="0" dirty="0" err="1"/>
              <a:t>yr</a:t>
            </a:r>
            <a:r>
              <a:rPr lang="en-US" sz="2400" kern="0" dirty="0"/>
              <a:t> ago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644" y="1128948"/>
            <a:ext cx="455522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(Cuadra+15)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92" y="1835016"/>
            <a:ext cx="9754976" cy="3850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11" y="6167744"/>
            <a:ext cx="1523634" cy="461665"/>
          </a:xfrm>
          <a:prstGeom prst="rect">
            <a:avLst/>
          </a:prstGeom>
          <a:solidFill>
            <a:schemeClr val="tx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medium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608" y="6167744"/>
            <a:ext cx="1397113" cy="461665"/>
          </a:xfrm>
          <a:prstGeom prst="rect">
            <a:avLst/>
          </a:prstGeom>
          <a:solidFill>
            <a:schemeClr val="tx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50317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A* Outflow</a:t>
            </a:r>
          </a:p>
        </p:txBody>
      </p:sp>
      <p:pic>
        <p:nvPicPr>
          <p:cNvPr id="5" name="burst_fid_v1e9_ex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6292" y="1831274"/>
            <a:ext cx="9754976" cy="3850546"/>
          </a:xfrm>
        </p:spPr>
      </p:pic>
      <p:sp>
        <p:nvSpPr>
          <p:cNvPr id="4" name="TextBox 3"/>
          <p:cNvSpPr txBox="1"/>
          <p:nvPr/>
        </p:nvSpPr>
        <p:spPr>
          <a:xfrm>
            <a:off x="4462943" y="196910"/>
            <a:ext cx="4555223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radiatively inefficient accretion flow (RIAF) </a:t>
            </a:r>
            <a:r>
              <a:rPr lang="en-US" sz="2400" kern="0" dirty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  <a:p>
            <a:pPr marL="190500" lvl="0" defTabSz="3467279">
              <a:defRPr/>
            </a:pPr>
            <a:r>
              <a:rPr lang="en-US" sz="2400" kern="0" dirty="0"/>
              <a:t>increased X-ray activity in past</a:t>
            </a:r>
          </a:p>
          <a:p>
            <a:pPr marL="190500" lvl="0" defTabSz="3467279">
              <a:defRPr/>
            </a:pPr>
            <a:r>
              <a:rPr lang="en-US" sz="2400" kern="0" dirty="0">
                <a:solidFill>
                  <a:schemeClr val="tx1">
                    <a:lumMod val="75000"/>
                  </a:schemeClr>
                </a:solidFill>
              </a:rPr>
              <a:t>(Ponti+10)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641028"/>
            <a:ext cx="91440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            </a:t>
            </a:r>
            <a:r>
              <a:rPr lang="en-US" sz="2400" kern="0" dirty="0" err="1"/>
              <a:t>v_out</a:t>
            </a:r>
            <a:r>
              <a:rPr lang="en-US" sz="2400" kern="0" dirty="0"/>
              <a:t> = 5,000 km/s                                   </a:t>
            </a:r>
            <a:r>
              <a:rPr lang="en-US" sz="2400" kern="0" dirty="0" err="1"/>
              <a:t>v_out</a:t>
            </a:r>
            <a:r>
              <a:rPr lang="en-US" sz="2400" kern="0" dirty="0"/>
              <a:t> = 10,000 km/s</a:t>
            </a:r>
          </a:p>
          <a:p>
            <a:pPr marL="190500" lvl="0" algn="ctr" defTabSz="3467279">
              <a:defRPr/>
            </a:pPr>
            <a:r>
              <a:rPr lang="en-US" sz="2400" kern="0" dirty="0" err="1"/>
              <a:t>Mdot_out</a:t>
            </a:r>
            <a:r>
              <a:rPr lang="en-US" sz="2400" kern="0" dirty="0"/>
              <a:t> = 1e-4  </a:t>
            </a:r>
            <a:r>
              <a:rPr lang="en-US" sz="2400" kern="0" dirty="0" err="1"/>
              <a:t>M</a:t>
            </a:r>
            <a:r>
              <a:rPr lang="en-US" sz="2400" kern="0" baseline="-25000" dirty="0" err="1"/>
              <a:t>sun</a:t>
            </a:r>
            <a:r>
              <a:rPr lang="en-US" sz="2400" kern="0" dirty="0"/>
              <a:t>/</a:t>
            </a:r>
            <a:r>
              <a:rPr lang="en-US" sz="2400" kern="0" dirty="0" err="1"/>
              <a:t>yr</a:t>
            </a:r>
            <a:endParaRPr lang="en-US" sz="2400" kern="0" dirty="0"/>
          </a:p>
          <a:p>
            <a:pPr marL="190500" lvl="0" algn="ctr" defTabSz="3467279">
              <a:defRPr/>
            </a:pPr>
            <a:r>
              <a:rPr lang="en-US" sz="2400" kern="0" dirty="0" err="1"/>
              <a:t>t_out</a:t>
            </a:r>
            <a:r>
              <a:rPr lang="en-US" sz="2400" kern="0" dirty="0"/>
              <a:t> = 400 to 100 </a:t>
            </a:r>
            <a:r>
              <a:rPr lang="en-US" sz="2400" kern="0" dirty="0" err="1"/>
              <a:t>yr</a:t>
            </a:r>
            <a:r>
              <a:rPr lang="en-US" sz="2400" kern="0" dirty="0"/>
              <a:t> ago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644" y="1128948"/>
            <a:ext cx="455522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(Cuadra+15)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8411" y="6167744"/>
            <a:ext cx="1523634" cy="461665"/>
          </a:xfrm>
          <a:prstGeom prst="rect">
            <a:avLst/>
          </a:prstGeom>
          <a:solidFill>
            <a:schemeClr val="tx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medium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6608" y="6167744"/>
            <a:ext cx="1397113" cy="461665"/>
          </a:xfrm>
          <a:prstGeom prst="rect">
            <a:avLst/>
          </a:prstGeom>
          <a:solidFill>
            <a:schemeClr val="tx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5531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84" t="25689" r="33728" b="48175"/>
          <a:stretch/>
        </p:blipFill>
        <p:spPr>
          <a:xfrm>
            <a:off x="399171" y="1408320"/>
            <a:ext cx="7624925" cy="25541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Column density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89" t="25606" r="14875" b="48175"/>
          <a:stretch/>
        </p:blipFill>
        <p:spPr>
          <a:xfrm>
            <a:off x="8021881" y="2280441"/>
            <a:ext cx="986937" cy="3356345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>
            <a:off x="3441940" y="4744527"/>
            <a:ext cx="1595886" cy="1849273"/>
          </a:xfrm>
          <a:prstGeom prst="arc">
            <a:avLst>
              <a:gd name="adj1" fmla="val 10714988"/>
              <a:gd name="adj2" fmla="val 9121"/>
            </a:avLst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99302" y="5046453"/>
            <a:ext cx="118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</a:t>
            </a:r>
          </a:p>
          <a:p>
            <a:r>
              <a:rPr lang="en-US" dirty="0"/>
              <a:t>outflow</a:t>
            </a:r>
          </a:p>
          <a:p>
            <a:r>
              <a:rPr lang="en-US" dirty="0"/>
              <a:t>strength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309" y="6449051"/>
            <a:ext cx="121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outflow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9301" y="6449051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outflow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811" t="25689" r="77524" b="48175"/>
          <a:stretch/>
        </p:blipFill>
        <p:spPr>
          <a:xfrm>
            <a:off x="399171" y="3958613"/>
            <a:ext cx="2547705" cy="255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6140" t="25689" r="19145" b="48175"/>
          <a:stretch/>
        </p:blipFill>
        <p:spPr>
          <a:xfrm>
            <a:off x="5467276" y="3958613"/>
            <a:ext cx="2556510" cy="255418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5497756" y="1278938"/>
            <a:ext cx="8229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58990" y="1280160"/>
            <a:ext cx="822960" cy="1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81415" y="1077088"/>
            <a:ext cx="99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1pc, 12”</a:t>
            </a:r>
          </a:p>
        </p:txBody>
      </p:sp>
    </p:spTree>
    <p:extLst>
      <p:ext uri="{BB962C8B-B14F-4D97-AF65-F5344CB8AC3E}">
        <p14:creationId xmlns:p14="http://schemas.microsoft.com/office/powerpoint/2010/main" val="70240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84" t="25689" r="33728" b="48175"/>
          <a:stretch/>
        </p:blipFill>
        <p:spPr>
          <a:xfrm>
            <a:off x="399171" y="1408320"/>
            <a:ext cx="7624925" cy="25541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Column density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89" t="25606" r="14875" b="48175"/>
          <a:stretch/>
        </p:blipFill>
        <p:spPr>
          <a:xfrm>
            <a:off x="8021881" y="2280441"/>
            <a:ext cx="986937" cy="3356345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>
            <a:off x="3441940" y="4744527"/>
            <a:ext cx="1595886" cy="1849273"/>
          </a:xfrm>
          <a:prstGeom prst="arc">
            <a:avLst>
              <a:gd name="adj1" fmla="val 10714988"/>
              <a:gd name="adj2" fmla="val 9121"/>
            </a:avLst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99302" y="5046453"/>
            <a:ext cx="118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</a:t>
            </a:r>
          </a:p>
          <a:p>
            <a:r>
              <a:rPr lang="en-US" dirty="0"/>
              <a:t>outflow</a:t>
            </a:r>
          </a:p>
          <a:p>
            <a:r>
              <a:rPr lang="en-US" dirty="0"/>
              <a:t>strength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309" y="6449051"/>
            <a:ext cx="121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outflow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9301" y="6449051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outflow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811" t="25689" r="77524" b="48175"/>
          <a:stretch/>
        </p:blipFill>
        <p:spPr>
          <a:xfrm>
            <a:off x="399171" y="3958613"/>
            <a:ext cx="2547705" cy="255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6140" t="25689" r="19145" b="48175"/>
          <a:stretch/>
        </p:blipFill>
        <p:spPr>
          <a:xfrm>
            <a:off x="5467276" y="3958613"/>
            <a:ext cx="2556510" cy="255418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5497756" y="1278938"/>
            <a:ext cx="8229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58990" y="1280160"/>
            <a:ext cx="822960" cy="1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81415" y="1077088"/>
            <a:ext cx="99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1pc, 12”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7151" y="4114655"/>
            <a:ext cx="1129940" cy="461665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none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0777" y="3293827"/>
            <a:ext cx="1176314" cy="461665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weak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7436" y="3262846"/>
            <a:ext cx="1512209" cy="461665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medium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712" y="4107145"/>
            <a:ext cx="1273866" cy="461665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88412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Calculation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(Russell13)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85726"/>
          </a:xfrm>
        </p:spPr>
        <p:txBody>
          <a:bodyPr>
            <a:normAutofit/>
          </a:bodyPr>
          <a:lstStyle/>
          <a:p>
            <a:r>
              <a:rPr lang="en-US" dirty="0"/>
              <a:t>Sum </a:t>
            </a:r>
            <a:r>
              <a:rPr lang="en-US" dirty="0" err="1"/>
              <a:t>emissivities</a:t>
            </a:r>
            <a:r>
              <a:rPr lang="en-US" dirty="0"/>
              <a:t> along 1D rays through simulation</a:t>
            </a:r>
          </a:p>
          <a:p>
            <a:pPr lvl="1"/>
            <a:r>
              <a:rPr lang="en-US" dirty="0"/>
              <a:t>Well into </a:t>
            </a:r>
            <a:r>
              <a:rPr lang="en-US" dirty="0">
                <a:solidFill>
                  <a:srgbClr val="FFFF00"/>
                </a:solidFill>
              </a:rPr>
              <a:t>optically thin limit</a:t>
            </a:r>
            <a:r>
              <a:rPr lang="en-US" dirty="0"/>
              <a:t>, so don’t need to solve formal solution to radiative transfer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/>
          </a:p>
          <a:p>
            <a:r>
              <a:rPr lang="en-US" dirty="0"/>
              <a:t>Radiative transfer program basis: </a:t>
            </a:r>
            <a:r>
              <a:rPr lang="en-US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SPLASH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(Price07)</a:t>
            </a:r>
            <a:r>
              <a:rPr lang="en-US" dirty="0"/>
              <a:t>, SPH visualization code</a:t>
            </a:r>
          </a:p>
          <a:p>
            <a:endParaRPr lang="en-US" dirty="0"/>
          </a:p>
          <a:p>
            <a:r>
              <a:rPr lang="en-US" dirty="0"/>
              <a:t>Emissivity: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APEC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(Smith+01)</a:t>
            </a:r>
            <a:r>
              <a:rPr lang="en-US" dirty="0"/>
              <a:t>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XSpec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(Arnaud+97)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Opacity: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windtabs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(Leutenegger+10)</a:t>
            </a:r>
          </a:p>
          <a:p>
            <a:r>
              <a:rPr lang="en-US" dirty="0"/>
              <a:t>ISM Opacity: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TBabs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(Wilms+00)</a:t>
            </a:r>
            <a:r>
              <a:rPr lang="en-US" dirty="0"/>
              <a:t>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XSpec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8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Calculation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39305" cy="4747703"/>
          </a:xfrm>
        </p:spPr>
        <p:txBody>
          <a:bodyPr>
            <a:normAutofit/>
          </a:bodyPr>
          <a:lstStyle/>
          <a:p>
            <a:r>
              <a:rPr lang="en-US" dirty="0"/>
              <a:t>Abundances:</a:t>
            </a:r>
          </a:p>
          <a:p>
            <a:pPr lvl="1"/>
            <a:r>
              <a:rPr lang="en-US" dirty="0"/>
              <a:t>WN8-9 &amp; </a:t>
            </a:r>
            <a:r>
              <a:rPr lang="en-US" dirty="0" err="1"/>
              <a:t>Ofpe</a:t>
            </a:r>
            <a:r>
              <a:rPr lang="en-US" dirty="0"/>
              <a:t>/WN9: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CMFGEN</a:t>
            </a:r>
            <a:r>
              <a:rPr lang="en-US" dirty="0"/>
              <a:t> models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http://kookaburra.phyast.pitt.edu/hillier/web/CMFGEN.htm</a:t>
            </a:r>
          </a:p>
          <a:p>
            <a:pPr lvl="1"/>
            <a:r>
              <a:rPr lang="en-US" dirty="0"/>
              <a:t>WN5-7: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Onifer+08</a:t>
            </a:r>
          </a:p>
          <a:p>
            <a:pPr lvl="1"/>
            <a:r>
              <a:rPr lang="en-US" dirty="0"/>
              <a:t>WC8-9: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Crowther+07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Response Function Folding:    ACIS-S/HETG 0</a:t>
            </a:r>
            <a:r>
              <a:rPr lang="en-US" baseline="30000" dirty="0"/>
              <a:t>th</a:t>
            </a:r>
            <a:r>
              <a:rPr lang="en-US" dirty="0"/>
              <a:t> order</a:t>
            </a:r>
          </a:p>
          <a:p>
            <a:r>
              <a:rPr lang="en-US" dirty="0"/>
              <a:t>PSF Folding:    0.5” FWHM Gaussian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/>
              <a:t>   </a:t>
            </a:r>
            <a:r>
              <a:rPr lang="en-US" sz="2800" dirty="0">
                <a:solidFill>
                  <a:srgbClr val="FFFF00"/>
                </a:solidFill>
              </a:rPr>
              <a:t>-&gt; Direct comparison with observations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/>
              <a:t>	one free parameter: </a:t>
            </a:r>
            <a:r>
              <a:rPr lang="en-US" sz="2800" dirty="0" err="1"/>
              <a:t>n</a:t>
            </a:r>
            <a:r>
              <a:rPr lang="en-US" sz="2800" baseline="-25000" dirty="0" err="1"/>
              <a:t>H</a:t>
            </a:r>
            <a:r>
              <a:rPr lang="en-US" sz="2800" dirty="0"/>
              <a:t> (ISM absorbing column)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93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360" y="5414759"/>
            <a:ext cx="7172281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4-9 </a:t>
            </a:r>
            <a:r>
              <a:rPr lang="en-US" sz="2400" kern="0" dirty="0" err="1"/>
              <a:t>keV</a:t>
            </a:r>
            <a:r>
              <a:rPr lang="en-US" sz="2400" kern="0" dirty="0"/>
              <a:t> ACIS-S/HETG 0</a:t>
            </a:r>
            <a:r>
              <a:rPr lang="en-US" sz="2400" kern="0" baseline="30000" dirty="0"/>
              <a:t>th</a:t>
            </a:r>
            <a:r>
              <a:rPr lang="en-US" sz="2400" kern="0" dirty="0"/>
              <a:t> order,    no-outflow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934" t="26716" r="22219" b="34205"/>
          <a:stretch/>
        </p:blipFill>
        <p:spPr>
          <a:xfrm>
            <a:off x="433281" y="2104935"/>
            <a:ext cx="7700637" cy="2570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7739" t="26716" r="16959" b="34205"/>
          <a:stretch/>
        </p:blipFill>
        <p:spPr>
          <a:xfrm>
            <a:off x="8133918" y="1640369"/>
            <a:ext cx="844120" cy="34998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89196" y="1967600"/>
            <a:ext cx="8229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247890" y="1968822"/>
            <a:ext cx="822960" cy="1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75395" y="1765750"/>
            <a:ext cx="99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1pc, 12”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650550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        pre-PSF folding         with PSF folding                 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644" y="1197956"/>
            <a:ext cx="7300997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(Russell, Wang &amp; </a:t>
            </a:r>
            <a:r>
              <a:rPr lang="en-US" sz="2800" kern="0" dirty="0" err="1">
                <a:solidFill>
                  <a:schemeClr val="tx1">
                    <a:lumMod val="75000"/>
                  </a:schemeClr>
                </a:solidFill>
              </a:rPr>
              <a:t>Cuadra</a:t>
            </a: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 16, arXiv:1607.01562)</a:t>
            </a:r>
          </a:p>
        </p:txBody>
      </p:sp>
    </p:spTree>
    <p:extLst>
      <p:ext uri="{BB962C8B-B14F-4D97-AF65-F5344CB8AC3E}">
        <p14:creationId xmlns:p14="http://schemas.microsoft.com/office/powerpoint/2010/main" val="80477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00900"/>
            <a:ext cx="7886700" cy="1325563"/>
          </a:xfrm>
        </p:spPr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552" y="5508118"/>
            <a:ext cx="2267712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4-9 </a:t>
            </a:r>
            <a:r>
              <a:rPr lang="en-US" sz="2400" kern="0" dirty="0" err="1"/>
              <a:t>keV</a:t>
            </a:r>
            <a:r>
              <a:rPr lang="en-US" sz="2400" kern="0" dirty="0"/>
              <a:t> </a:t>
            </a:r>
            <a:br>
              <a:rPr lang="en-US" sz="2400" kern="0" dirty="0"/>
            </a:br>
            <a:r>
              <a:rPr lang="en-US" sz="2400" kern="0" dirty="0"/>
              <a:t>ACIS-S/HETG </a:t>
            </a:r>
          </a:p>
          <a:p>
            <a:pPr marL="190500" lvl="0" defTabSz="3467279">
              <a:defRPr/>
            </a:pPr>
            <a:r>
              <a:rPr lang="en-US" sz="2400" kern="0" dirty="0"/>
              <a:t>0</a:t>
            </a:r>
            <a:r>
              <a:rPr lang="en-US" sz="2400" kern="0" baseline="30000" dirty="0"/>
              <a:t>th</a:t>
            </a:r>
            <a:r>
              <a:rPr lang="en-US" sz="2400" kern="0" dirty="0"/>
              <a:t> order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54" t="27144" r="18549" b="20274"/>
          <a:stretch/>
        </p:blipFill>
        <p:spPr>
          <a:xfrm>
            <a:off x="172529" y="1492368"/>
            <a:ext cx="7942126" cy="319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7739" t="26716" r="16959" b="34205"/>
          <a:stretch/>
        </p:blipFill>
        <p:spPr>
          <a:xfrm>
            <a:off x="8121726" y="1372952"/>
            <a:ext cx="844120" cy="349980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58782" y="1418181"/>
            <a:ext cx="0" cy="34747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23294" y="1418181"/>
            <a:ext cx="0" cy="34747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4638914"/>
            <a:ext cx="91440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kern="0" dirty="0"/>
              <a:t>      pre-PSF                with PSF                   data                   with PSF                pre-PSF</a:t>
            </a:r>
          </a:p>
        </p:txBody>
      </p:sp>
      <p:sp>
        <p:nvSpPr>
          <p:cNvPr id="12" name="Arc 11"/>
          <p:cNvSpPr/>
          <p:nvPr/>
        </p:nvSpPr>
        <p:spPr>
          <a:xfrm>
            <a:off x="3441940" y="5159285"/>
            <a:ext cx="1595886" cy="1849273"/>
          </a:xfrm>
          <a:prstGeom prst="arc">
            <a:avLst>
              <a:gd name="adj1" fmla="val 10714988"/>
              <a:gd name="adj2" fmla="val 9121"/>
            </a:avLst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99302" y="5365627"/>
            <a:ext cx="118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increasing </a:t>
            </a:r>
          </a:p>
          <a:p>
            <a:pPr algn="ctr"/>
            <a:r>
              <a:rPr lang="en-US" dirty="0"/>
              <a:t>outflow</a:t>
            </a:r>
          </a:p>
          <a:p>
            <a:pPr algn="ctr"/>
            <a:r>
              <a:rPr lang="en-US" dirty="0"/>
              <a:t>strength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</p:spTree>
    <p:extLst>
      <p:ext uri="{BB962C8B-B14F-4D97-AF65-F5344CB8AC3E}">
        <p14:creationId xmlns:p14="http://schemas.microsoft.com/office/powerpoint/2010/main" val="2373879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750" t="29408" r="13833" b="19913"/>
          <a:stretch/>
        </p:blipFill>
        <p:spPr>
          <a:xfrm>
            <a:off x="912855" y="1124395"/>
            <a:ext cx="7318290" cy="54304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57083" y="1413079"/>
            <a:ext cx="5322498" cy="95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 vs radius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Excludes IRS 13E &amp; PWN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-201168"/>
            <a:ext cx="7886700" cy="1325563"/>
          </a:xfrm>
        </p:spPr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</p:spTree>
    <p:extLst>
      <p:ext uri="{BB962C8B-B14F-4D97-AF65-F5344CB8AC3E}">
        <p14:creationId xmlns:p14="http://schemas.microsoft.com/office/powerpoint/2010/main" val="56362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– Chandra XVP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3Ms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Diffuse emission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Emission from</a:t>
            </a:r>
            <a:br>
              <a:rPr lang="en-US" dirty="0"/>
            </a:br>
            <a:r>
              <a:rPr lang="en-US" dirty="0"/>
              <a:t>   SMBH</a:t>
            </a:r>
            <a:br>
              <a:rPr lang="en-US" dirty="0"/>
            </a:br>
            <a:r>
              <a:rPr lang="en-US" dirty="0"/>
              <a:t>   PWN G359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15033" y="1556358"/>
            <a:ext cx="5161187" cy="4444299"/>
            <a:chOff x="3815033" y="1556358"/>
            <a:chExt cx="4631135" cy="3987871"/>
          </a:xfrm>
        </p:grpSpPr>
        <p:grpSp>
          <p:nvGrpSpPr>
            <p:cNvPr id="22" name="Group 21"/>
            <p:cNvGrpSpPr/>
            <p:nvPr/>
          </p:nvGrpSpPr>
          <p:grpSpPr>
            <a:xfrm>
              <a:off x="4329919" y="1937656"/>
              <a:ext cx="4116249" cy="3606573"/>
              <a:chOff x="4329919" y="1937656"/>
              <a:chExt cx="4116249" cy="3606573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8362478" y="1937657"/>
                <a:ext cx="83690" cy="3606572"/>
              </a:xfrm>
              <a:prstGeom prst="flowChartProces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248" t="12222" r="10964" b="2148"/>
              <a:stretch/>
            </p:blipFill>
            <p:spPr>
              <a:xfrm>
                <a:off x="4329919" y="1937656"/>
                <a:ext cx="4032558" cy="342029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2304" t="80815" r="9930" b="9703"/>
              <a:stretch/>
            </p:blipFill>
            <p:spPr>
              <a:xfrm>
                <a:off x="4329972" y="5163817"/>
                <a:ext cx="4104165" cy="380411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090358" y="1556358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25”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5033" y="3463135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20”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6571" y="6014975"/>
            <a:ext cx="344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Chandra 0</a:t>
            </a:r>
            <a:r>
              <a:rPr lang="en-US" sz="2000" baseline="30000" dirty="0"/>
              <a:t>th</a:t>
            </a:r>
            <a:r>
              <a:rPr lang="en-US" sz="2000" dirty="0"/>
              <a:t> Order ACIS-S/HETG</a:t>
            </a:r>
          </a:p>
          <a:p>
            <a:r>
              <a:rPr lang="en-US" sz="2000" dirty="0"/>
              <a:t>1-9 </a:t>
            </a:r>
            <a:r>
              <a:rPr lang="en-US" sz="2000" dirty="0" err="1"/>
              <a:t>keV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52158" y="1215324"/>
            <a:ext cx="243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Visionary Program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95395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</p:txBody>
      </p:sp>
    </p:spTree>
    <p:extLst>
      <p:ext uri="{BB962C8B-B14F-4D97-AF65-F5344CB8AC3E}">
        <p14:creationId xmlns:p14="http://schemas.microsoft.com/office/powerpoint/2010/main" val="196064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750" t="29408" r="13833" b="19913"/>
          <a:stretch/>
        </p:blipFill>
        <p:spPr>
          <a:xfrm>
            <a:off x="912855" y="1124395"/>
            <a:ext cx="7318290" cy="54304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57083" y="1413079"/>
            <a:ext cx="5322498" cy="95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 vs radius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Excludes IRS 13E &amp; PWN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-201168"/>
            <a:ext cx="7886700" cy="1325563"/>
          </a:xfrm>
        </p:spPr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27005" y="4910928"/>
            <a:ext cx="1559862" cy="101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medium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69407" y="2674188"/>
            <a:ext cx="0" cy="325215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18332" y="2672120"/>
            <a:ext cx="0" cy="325215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2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750" t="29408" r="13833" b="19913"/>
          <a:stretch/>
        </p:blipFill>
        <p:spPr>
          <a:xfrm>
            <a:off x="912855" y="1124395"/>
            <a:ext cx="7318290" cy="54304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57083" y="1413079"/>
            <a:ext cx="5322498" cy="95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 vs radius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Excludes IRS 13E &amp; PWN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-201168"/>
            <a:ext cx="7886700" cy="1325563"/>
          </a:xfrm>
        </p:spPr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503333" y="5485444"/>
            <a:ext cx="2540985" cy="101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--&gt;  </a:t>
            </a:r>
            <a:r>
              <a:rPr lang="en-US" dirty="0">
                <a:solidFill>
                  <a:schemeClr val="bg1"/>
                </a:solidFill>
              </a:rPr>
              <a:t>no/weak fb 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89749" y="2672120"/>
            <a:ext cx="0" cy="325215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497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750" t="29408" r="13833" b="19913"/>
          <a:stretch/>
        </p:blipFill>
        <p:spPr>
          <a:xfrm>
            <a:off x="912855" y="1124395"/>
            <a:ext cx="7318290" cy="54304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57083" y="1413079"/>
            <a:ext cx="5322498" cy="95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 vs radius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Excludes IRS 13E &amp; PWN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-201168"/>
            <a:ext cx="7886700" cy="1325563"/>
          </a:xfrm>
        </p:spPr>
        <p:txBody>
          <a:bodyPr/>
          <a:lstStyle/>
          <a:p>
            <a:r>
              <a:rPr lang="en-US" dirty="0"/>
              <a:t>X-ray Image: Models vs.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14984" y="4658110"/>
            <a:ext cx="2800826" cy="1266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medium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feedback: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&lt;10%</a:t>
            </a:r>
            <a:r>
              <a:rPr lang="en-US" dirty="0">
                <a:solidFill>
                  <a:schemeClr val="bg1"/>
                </a:solidFill>
              </a:rPr>
              <a:t> below data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726605" y="2674188"/>
            <a:ext cx="0" cy="325215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15810" y="2672120"/>
            <a:ext cx="0" cy="325215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070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69" t="30312" r="55162" b="20649"/>
          <a:stretch/>
        </p:blipFill>
        <p:spPr>
          <a:xfrm>
            <a:off x="845389" y="1142040"/>
            <a:ext cx="7090913" cy="5348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3424" y="3585627"/>
            <a:ext cx="3210455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2”-5” ring excluding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IRS 13E &amp; PWN</a:t>
            </a:r>
          </a:p>
          <a:p>
            <a:pPr marL="190500" lvl="0" defTabSz="3467279">
              <a:defRPr/>
            </a:pPr>
            <a:endParaRPr lang="en-US" sz="2400" kern="0" dirty="0">
              <a:solidFill>
                <a:schemeClr val="bg1"/>
              </a:solidFill>
            </a:endParaRPr>
          </a:p>
          <a:p>
            <a:pPr marL="190500" lvl="0" defTabSz="3467279">
              <a:defRPr/>
            </a:pPr>
            <a:r>
              <a:rPr lang="en-US" sz="2400" kern="0" dirty="0">
                <a:solidFill>
                  <a:schemeClr val="bg1"/>
                </a:solidFill>
              </a:rPr>
              <a:t>ACIS-S/HETG 0</a:t>
            </a:r>
            <a:r>
              <a:rPr lang="en-US" sz="2400" kern="0" baseline="30000" dirty="0">
                <a:solidFill>
                  <a:schemeClr val="bg1"/>
                </a:solidFill>
              </a:rPr>
              <a:t>th</a:t>
            </a:r>
            <a:r>
              <a:rPr lang="en-US" sz="2400" kern="0" dirty="0">
                <a:solidFill>
                  <a:schemeClr val="bg1"/>
                </a:solidFill>
              </a:rPr>
              <a:t>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6812" y="5361418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n</a:t>
            </a:r>
            <a:r>
              <a:rPr lang="en-US" sz="2400" baseline="-25000" dirty="0" err="1">
                <a:solidFill>
                  <a:schemeClr val="bg1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=1.1e23 cm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-2011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X-ray Spectra: Models vs.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</p:spTree>
    <p:extLst>
      <p:ext uri="{BB962C8B-B14F-4D97-AF65-F5344CB8AC3E}">
        <p14:creationId xmlns:p14="http://schemas.microsoft.com/office/powerpoint/2010/main" val="3344173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69" t="30312" r="55162" b="20649"/>
          <a:stretch/>
        </p:blipFill>
        <p:spPr>
          <a:xfrm>
            <a:off x="845389" y="1142040"/>
            <a:ext cx="7090913" cy="53488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8650" y="-2011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X-ray Spectra: Models vs.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644" y="654491"/>
            <a:ext cx="7016326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(Russell+16)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33517" y="3479804"/>
            <a:ext cx="2800826" cy="248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all: good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spectral shape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medium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feedback: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~20%</a:t>
            </a:r>
            <a:r>
              <a:rPr lang="en-US" dirty="0">
                <a:solidFill>
                  <a:schemeClr val="bg1"/>
                </a:solidFill>
              </a:rPr>
              <a:t> above data</a:t>
            </a:r>
          </a:p>
        </p:txBody>
      </p:sp>
    </p:spTree>
    <p:extLst>
      <p:ext uri="{BB962C8B-B14F-4D97-AF65-F5344CB8AC3E}">
        <p14:creationId xmlns:p14="http://schemas.microsoft.com/office/powerpoint/2010/main" val="3629064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954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3D Hydro + Radiative Transfer</a:t>
            </a:r>
            <a:r>
              <a:rPr lang="en-US" dirty="0"/>
              <a:t> -&gt; </a:t>
            </a:r>
            <a:br>
              <a:rPr lang="en-US" dirty="0"/>
            </a:br>
            <a:r>
              <a:rPr lang="en-US" dirty="0"/>
              <a:t>Model X-ray observation of Galactic center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FF00"/>
                </a:solidFill>
              </a:rPr>
              <a:t>Sgr</a:t>
            </a:r>
            <a:r>
              <a:rPr lang="en-US" dirty="0">
                <a:solidFill>
                  <a:srgbClr val="FFFF00"/>
                </a:solidFill>
              </a:rPr>
              <a:t> A* outflow affects current diffuse X-ray emission</a:t>
            </a:r>
          </a:p>
          <a:p>
            <a:endParaRPr lang="en-US" dirty="0"/>
          </a:p>
          <a:p>
            <a:r>
              <a:rPr lang="en-US" dirty="0"/>
              <a:t>Spectral shape: well reproduced -&gt;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shocked WR winds produce diffuse X-ray emission</a:t>
            </a:r>
          </a:p>
          <a:p>
            <a:endParaRPr lang="en-US" dirty="0"/>
          </a:p>
          <a:p>
            <a:r>
              <a:rPr lang="en-US" dirty="0"/>
              <a:t>Flux level: within </a:t>
            </a:r>
            <a:r>
              <a:rPr lang="en-US" dirty="0">
                <a:solidFill>
                  <a:srgbClr val="FFFF00"/>
                </a:solidFill>
              </a:rPr>
              <a:t>20%</a:t>
            </a:r>
            <a:r>
              <a:rPr lang="en-US" dirty="0"/>
              <a:t> for 2”-5” over 4-9 </a:t>
            </a:r>
            <a:r>
              <a:rPr lang="en-US" dirty="0" err="1"/>
              <a:t>keV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medium feedback</a:t>
            </a:r>
          </a:p>
        </p:txBody>
      </p:sp>
    </p:spTree>
    <p:extLst>
      <p:ext uri="{BB962C8B-B14F-4D97-AF65-F5344CB8AC3E}">
        <p14:creationId xmlns:p14="http://schemas.microsoft.com/office/powerpoint/2010/main" val="2970315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01168"/>
            <a:ext cx="8261350" cy="1325563"/>
          </a:xfrm>
        </p:spPr>
        <p:txBody>
          <a:bodyPr/>
          <a:lstStyle/>
          <a:p>
            <a:r>
              <a:rPr lang="en-US" dirty="0"/>
              <a:t>Future Work: weaken IRS 13E winds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r="707" b="3029"/>
          <a:stretch/>
        </p:blipFill>
        <p:spPr>
          <a:xfrm>
            <a:off x="1138686" y="787249"/>
            <a:ext cx="6866627" cy="35468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4367851"/>
            <a:ext cx="8515350" cy="262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too hard </a:t>
            </a:r>
            <a:r>
              <a:rPr lang="en-US" dirty="0">
                <a:sym typeface="Wingdings" panose="05000000000000000000" pitchFamily="2" charset="2"/>
              </a:rPr>
              <a:t> lower wind speeds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       too much flux  lower mass-loss rates</a:t>
            </a:r>
            <a:endParaRPr lang="en-US" dirty="0"/>
          </a:p>
          <a:p>
            <a:r>
              <a:rPr lang="en-US" dirty="0"/>
              <a:t>WC: IR spectra modeling subject to dust contamination</a:t>
            </a:r>
          </a:p>
          <a:p>
            <a:pPr lvl="1"/>
            <a:r>
              <a:rPr lang="en-US" dirty="0"/>
              <a:t>reduce wind strength to other WCs in Galactic center</a:t>
            </a:r>
          </a:p>
          <a:p>
            <a:r>
              <a:rPr lang="en-US" dirty="0"/>
              <a:t>WN: lower wind strength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(Yusef-Zadeh+15)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822323" y="2071291"/>
            <a:ext cx="2888762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800" kern="0" dirty="0">
                <a:solidFill>
                  <a:schemeClr val="tx1">
                    <a:lumMod val="75000"/>
                  </a:schemeClr>
                </a:solidFill>
              </a:rPr>
              <a:t>(Wang+ in prep)</a:t>
            </a:r>
          </a:p>
        </p:txBody>
      </p:sp>
    </p:spTree>
    <p:extLst>
      <p:ext uri="{BB962C8B-B14F-4D97-AF65-F5344CB8AC3E}">
        <p14:creationId xmlns:p14="http://schemas.microsoft.com/office/powerpoint/2010/main" val="698953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Additional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954737"/>
          </a:xfrm>
        </p:spPr>
        <p:txBody>
          <a:bodyPr>
            <a:normAutofit/>
          </a:bodyPr>
          <a:lstStyle/>
          <a:p>
            <a:r>
              <a:rPr lang="en-US" dirty="0"/>
              <a:t>O stars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(Cocker &amp;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Pittard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05)</a:t>
            </a:r>
            <a:endParaRPr lang="en-US" dirty="0"/>
          </a:p>
          <a:p>
            <a:pPr lvl="1"/>
            <a:r>
              <a:rPr lang="en-US" dirty="0"/>
              <a:t>Increase WR-wind emission</a:t>
            </a:r>
          </a:p>
          <a:p>
            <a:r>
              <a:rPr lang="en-US" dirty="0"/>
              <a:t>‘S’ stars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(Lutzgendorf+16)</a:t>
            </a:r>
          </a:p>
          <a:p>
            <a:pPr lvl="1"/>
            <a:r>
              <a:rPr lang="en-US" dirty="0"/>
              <a:t>Alter accretion flow of WR material onto </a:t>
            </a:r>
            <a:r>
              <a:rPr lang="en-US" dirty="0" err="1"/>
              <a:t>Sgr</a:t>
            </a:r>
            <a:r>
              <a:rPr lang="en-US" dirty="0"/>
              <a:t> A*</a:t>
            </a:r>
          </a:p>
          <a:p>
            <a:r>
              <a:rPr lang="en-US" dirty="0"/>
              <a:t>Mini-spiral &amp; </a:t>
            </a:r>
            <a:r>
              <a:rPr lang="en-US" dirty="0" err="1"/>
              <a:t>circumnuclear</a:t>
            </a:r>
            <a:r>
              <a:rPr lang="en-US" dirty="0"/>
              <a:t> disk</a:t>
            </a:r>
          </a:p>
          <a:p>
            <a:pPr lvl="1"/>
            <a:r>
              <a:rPr lang="en-US" dirty="0"/>
              <a:t>Constrain gas </a:t>
            </a:r>
            <a:r>
              <a:rPr lang="en-US" dirty="0">
                <a:sym typeface="Wingdings" panose="05000000000000000000" pitchFamily="2" charset="2"/>
              </a:rPr>
              <a:t> i</a:t>
            </a:r>
            <a:r>
              <a:rPr lang="en-US" dirty="0"/>
              <a:t>ncrease emission in outer regions</a:t>
            </a:r>
          </a:p>
          <a:p>
            <a:pPr lvl="1"/>
            <a:r>
              <a:rPr lang="en-US" dirty="0"/>
              <a:t>Alleviate r&lt;3.5” and r&gt;4” discrepancy?</a:t>
            </a:r>
          </a:p>
          <a:p>
            <a:pPr lvl="1"/>
            <a:endParaRPr lang="en-US" dirty="0"/>
          </a:p>
          <a:p>
            <a:r>
              <a:rPr lang="en-US" dirty="0"/>
              <a:t>Improved hydrodynamic method        </a:t>
            </a:r>
            <a:r>
              <a:rPr lang="en-US" sz="2400" dirty="0"/>
              <a:t>(see Calder</a:t>
            </a:r>
            <a:r>
              <a:rPr lang="el-GR" sz="2400" dirty="0"/>
              <a:t>ό</a:t>
            </a:r>
            <a:r>
              <a:rPr lang="en-US" sz="2400" dirty="0"/>
              <a:t>n poster)</a:t>
            </a:r>
          </a:p>
          <a:p>
            <a:pPr lvl="1"/>
            <a:r>
              <a:rPr lang="en-US" dirty="0"/>
              <a:t>Pressure entropy SPH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(Saitoh&amp;Makino13, Hopkins13)</a:t>
            </a:r>
          </a:p>
          <a:p>
            <a:pPr lvl="1"/>
            <a:r>
              <a:rPr lang="en-US" dirty="0"/>
              <a:t>Mesh-free method GIZMO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(Hopkins15)</a:t>
            </a:r>
          </a:p>
        </p:txBody>
      </p:sp>
    </p:spTree>
    <p:extLst>
      <p:ext uri="{BB962C8B-B14F-4D97-AF65-F5344CB8AC3E}">
        <p14:creationId xmlns:p14="http://schemas.microsoft.com/office/powerpoint/2010/main" val="577538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67" t="12963" r="27083" b="3778"/>
          <a:stretch/>
        </p:blipFill>
        <p:spPr>
          <a:xfrm>
            <a:off x="1261110" y="137160"/>
            <a:ext cx="6621780" cy="65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– Chandra XVP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3Ms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Diffuse emission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Emission from</a:t>
            </a:r>
            <a:br>
              <a:rPr lang="en-US" dirty="0"/>
            </a:br>
            <a:r>
              <a:rPr lang="en-US" dirty="0"/>
              <a:t>   SMBH</a:t>
            </a:r>
            <a:br>
              <a:rPr lang="en-US" dirty="0"/>
            </a:br>
            <a:r>
              <a:rPr lang="en-US" dirty="0"/>
              <a:t>   PWN G359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15033" y="1556358"/>
            <a:ext cx="5161187" cy="4444299"/>
            <a:chOff x="3815033" y="1556358"/>
            <a:chExt cx="4631135" cy="3987871"/>
          </a:xfrm>
        </p:grpSpPr>
        <p:grpSp>
          <p:nvGrpSpPr>
            <p:cNvPr id="22" name="Group 21"/>
            <p:cNvGrpSpPr/>
            <p:nvPr/>
          </p:nvGrpSpPr>
          <p:grpSpPr>
            <a:xfrm>
              <a:off x="4329919" y="1937656"/>
              <a:ext cx="4116249" cy="3606573"/>
              <a:chOff x="4329919" y="1937656"/>
              <a:chExt cx="4116249" cy="3606573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8362478" y="1937657"/>
                <a:ext cx="83690" cy="3606572"/>
              </a:xfrm>
              <a:prstGeom prst="flowChartProces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248" t="12222" r="10964" b="2148"/>
              <a:stretch/>
            </p:blipFill>
            <p:spPr>
              <a:xfrm>
                <a:off x="4329919" y="1937656"/>
                <a:ext cx="4032558" cy="342029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2304" t="80815" r="9930" b="9703"/>
              <a:stretch/>
            </p:blipFill>
            <p:spPr>
              <a:xfrm>
                <a:off x="4329972" y="5163817"/>
                <a:ext cx="4104165" cy="380411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090358" y="1556358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25”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5033" y="3463135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20”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59045" y="4256850"/>
            <a:ext cx="1554480" cy="1463040"/>
            <a:chOff x="1526796" y="2348917"/>
            <a:chExt cx="1554480" cy="1463040"/>
          </a:xfrm>
        </p:grpSpPr>
        <p:sp>
          <p:nvSpPr>
            <p:cNvPr id="9" name="Oval 8"/>
            <p:cNvSpPr/>
            <p:nvPr/>
          </p:nvSpPr>
          <p:spPr>
            <a:xfrm>
              <a:off x="1526796" y="2348917"/>
              <a:ext cx="1554480" cy="1463040"/>
            </a:xfrm>
            <a:prstGeom prst="ellipse">
              <a:avLst/>
            </a:prstGeom>
            <a:noFill/>
            <a:ln w="127000"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7"/>
              <a:endCxn id="9" idx="3"/>
            </p:cNvCxnSpPr>
            <p:nvPr/>
          </p:nvCxnSpPr>
          <p:spPr>
            <a:xfrm flipH="1">
              <a:off x="1754444" y="2563174"/>
              <a:ext cx="1099184" cy="1034526"/>
            </a:xfrm>
            <a:prstGeom prst="line">
              <a:avLst/>
            </a:prstGeom>
            <a:ln w="1270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452158" y="1215324"/>
            <a:ext cx="243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Visionary Program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28650" y="95395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36571" y="6014975"/>
            <a:ext cx="344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Chandra 0</a:t>
            </a:r>
            <a:r>
              <a:rPr lang="en-US" sz="2000" baseline="30000" dirty="0"/>
              <a:t>th</a:t>
            </a:r>
            <a:r>
              <a:rPr lang="en-US" sz="2000" dirty="0"/>
              <a:t> Order ACIS-S/HETG</a:t>
            </a:r>
          </a:p>
          <a:p>
            <a:r>
              <a:rPr lang="en-US" sz="2000" dirty="0"/>
              <a:t>1-9 </a:t>
            </a:r>
            <a:r>
              <a:rPr lang="en-US" sz="2000" dirty="0" err="1"/>
              <a:t>keV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2426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Model/Data ratios: 4-9 </a:t>
            </a:r>
            <a:r>
              <a:rPr lang="en-US" dirty="0" err="1"/>
              <a:t>keV</a:t>
            </a:r>
            <a:r>
              <a:rPr lang="en-US" dirty="0"/>
              <a:t>, 2”-5”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>
            <a:normAutofit/>
          </a:bodyPr>
          <a:lstStyle/>
          <a:p>
            <a:r>
              <a:rPr lang="en-US" dirty="0"/>
              <a:t>NF,       OF,      OBBP,  O5,      O10</a:t>
            </a:r>
          </a:p>
          <a:p>
            <a:r>
              <a:rPr lang="en-US" dirty="0"/>
              <a:t>1.968   1.957   1.210   1.204   0.807    from spectra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/>
              <a:t>(background of 6"-18" ring)</a:t>
            </a:r>
          </a:p>
          <a:p>
            <a:r>
              <a:rPr lang="en-US" dirty="0"/>
              <a:t>1.500   1.492   0.922   0.918   0.615   </a:t>
            </a:r>
            <a:r>
              <a:rPr lang="en-US" sz="800" dirty="0"/>
              <a:t> </a:t>
            </a:r>
            <a:r>
              <a:rPr lang="en-US" dirty="0"/>
              <a:t>from image</a:t>
            </a:r>
            <a:br>
              <a:rPr lang="en-US" dirty="0"/>
            </a:br>
            <a:r>
              <a:rPr lang="en-US" sz="800" dirty="0"/>
              <a:t> (background of CV's that Daniel calculated)</a:t>
            </a:r>
            <a:br>
              <a:rPr lang="en-US" dirty="0"/>
            </a:br>
            <a:endParaRPr lang="en-US" dirty="0"/>
          </a:p>
          <a:p>
            <a:r>
              <a:rPr lang="en-US" dirty="0"/>
              <a:t>1.734   1.725   1.066   1.061   0.711    mean</a:t>
            </a:r>
            <a:br>
              <a:rPr lang="en-US" dirty="0"/>
            </a:br>
            <a:r>
              <a:rPr lang="en-US" sz="800" dirty="0"/>
              <a:t> (spectra + image)/2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46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 Abundances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05" t="36038" r="19279" b="41321"/>
          <a:stretch/>
        </p:blipFill>
        <p:spPr>
          <a:xfrm>
            <a:off x="720969" y="1621766"/>
            <a:ext cx="7702062" cy="2329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9533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/>
              <a:t>      mass fractions (%)</a:t>
            </a:r>
          </a:p>
        </p:txBody>
      </p:sp>
    </p:spTree>
    <p:extLst>
      <p:ext uri="{BB962C8B-B14F-4D97-AF65-F5344CB8AC3E}">
        <p14:creationId xmlns:p14="http://schemas.microsoft.com/office/powerpoint/2010/main" val="304498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Hydrodynamics - SPH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(Cuadra+08)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30 Wolf-</a:t>
            </a:r>
            <a:r>
              <a:rPr lang="en-US" dirty="0" err="1">
                <a:solidFill>
                  <a:srgbClr val="FFFF00"/>
                </a:solidFill>
              </a:rPr>
              <a:t>Rayet</a:t>
            </a:r>
            <a:r>
              <a:rPr lang="en-US" dirty="0">
                <a:solidFill>
                  <a:srgbClr val="FFFF00"/>
                </a:solidFill>
              </a:rPr>
              <a:t> stars </a:t>
            </a:r>
            <a:r>
              <a:rPr lang="en-US" dirty="0"/>
              <a:t>within 12” (~1 pc)</a:t>
            </a:r>
          </a:p>
          <a:p>
            <a:pPr lvl="1"/>
            <a:r>
              <a:rPr lang="en-US" dirty="0"/>
              <a:t>Orbits (except z) from IR monitoring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(Paumard+06)</a:t>
            </a:r>
          </a:p>
          <a:p>
            <a:pPr lvl="1"/>
            <a:r>
              <a:rPr lang="en-US" dirty="0"/>
              <a:t>Wind properties from IR spectral fitting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 (Martins+07)</a:t>
            </a:r>
          </a:p>
          <a:p>
            <a:pPr lvl="1"/>
            <a:r>
              <a:rPr lang="en-US" i="1" dirty="0" err="1">
                <a:solidFill>
                  <a:srgbClr val="FFFF00"/>
                </a:solidFill>
              </a:rPr>
              <a:t>dM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i="1" dirty="0" err="1">
                <a:solidFill>
                  <a:srgbClr val="FFFF00"/>
                </a:solidFill>
              </a:rPr>
              <a:t>dt</a:t>
            </a:r>
            <a:r>
              <a:rPr lang="en-US" dirty="0">
                <a:solidFill>
                  <a:srgbClr val="FFFF00"/>
                </a:solidFill>
              </a:rPr>
              <a:t> ~ 0.5-10 x 10</a:t>
            </a:r>
            <a:r>
              <a:rPr lang="en-US" baseline="30000" dirty="0">
                <a:solidFill>
                  <a:srgbClr val="FFFF00"/>
                </a:solidFill>
              </a:rPr>
              <a:t>-5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</a:rPr>
              <a:t>sun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yr</a:t>
            </a:r>
            <a:endParaRPr lang="en-US" dirty="0">
              <a:solidFill>
                <a:srgbClr val="FFFF00"/>
              </a:solidFill>
            </a:endParaRPr>
          </a:p>
          <a:p>
            <a:pPr lvl="2"/>
            <a:r>
              <a:rPr lang="en-US" dirty="0"/>
              <a:t>Largest mass-loss-rate objects in vicinity</a:t>
            </a: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v</a:t>
            </a:r>
            <a:r>
              <a:rPr lang="en-US" i="1" baseline="-25000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~ 600-2500 km/s</a:t>
            </a:r>
          </a:p>
          <a:p>
            <a:pPr lvl="2"/>
            <a:r>
              <a:rPr lang="en-US" dirty="0"/>
              <a:t>Shocks -&gt; thermal X-rays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1226107"/>
            <a:ext cx="33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particle hydrodynamics</a:t>
            </a:r>
          </a:p>
        </p:txBody>
      </p:sp>
    </p:spTree>
    <p:extLst>
      <p:ext uri="{BB962C8B-B14F-4D97-AF65-F5344CB8AC3E}">
        <p14:creationId xmlns:p14="http://schemas.microsoft.com/office/powerpoint/2010/main" val="23778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Hydrodynamics - SPH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(Cuadra+08)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30 Wolf-</a:t>
            </a:r>
            <a:r>
              <a:rPr lang="en-US" dirty="0" err="1">
                <a:solidFill>
                  <a:srgbClr val="FFFF00"/>
                </a:solidFill>
              </a:rPr>
              <a:t>Rayet</a:t>
            </a:r>
            <a:r>
              <a:rPr lang="en-US" dirty="0">
                <a:solidFill>
                  <a:srgbClr val="FFFF00"/>
                </a:solidFill>
              </a:rPr>
              <a:t> stars </a:t>
            </a:r>
            <a:r>
              <a:rPr lang="en-US" dirty="0"/>
              <a:t>within 12” (~1 pc)</a:t>
            </a:r>
          </a:p>
          <a:p>
            <a:pPr lvl="1"/>
            <a:r>
              <a:rPr lang="en-US" dirty="0"/>
              <a:t>Orbits (except z) from IR monitoring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(Paumard+06)</a:t>
            </a:r>
          </a:p>
          <a:p>
            <a:pPr lvl="1"/>
            <a:r>
              <a:rPr lang="en-US" dirty="0"/>
              <a:t>Wind properties from IR spectral fitting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 (Martins+07)</a:t>
            </a:r>
          </a:p>
          <a:p>
            <a:pPr lvl="1"/>
            <a:r>
              <a:rPr lang="en-US" i="1" dirty="0" err="1">
                <a:solidFill>
                  <a:srgbClr val="FFFF00"/>
                </a:solidFill>
              </a:rPr>
              <a:t>dM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i="1" dirty="0" err="1">
                <a:solidFill>
                  <a:srgbClr val="FFFF00"/>
                </a:solidFill>
              </a:rPr>
              <a:t>dt</a:t>
            </a:r>
            <a:r>
              <a:rPr lang="en-US" dirty="0">
                <a:solidFill>
                  <a:srgbClr val="FFFF00"/>
                </a:solidFill>
              </a:rPr>
              <a:t> ~ 0.5-10 x 10</a:t>
            </a:r>
            <a:r>
              <a:rPr lang="en-US" baseline="30000" dirty="0">
                <a:solidFill>
                  <a:srgbClr val="FFFF00"/>
                </a:solidFill>
              </a:rPr>
              <a:t>-5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</a:rPr>
              <a:t>sun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yr</a:t>
            </a:r>
            <a:endParaRPr lang="en-US" dirty="0">
              <a:solidFill>
                <a:srgbClr val="FFFF00"/>
              </a:solidFill>
            </a:endParaRPr>
          </a:p>
          <a:p>
            <a:pPr lvl="2"/>
            <a:r>
              <a:rPr lang="en-US" dirty="0"/>
              <a:t>Largest mass-loss-rate objects in vicinity</a:t>
            </a: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v</a:t>
            </a:r>
            <a:r>
              <a:rPr lang="en-US" i="1" baseline="-25000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~ 600-2500 km/s</a:t>
            </a:r>
          </a:p>
          <a:p>
            <a:pPr lvl="2"/>
            <a:r>
              <a:rPr lang="en-US" dirty="0"/>
              <a:t>Shocks -&gt; thermal X-rays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Initial condition: run N-Body backwards 1100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Simulation: point masses (stars) eject SPH particles (stellar winds) over 1100 </a:t>
            </a:r>
            <a:r>
              <a:rPr lang="en-US" dirty="0" err="1"/>
              <a:t>yr</a:t>
            </a:r>
            <a:r>
              <a:rPr lang="en-US" dirty="0"/>
              <a:t> to present day</a:t>
            </a:r>
          </a:p>
          <a:p>
            <a:r>
              <a:rPr lang="en-US" dirty="0"/>
              <a:t>Result: </a:t>
            </a:r>
            <a:r>
              <a:rPr lang="el-GR" i="1" dirty="0">
                <a:solidFill>
                  <a:srgbClr val="FFFF00"/>
                </a:solidFill>
              </a:rPr>
              <a:t>ρ</a:t>
            </a:r>
            <a:r>
              <a:rPr lang="en-US" dirty="0">
                <a:solidFill>
                  <a:srgbClr val="FFFF00"/>
                </a:solidFill>
              </a:rPr>
              <a:t> &amp; </a:t>
            </a:r>
            <a:r>
              <a:rPr lang="en-US" i="1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structure in </a:t>
            </a:r>
            <a:r>
              <a:rPr lang="en-US" i="1" dirty="0"/>
              <a:t>r</a:t>
            </a:r>
            <a:r>
              <a:rPr lang="en-US" dirty="0"/>
              <a:t>&lt;12” centered on SMBH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1226107"/>
            <a:ext cx="33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particle hydrodynamics</a:t>
            </a:r>
          </a:p>
        </p:txBody>
      </p:sp>
    </p:spTree>
    <p:extLst>
      <p:ext uri="{BB962C8B-B14F-4D97-AF65-F5344CB8AC3E}">
        <p14:creationId xmlns:p14="http://schemas.microsoft.com/office/powerpoint/2010/main" val="50367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i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888" y="365760"/>
            <a:ext cx="6318504" cy="6318504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65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Column</a:t>
            </a:r>
            <a:br>
              <a:rPr lang="en-US"/>
            </a:br>
            <a:r>
              <a:rPr lang="en-US"/>
              <a:t>Density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441" y="4399271"/>
            <a:ext cx="1308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12x12”</a:t>
            </a:r>
          </a:p>
          <a:p>
            <a:r>
              <a:rPr lang="en-US" sz="2800" dirty="0"/>
              <a:t>~1x1 pc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16200000">
            <a:off x="-448178" y="3768625"/>
            <a:ext cx="4999983" cy="844111"/>
            <a:chOff x="-2206487" y="5892800"/>
            <a:chExt cx="12036287" cy="203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2934" t="73457" r="21249" b="6790"/>
            <a:stretch/>
          </p:blipFill>
          <p:spPr>
            <a:xfrm>
              <a:off x="-2206487" y="5892800"/>
              <a:ext cx="12036287" cy="2032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761651" y="6039677"/>
              <a:ext cx="11109959" cy="7680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12883" y="2417811"/>
            <a:ext cx="1977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(Cuadra+08)</a:t>
            </a:r>
          </a:p>
        </p:txBody>
      </p:sp>
    </p:spTree>
    <p:extLst>
      <p:ext uri="{BB962C8B-B14F-4D97-AF65-F5344CB8AC3E}">
        <p14:creationId xmlns:p14="http://schemas.microsoft.com/office/powerpoint/2010/main" val="10754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65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Column</a:t>
            </a:r>
            <a:br>
              <a:rPr lang="en-US"/>
            </a:br>
            <a:r>
              <a:rPr lang="en-US"/>
              <a:t>Density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16200000">
            <a:off x="-448178" y="3768625"/>
            <a:ext cx="4999983" cy="844111"/>
            <a:chOff x="-2206487" y="5892800"/>
            <a:chExt cx="12036287" cy="203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2934" t="73457" r="21249" b="6790"/>
            <a:stretch/>
          </p:blipFill>
          <p:spPr>
            <a:xfrm>
              <a:off x="-2206487" y="5892800"/>
              <a:ext cx="12036287" cy="2032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761651" y="6039677"/>
              <a:ext cx="11109959" cy="7680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6250" t="10741" r="48721" b="28623"/>
          <a:stretch/>
        </p:blipFill>
        <p:spPr>
          <a:xfrm>
            <a:off x="2534884" y="365126"/>
            <a:ext cx="6496490" cy="6325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7441" y="4399271"/>
            <a:ext cx="1308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12x12”</a:t>
            </a:r>
          </a:p>
          <a:p>
            <a:r>
              <a:rPr lang="en-US" sz="2800" dirty="0"/>
              <a:t>~1x1 pc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2883" y="2417811"/>
            <a:ext cx="1977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(Cuadra+08)</a:t>
            </a:r>
          </a:p>
        </p:txBody>
      </p:sp>
    </p:spTree>
    <p:extLst>
      <p:ext uri="{BB962C8B-B14F-4D97-AF65-F5344CB8AC3E}">
        <p14:creationId xmlns:p14="http://schemas.microsoft.com/office/powerpoint/2010/main" val="290715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/>
              <a:t>ρ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498958" y="3089253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12” x 12”</a:t>
            </a:r>
          </a:p>
        </p:txBody>
      </p:sp>
      <p:pic>
        <p:nvPicPr>
          <p:cNvPr id="13" name="GC_ComboMovie_DensTemp2keV7k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"/>
            <a:ext cx="8228999" cy="6583680"/>
          </a:xfrm>
        </p:spPr>
      </p:pic>
    </p:spTree>
    <p:extLst>
      <p:ext uri="{BB962C8B-B14F-4D97-AF65-F5344CB8AC3E}">
        <p14:creationId xmlns:p14="http://schemas.microsoft.com/office/powerpoint/2010/main" val="15588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/>
              <a:t>ρ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keV</a:t>
            </a:r>
            <a:r>
              <a:rPr lang="en-US" sz="2800" dirty="0"/>
              <a:t> X-rays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498958" y="3089253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12” x 12”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6477" t="3828" r="21364" b="7653"/>
          <a:stretch/>
        </p:blipFill>
        <p:spPr>
          <a:xfrm>
            <a:off x="461244" y="88900"/>
            <a:ext cx="8298376" cy="66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0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5400</TotalTime>
  <Words>840</Words>
  <Application>Microsoft Office PowerPoint</Application>
  <PresentationFormat>On-screen Show (4:3)</PresentationFormat>
  <Paragraphs>222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Wingdings</vt:lpstr>
      <vt:lpstr>Office Theme</vt:lpstr>
      <vt:lpstr>Modeling Diffuse X-ray Emission around the Galactic Center  from Colliding Stellar Winds</vt:lpstr>
      <vt:lpstr>Observations – Chandra XVP</vt:lpstr>
      <vt:lpstr>Observations – Chandra XVP</vt:lpstr>
      <vt:lpstr>Hydrodynamics - SPH (Cuadra+08)</vt:lpstr>
      <vt:lpstr>Hydrodynamics - SPH (Cuadra+08)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Sgr A* Outflow</vt:lpstr>
      <vt:lpstr>Sgr A* Outflow</vt:lpstr>
      <vt:lpstr>Column density</vt:lpstr>
      <vt:lpstr>Column density</vt:lpstr>
      <vt:lpstr>X-ray Calculation (Russell13)</vt:lpstr>
      <vt:lpstr>X-ray Calculation (cont.)</vt:lpstr>
      <vt:lpstr>X-ray Image: Models vs. Data</vt:lpstr>
      <vt:lpstr>X-ray Image: Models vs. Data</vt:lpstr>
      <vt:lpstr>X-ray Image: Models vs. Data</vt:lpstr>
      <vt:lpstr>X-ray Image: Models vs. Data</vt:lpstr>
      <vt:lpstr>X-ray Image: Models vs. Data</vt:lpstr>
      <vt:lpstr>X-ray Image: Models vs. Data</vt:lpstr>
      <vt:lpstr>PowerPoint Presentation</vt:lpstr>
      <vt:lpstr>PowerPoint Presentation</vt:lpstr>
      <vt:lpstr>Summary</vt:lpstr>
      <vt:lpstr>Future Work: weaken IRS 13E winds</vt:lpstr>
      <vt:lpstr>Future Work: Additional elements</vt:lpstr>
      <vt:lpstr>Extra Slides</vt:lpstr>
      <vt:lpstr>PowerPoint Presentation</vt:lpstr>
      <vt:lpstr>Model/Data ratios: 4-9 keV, 2”-5”</vt:lpstr>
      <vt:lpstr>WR Abundances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Diffuse X-ray Emission around the Galactic Center  from Colliding Stellar Winds</dc:title>
  <dc:creator>Christopher Russell</dc:creator>
  <cp:lastModifiedBy>Christopher Russell</cp:lastModifiedBy>
  <cp:revision>70</cp:revision>
  <dcterms:created xsi:type="dcterms:W3CDTF">2016-01-07T14:45:43Z</dcterms:created>
  <dcterms:modified xsi:type="dcterms:W3CDTF">2016-07-19T21:50:42Z</dcterms:modified>
</cp:coreProperties>
</file>