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3" r:id="rId9"/>
    <p:sldId id="268" r:id="rId10"/>
    <p:sldId id="264" r:id="rId11"/>
    <p:sldId id="265" r:id="rId12"/>
    <p:sldId id="267" r:id="rId13"/>
    <p:sldId id="271" r:id="rId14"/>
    <p:sldId id="269" r:id="rId15"/>
    <p:sldId id="270" r:id="rId16"/>
    <p:sldId id="266" r:id="rId17"/>
    <p:sldId id="276" r:id="rId18"/>
    <p:sldId id="277" r:id="rId19"/>
    <p:sldId id="278" r:id="rId20"/>
    <p:sldId id="279" r:id="rId21"/>
    <p:sldId id="272" r:id="rId22"/>
    <p:sldId id="274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3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79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3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0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6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6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8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9A0A5-CB87-4A72-B11C-8C29063EFE8E}" type="datetimeFigureOut">
              <a:rPr lang="en-US" smtClean="0"/>
              <a:t>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7CE71-37D5-4C21-8066-37E8F5798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0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988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Diffuse </a:t>
            </a:r>
            <a:r>
              <a:rPr lang="en-US" dirty="0" smtClean="0">
                <a:solidFill>
                  <a:srgbClr val="FFFF00"/>
                </a:solidFill>
              </a:rPr>
              <a:t>X-ray</a:t>
            </a:r>
            <a:r>
              <a:rPr lang="en-US" dirty="0" smtClean="0"/>
              <a:t> Emission around the </a:t>
            </a:r>
            <a:r>
              <a:rPr lang="en-US" dirty="0" smtClean="0">
                <a:solidFill>
                  <a:srgbClr val="FFFF00"/>
                </a:solidFill>
              </a:rPr>
              <a:t>Galactic Center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 smtClean="0">
                <a:solidFill>
                  <a:srgbClr val="FFFF00"/>
                </a:solidFill>
              </a:rPr>
              <a:t>Colliding Stellar Winds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2768"/>
            <a:ext cx="6858000" cy="3460615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Christopher M</a:t>
            </a:r>
            <a:r>
              <a:rPr lang="en-US" sz="2800" dirty="0"/>
              <a:t>.</a:t>
            </a:r>
            <a:r>
              <a:rPr lang="en-US" sz="2800" dirty="0" smtClean="0"/>
              <a:t> P. Russell</a:t>
            </a:r>
          </a:p>
          <a:p>
            <a:r>
              <a:rPr lang="en-US" sz="2800" dirty="0" smtClean="0"/>
              <a:t>NASA/GSFC</a:t>
            </a:r>
          </a:p>
          <a:p>
            <a:pPr algn="l"/>
            <a:endParaRPr lang="en-US" dirty="0"/>
          </a:p>
          <a:p>
            <a:pPr algn="l"/>
            <a:endParaRPr lang="en-US" sz="1200" dirty="0" smtClean="0"/>
          </a:p>
          <a:p>
            <a:pPr algn="l"/>
            <a:r>
              <a:rPr lang="en-US" dirty="0" smtClean="0"/>
              <a:t>Jorge </a:t>
            </a:r>
            <a:r>
              <a:rPr lang="en-US" dirty="0" err="1" smtClean="0"/>
              <a:t>Cuadra</a:t>
            </a:r>
            <a:r>
              <a:rPr lang="en-US" dirty="0" smtClean="0"/>
              <a:t>	</a:t>
            </a:r>
            <a:r>
              <a:rPr lang="en-US" dirty="0" err="1"/>
              <a:t>Pontificia</a:t>
            </a:r>
            <a:r>
              <a:rPr lang="en-US" dirty="0"/>
              <a:t> Universidad </a:t>
            </a:r>
            <a:r>
              <a:rPr lang="en-US" dirty="0" err="1"/>
              <a:t>Católica</a:t>
            </a:r>
            <a:r>
              <a:rPr lang="en-US" dirty="0"/>
              <a:t> de </a:t>
            </a:r>
            <a:r>
              <a:rPr lang="en-US" dirty="0" smtClean="0"/>
              <a:t>Chile</a:t>
            </a:r>
          </a:p>
          <a:p>
            <a:pPr algn="l"/>
            <a:r>
              <a:rPr lang="en-US" dirty="0" smtClean="0"/>
              <a:t>Daniel Wang	University of Massachusetts Amherst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655" t="39809" r="16035" b="17432"/>
          <a:stretch/>
        </p:blipFill>
        <p:spPr>
          <a:xfrm>
            <a:off x="6937534" y="3467820"/>
            <a:ext cx="2043674" cy="709186"/>
          </a:xfrm>
          <a:prstGeom prst="rect">
            <a:avLst/>
          </a:prstGeom>
        </p:spPr>
      </p:pic>
      <p:pic>
        <p:nvPicPr>
          <p:cNvPr id="1026" name="Picture 2" descr="http://www.h3dwallpapers.com/wp-content/uploads/2014/09/Nasa_logo-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19213"/>
          <a:stretch/>
        </p:blipFill>
        <p:spPr bwMode="auto">
          <a:xfrm>
            <a:off x="237163" y="2845129"/>
            <a:ext cx="2084053" cy="19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69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Calculation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(Russell13)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85726"/>
          </a:xfrm>
        </p:spPr>
        <p:txBody>
          <a:bodyPr>
            <a:normAutofit/>
          </a:bodyPr>
          <a:lstStyle/>
          <a:p>
            <a:r>
              <a:rPr lang="en-US" dirty="0" smtClean="0"/>
              <a:t>Sum </a:t>
            </a:r>
            <a:r>
              <a:rPr lang="en-US" dirty="0" err="1" smtClean="0"/>
              <a:t>emissivities</a:t>
            </a:r>
            <a:r>
              <a:rPr lang="en-US" dirty="0" smtClean="0"/>
              <a:t> along 1D rays through simulation</a:t>
            </a:r>
          </a:p>
          <a:p>
            <a:pPr lvl="1"/>
            <a:r>
              <a:rPr lang="en-US" dirty="0" smtClean="0"/>
              <a:t>Well into </a:t>
            </a:r>
            <a:r>
              <a:rPr lang="en-US" dirty="0" smtClean="0">
                <a:solidFill>
                  <a:srgbClr val="FFFF00"/>
                </a:solidFill>
              </a:rPr>
              <a:t>optically </a:t>
            </a:r>
            <a:r>
              <a:rPr lang="en-US" dirty="0">
                <a:solidFill>
                  <a:srgbClr val="FFFF00"/>
                </a:solidFill>
              </a:rPr>
              <a:t>thin limit</a:t>
            </a:r>
            <a:r>
              <a:rPr lang="en-US" dirty="0"/>
              <a:t>, so don’t need to </a:t>
            </a:r>
            <a:r>
              <a:rPr lang="en-US" dirty="0" smtClean="0"/>
              <a:t>solve </a:t>
            </a:r>
            <a:r>
              <a:rPr lang="en-US" dirty="0"/>
              <a:t>formal solution to radiative transfer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 smtClean="0"/>
          </a:p>
          <a:p>
            <a:r>
              <a:rPr lang="en-US" dirty="0" smtClean="0"/>
              <a:t>Radiative transfer program basis: </a:t>
            </a:r>
            <a:r>
              <a:rPr lang="en-US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SPLASH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(Price07)</a:t>
            </a:r>
            <a:r>
              <a:rPr lang="en-US" dirty="0" smtClean="0"/>
              <a:t>, SPH visualization code</a:t>
            </a:r>
          </a:p>
          <a:p>
            <a:endParaRPr lang="en-US" dirty="0" smtClean="0"/>
          </a:p>
          <a:p>
            <a:r>
              <a:rPr lang="en-US" dirty="0" smtClean="0"/>
              <a:t>Emissivity: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APEC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(Smith+01)</a:t>
            </a:r>
            <a:r>
              <a:rPr lang="en-US" dirty="0" smtClean="0"/>
              <a:t> from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XSPEC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(Arnaud+97)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Opacity: </a:t>
            </a:r>
            <a:r>
              <a:rPr lang="en-US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windtabs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(Leutenegger+10)</a:t>
            </a:r>
          </a:p>
          <a:p>
            <a:r>
              <a:rPr lang="en-US" dirty="0" smtClean="0"/>
              <a:t>ISM Opacity: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TBabs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(Wilms+00)</a:t>
            </a:r>
            <a:r>
              <a:rPr lang="en-US" dirty="0" smtClean="0"/>
              <a:t> from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XSPEC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8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Calculation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239305" cy="4747703"/>
          </a:xfrm>
        </p:spPr>
        <p:txBody>
          <a:bodyPr>
            <a:normAutofit/>
          </a:bodyPr>
          <a:lstStyle/>
          <a:p>
            <a:r>
              <a:rPr lang="en-US" dirty="0" smtClean="0"/>
              <a:t>Abundances:</a:t>
            </a:r>
          </a:p>
          <a:p>
            <a:pPr lvl="1"/>
            <a:r>
              <a:rPr lang="en-US" dirty="0" smtClean="0"/>
              <a:t>WN8-9 &amp; </a:t>
            </a:r>
            <a:r>
              <a:rPr lang="en-US" dirty="0" err="1" smtClean="0"/>
              <a:t>Ofpe</a:t>
            </a:r>
            <a:r>
              <a:rPr lang="en-US" dirty="0" smtClean="0"/>
              <a:t>/WN9: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CMFGEN</a:t>
            </a:r>
            <a:r>
              <a:rPr lang="en-US" dirty="0"/>
              <a:t> models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http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://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kookaburra.phyast.pitt.edu/hillier/web/CMFGEN.htm</a:t>
            </a:r>
          </a:p>
          <a:p>
            <a:pPr lvl="1"/>
            <a:r>
              <a:rPr lang="en-US" dirty="0" smtClean="0"/>
              <a:t>WN5-7: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Onifer+08</a:t>
            </a:r>
          </a:p>
          <a:p>
            <a:pPr lvl="1"/>
            <a:r>
              <a:rPr lang="en-US" dirty="0" smtClean="0"/>
              <a:t>WC8-9: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Crowther+07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Response Function Folding</a:t>
            </a:r>
          </a:p>
          <a:p>
            <a:r>
              <a:rPr lang="en-US" dirty="0" smtClean="0"/>
              <a:t>PSF Folding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FFFF00"/>
                </a:solidFill>
              </a:rPr>
              <a:t>-&gt; Direct </a:t>
            </a:r>
            <a:r>
              <a:rPr lang="en-US" sz="2800" dirty="0">
                <a:solidFill>
                  <a:srgbClr val="FFFF00"/>
                </a:solidFill>
              </a:rPr>
              <a:t>comparison with </a:t>
            </a:r>
            <a:r>
              <a:rPr lang="en-US" sz="2800" dirty="0" smtClean="0">
                <a:solidFill>
                  <a:srgbClr val="FFFF00"/>
                </a:solidFill>
              </a:rPr>
              <a:t>observations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/>
              <a:t>	</a:t>
            </a:r>
            <a:r>
              <a:rPr lang="en-US" sz="2800" dirty="0" smtClean="0"/>
              <a:t>one free parameter: </a:t>
            </a:r>
            <a:r>
              <a:rPr lang="en-US" sz="2800" dirty="0" err="1" smtClean="0"/>
              <a:t>n</a:t>
            </a:r>
            <a:r>
              <a:rPr lang="en-US" sz="2800" baseline="-25000" dirty="0" err="1" smtClean="0"/>
              <a:t>H</a:t>
            </a:r>
            <a:r>
              <a:rPr lang="en-US" sz="2800" dirty="0" smtClean="0"/>
              <a:t> (ISM absorbing column)</a:t>
            </a:r>
            <a:endParaRPr lang="en-US" sz="2800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449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Image: Models vs.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27" t="22991" r="8558" b="28633"/>
          <a:stretch/>
        </p:blipFill>
        <p:spPr>
          <a:xfrm>
            <a:off x="281354" y="1498807"/>
            <a:ext cx="8581292" cy="268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83820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  4-9 </a:t>
            </a:r>
            <a:r>
              <a:rPr lang="en-US" sz="2400" kern="0" dirty="0" err="1" smtClean="0"/>
              <a:t>keV</a:t>
            </a:r>
            <a:r>
              <a:rPr lang="en-US" sz="2400" kern="0" dirty="0" smtClean="0"/>
              <a:t>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</a:t>
            </a:r>
            <a:r>
              <a:rPr lang="en-US" sz="2400" kern="0" dirty="0"/>
              <a:t>±</a:t>
            </a:r>
            <a:r>
              <a:rPr lang="en-US" sz="2400" kern="0" dirty="0" smtClean="0"/>
              <a:t>6”</a:t>
            </a:r>
          </a:p>
        </p:txBody>
      </p:sp>
    </p:spTree>
    <p:extLst>
      <p:ext uri="{BB962C8B-B14F-4D97-AF65-F5344CB8AC3E}">
        <p14:creationId xmlns:p14="http://schemas.microsoft.com/office/powerpoint/2010/main" val="804771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00900"/>
            <a:ext cx="7886700" cy="1325563"/>
          </a:xfrm>
        </p:spPr>
        <p:txBody>
          <a:bodyPr/>
          <a:lstStyle/>
          <a:p>
            <a:r>
              <a:rPr lang="en-US" dirty="0" smtClean="0"/>
              <a:t>X-ray Image: Models vs.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943598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  4-9 </a:t>
            </a:r>
            <a:r>
              <a:rPr lang="en-US" sz="2400" kern="0" dirty="0" err="1" smtClean="0"/>
              <a:t>keV</a:t>
            </a:r>
            <a:r>
              <a:rPr lang="en-US" sz="2400" kern="0" dirty="0" smtClean="0"/>
              <a:t>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</a:t>
            </a:r>
            <a:r>
              <a:rPr lang="en-US" sz="2400" kern="0" dirty="0"/>
              <a:t>±</a:t>
            </a:r>
            <a:r>
              <a:rPr lang="en-US" sz="2400" kern="0" dirty="0" smtClean="0"/>
              <a:t>6”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0442" y="771141"/>
            <a:ext cx="8298284" cy="5172458"/>
            <a:chOff x="414066" y="771141"/>
            <a:chExt cx="8298284" cy="51724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9237" t="9485" r="23933" b="21797"/>
            <a:stretch/>
          </p:blipFill>
          <p:spPr>
            <a:xfrm>
              <a:off x="414066" y="771142"/>
              <a:ext cx="7604655" cy="517245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95102" t="9485" r="-293" b="21797"/>
            <a:stretch/>
          </p:blipFill>
          <p:spPr>
            <a:xfrm>
              <a:off x="8017758" y="771141"/>
              <a:ext cx="694592" cy="5172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879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Spectra: Models vs.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t="5466" r="8114" b="2316"/>
          <a:stretch/>
        </p:blipFill>
        <p:spPr>
          <a:xfrm>
            <a:off x="552090" y="1380226"/>
            <a:ext cx="7772400" cy="454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29216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               2”-5” excluding IRS13E &amp; PWN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701" y="1598355"/>
            <a:ext cx="2092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=1.3e23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73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Spectra: Models vs.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29216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               2”-5” excluding IRS13E &amp; PWN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5576" r="8100" b="2237"/>
          <a:stretch/>
        </p:blipFill>
        <p:spPr>
          <a:xfrm>
            <a:off x="548640" y="1380744"/>
            <a:ext cx="7772400" cy="4544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2158" y="3392502"/>
            <a:ext cx="3548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Excellent shape agreement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(not a fit)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Model flux 2x too low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0701" y="1598355"/>
            <a:ext cx="2092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=1.3e23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9547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3D Hydro + Radiative Transfer</a:t>
            </a:r>
            <a:r>
              <a:rPr lang="en-US" dirty="0" smtClean="0"/>
              <a:t> -&gt; </a:t>
            </a:r>
            <a:br>
              <a:rPr lang="en-US" dirty="0" smtClean="0"/>
            </a:br>
            <a:r>
              <a:rPr lang="en-US" dirty="0" smtClean="0"/>
              <a:t>Model X-ray observation of Galactic center</a:t>
            </a:r>
          </a:p>
          <a:p>
            <a:endParaRPr lang="en-US" dirty="0"/>
          </a:p>
          <a:p>
            <a:r>
              <a:rPr lang="en-US" dirty="0" smtClean="0"/>
              <a:t>Spectral shape: excellent agreement -&gt;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diffuse emission comes from shocked WR winds</a:t>
            </a:r>
          </a:p>
          <a:p>
            <a:endParaRPr lang="en-US" dirty="0"/>
          </a:p>
          <a:p>
            <a:r>
              <a:rPr lang="en-US" dirty="0" smtClean="0"/>
              <a:t>Flux level: 2x too low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Mdot</a:t>
            </a:r>
            <a:r>
              <a:rPr lang="en-US" dirty="0" smtClean="0">
                <a:solidFill>
                  <a:srgbClr val="FFFF00"/>
                </a:solidFill>
              </a:rPr>
              <a:t> increase</a:t>
            </a:r>
            <a:r>
              <a:rPr lang="en-US" dirty="0" smtClean="0"/>
              <a:t> of </a:t>
            </a:r>
            <a:r>
              <a:rPr lang="en-US" dirty="0" err="1" smtClean="0"/>
              <a:t>sqrt</a:t>
            </a:r>
            <a:r>
              <a:rPr lang="en-US" dirty="0" smtClean="0"/>
              <a:t>(2) = </a:t>
            </a:r>
            <a:r>
              <a:rPr lang="en-US" dirty="0" smtClean="0">
                <a:solidFill>
                  <a:srgbClr val="FFFF00"/>
                </a:solidFill>
              </a:rPr>
              <a:t>1.4</a:t>
            </a:r>
            <a:r>
              <a:rPr lang="en-US" dirty="0"/>
              <a:t> </a:t>
            </a:r>
            <a:r>
              <a:rPr lang="en-US" dirty="0" smtClean="0"/>
              <a:t> -&gt;  small adjustment</a:t>
            </a:r>
          </a:p>
          <a:p>
            <a:pPr lvl="1"/>
            <a:r>
              <a:rPr lang="en-US" dirty="0" smtClean="0"/>
              <a:t>Add in O stars &amp; binaries</a:t>
            </a:r>
          </a:p>
          <a:p>
            <a:endParaRPr lang="en-US" dirty="0" smtClean="0"/>
          </a:p>
          <a:p>
            <a:r>
              <a:rPr lang="en-US" dirty="0" smtClean="0"/>
              <a:t>Future Work: Improved hydro methods</a:t>
            </a:r>
          </a:p>
          <a:p>
            <a:pPr lvl="1"/>
            <a:r>
              <a:rPr lang="en-US" dirty="0" smtClean="0"/>
              <a:t>SPH method: “pressure-entropy”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(Saithoh&amp;Makino13; Hopkins13)</a:t>
            </a:r>
          </a:p>
          <a:p>
            <a:pPr lvl="1"/>
            <a:r>
              <a:rPr lang="en-US" dirty="0" smtClean="0"/>
              <a:t>Moving-mesh: GIZMO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(Hopkins15)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15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49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/>
              <a:t>ρ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316216" y="3089253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6” x 6”</a:t>
            </a:r>
          </a:p>
        </p:txBody>
      </p:sp>
      <p:pic>
        <p:nvPicPr>
          <p:cNvPr id="13" name="GC_ComboMovie_DensTemp2keV7ke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"/>
            <a:ext cx="8228999" cy="6583680"/>
          </a:xfrm>
        </p:spPr>
      </p:pic>
    </p:spTree>
    <p:extLst>
      <p:ext uri="{BB962C8B-B14F-4D97-AF65-F5344CB8AC3E}">
        <p14:creationId xmlns:p14="http://schemas.microsoft.com/office/powerpoint/2010/main" val="15588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/>
              <a:t>ρ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16216" y="3089253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6” x 6”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6477" t="3828" r="21364" b="7653"/>
          <a:stretch/>
        </p:blipFill>
        <p:spPr>
          <a:xfrm>
            <a:off x="461244" y="88900"/>
            <a:ext cx="8298376" cy="664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– Chandra XVP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3Ms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Diffuse emission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Emission from</a:t>
            </a:r>
            <a:br>
              <a:rPr lang="en-US" dirty="0" smtClean="0"/>
            </a:br>
            <a:r>
              <a:rPr lang="en-US" dirty="0" smtClean="0"/>
              <a:t>   SMBH</a:t>
            </a:r>
            <a:br>
              <a:rPr lang="en-US" dirty="0" smtClean="0"/>
            </a:br>
            <a:r>
              <a:rPr lang="en-US" dirty="0" smtClean="0"/>
              <a:t>   PWN G359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4753" y="6000656"/>
            <a:ext cx="136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Wang+13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15033" y="1556358"/>
            <a:ext cx="5161187" cy="4444299"/>
            <a:chOff x="3815033" y="1556358"/>
            <a:chExt cx="4631135" cy="3987871"/>
          </a:xfrm>
        </p:grpSpPr>
        <p:grpSp>
          <p:nvGrpSpPr>
            <p:cNvPr id="22" name="Group 21"/>
            <p:cNvGrpSpPr/>
            <p:nvPr/>
          </p:nvGrpSpPr>
          <p:grpSpPr>
            <a:xfrm>
              <a:off x="4329919" y="1937656"/>
              <a:ext cx="4116249" cy="3606573"/>
              <a:chOff x="4329919" y="1937656"/>
              <a:chExt cx="4116249" cy="3606573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8362478" y="1937657"/>
                <a:ext cx="83690" cy="3606572"/>
              </a:xfrm>
              <a:prstGeom prst="flowChartProces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248" t="12222" r="10964" b="2148"/>
              <a:stretch/>
            </p:blipFill>
            <p:spPr>
              <a:xfrm>
                <a:off x="4329919" y="1937656"/>
                <a:ext cx="4032558" cy="342029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2304" t="80815" r="9930" b="9703"/>
              <a:stretch/>
            </p:blipFill>
            <p:spPr>
              <a:xfrm>
                <a:off x="4329972" y="5163817"/>
                <a:ext cx="4104165" cy="380411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090358" y="1556358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25”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5033" y="3463135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20”</a:t>
              </a:r>
              <a:endParaRPr lang="en-US" sz="2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71409" y="6030622"/>
            <a:ext cx="344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Chandra </a:t>
            </a:r>
            <a:r>
              <a:rPr lang="en-US" sz="2000" dirty="0"/>
              <a:t>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Order ACIS-S/HETG</a:t>
            </a:r>
          </a:p>
          <a:p>
            <a:r>
              <a:rPr lang="en-US" sz="2000" dirty="0"/>
              <a:t>1-9 </a:t>
            </a:r>
            <a:r>
              <a:rPr lang="en-US" sz="2000" dirty="0" err="1" smtClean="0"/>
              <a:t>keV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50778" y="194722"/>
            <a:ext cx="274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(PI 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K.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Baganoff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52158" y="1215324"/>
            <a:ext cx="243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Visionary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46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01" y="127917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/>
              <a:t>ρ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766813" y="127917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702509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918970" y="4913914"/>
            <a:ext cx="194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 </a:t>
            </a:r>
            <a:r>
              <a:rPr lang="en-US" sz="2800" dirty="0" err="1" smtClean="0"/>
              <a:t>keV</a:t>
            </a:r>
            <a:r>
              <a:rPr lang="en-US" sz="2800" dirty="0" smtClean="0"/>
              <a:t> X-rays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16216" y="3089253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6” x 6”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38" t="3790" r="21370" b="7687"/>
          <a:stretch/>
        </p:blipFill>
        <p:spPr>
          <a:xfrm>
            <a:off x="456438" y="85725"/>
            <a:ext cx="8302752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4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Image: Models vs.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85" b="21797"/>
          <a:stretch/>
        </p:blipFill>
        <p:spPr>
          <a:xfrm>
            <a:off x="253457" y="1480571"/>
            <a:ext cx="8637085" cy="3338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17058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  4-9 </a:t>
            </a:r>
            <a:r>
              <a:rPr lang="en-US" sz="2400" kern="0" dirty="0" err="1" smtClean="0"/>
              <a:t>keV</a:t>
            </a:r>
            <a:r>
              <a:rPr lang="en-US" sz="2400" kern="0" dirty="0" smtClean="0"/>
              <a:t>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</a:t>
            </a:r>
            <a:r>
              <a:rPr lang="en-US" sz="2400" kern="0" dirty="0"/>
              <a:t>±</a:t>
            </a:r>
            <a:r>
              <a:rPr lang="en-US" sz="2400" kern="0" dirty="0" smtClean="0"/>
              <a:t>6”</a:t>
            </a:r>
          </a:p>
        </p:txBody>
      </p:sp>
    </p:spTree>
    <p:extLst>
      <p:ext uri="{BB962C8B-B14F-4D97-AF65-F5344CB8AC3E}">
        <p14:creationId xmlns:p14="http://schemas.microsoft.com/office/powerpoint/2010/main" val="25889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7314"/>
            <a:ext cx="7886700" cy="1325563"/>
          </a:xfrm>
        </p:spPr>
        <p:txBody>
          <a:bodyPr/>
          <a:lstStyle/>
          <a:p>
            <a:r>
              <a:rPr lang="en-US" dirty="0" smtClean="0"/>
              <a:t>X-ray Image: Models vs.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92418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            4-9 </a:t>
            </a:r>
            <a:r>
              <a:rPr lang="en-US" sz="2400" kern="0" dirty="0" err="1" smtClean="0"/>
              <a:t>keV</a:t>
            </a:r>
            <a:r>
              <a:rPr lang="en-US" sz="2400" kern="0" dirty="0" smtClean="0"/>
              <a:t> ACIS-S 0</a:t>
            </a:r>
            <a:r>
              <a:rPr lang="en-US" sz="2400" kern="0" baseline="30000" dirty="0" smtClean="0"/>
              <a:t>th</a:t>
            </a:r>
            <a:r>
              <a:rPr lang="en-US" sz="2400" kern="0" dirty="0" smtClean="0"/>
              <a:t> Order HETG	2”-5”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750" t="20666" r="16417" b="16518"/>
          <a:stretch/>
        </p:blipFill>
        <p:spPr>
          <a:xfrm>
            <a:off x="1363980" y="1153043"/>
            <a:ext cx="6416040" cy="47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 Abundances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605" t="36038" r="19279" b="41321"/>
          <a:stretch/>
        </p:blipFill>
        <p:spPr>
          <a:xfrm>
            <a:off x="720969" y="1621766"/>
            <a:ext cx="7702062" cy="2329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9533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      mass fractions (%)</a:t>
            </a:r>
          </a:p>
        </p:txBody>
      </p:sp>
    </p:spTree>
    <p:extLst>
      <p:ext uri="{BB962C8B-B14F-4D97-AF65-F5344CB8AC3E}">
        <p14:creationId xmlns:p14="http://schemas.microsoft.com/office/powerpoint/2010/main" val="304498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– Chandra XVP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3Ms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Diffuse emission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Emission from</a:t>
            </a:r>
            <a:br>
              <a:rPr lang="en-US" dirty="0" smtClean="0"/>
            </a:br>
            <a:r>
              <a:rPr lang="en-US" dirty="0" smtClean="0"/>
              <a:t>   SMBH</a:t>
            </a:r>
            <a:br>
              <a:rPr lang="en-US" dirty="0" smtClean="0"/>
            </a:br>
            <a:r>
              <a:rPr lang="en-US" dirty="0" smtClean="0"/>
              <a:t>   PWN G359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4753" y="6000656"/>
            <a:ext cx="1366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Wang+13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815033" y="1556358"/>
            <a:ext cx="5161187" cy="4444299"/>
            <a:chOff x="3815033" y="1556358"/>
            <a:chExt cx="4631135" cy="3987871"/>
          </a:xfrm>
        </p:grpSpPr>
        <p:grpSp>
          <p:nvGrpSpPr>
            <p:cNvPr id="22" name="Group 21"/>
            <p:cNvGrpSpPr/>
            <p:nvPr/>
          </p:nvGrpSpPr>
          <p:grpSpPr>
            <a:xfrm>
              <a:off x="4329919" y="1937656"/>
              <a:ext cx="4116249" cy="3606573"/>
              <a:chOff x="4329919" y="1937656"/>
              <a:chExt cx="4116249" cy="3606573"/>
            </a:xfrm>
          </p:grpSpPr>
          <p:sp>
            <p:nvSpPr>
              <p:cNvPr id="6" name="Flowchart: Process 5"/>
              <p:cNvSpPr/>
              <p:nvPr/>
            </p:nvSpPr>
            <p:spPr>
              <a:xfrm>
                <a:off x="8362478" y="1937657"/>
                <a:ext cx="83690" cy="3606572"/>
              </a:xfrm>
              <a:prstGeom prst="flowChartProces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32248" t="12222" r="10964" b="2148"/>
              <a:stretch/>
            </p:blipFill>
            <p:spPr>
              <a:xfrm>
                <a:off x="4329919" y="1937656"/>
                <a:ext cx="4032558" cy="342029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32304" t="80815" r="9930" b="9703"/>
              <a:stretch/>
            </p:blipFill>
            <p:spPr>
              <a:xfrm>
                <a:off x="4329972" y="5163817"/>
                <a:ext cx="4104165" cy="380411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6090358" y="1556358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25”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5033" y="3463135"/>
              <a:ext cx="559816" cy="414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20”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59045" y="3782400"/>
            <a:ext cx="1554480" cy="1463040"/>
            <a:chOff x="1526796" y="2348917"/>
            <a:chExt cx="1554480" cy="1463040"/>
          </a:xfrm>
        </p:grpSpPr>
        <p:sp>
          <p:nvSpPr>
            <p:cNvPr id="9" name="Oval 8"/>
            <p:cNvSpPr/>
            <p:nvPr/>
          </p:nvSpPr>
          <p:spPr>
            <a:xfrm>
              <a:off x="1526796" y="2348917"/>
              <a:ext cx="1554480" cy="1463040"/>
            </a:xfrm>
            <a:prstGeom prst="ellipse">
              <a:avLst/>
            </a:prstGeom>
            <a:noFill/>
            <a:ln w="127000"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9" idx="7"/>
              <a:endCxn id="9" idx="3"/>
            </p:cNvCxnSpPr>
            <p:nvPr/>
          </p:nvCxnSpPr>
          <p:spPr>
            <a:xfrm flipH="1">
              <a:off x="1754444" y="2563174"/>
              <a:ext cx="1099184" cy="1034526"/>
            </a:xfrm>
            <a:prstGeom prst="line">
              <a:avLst/>
            </a:prstGeom>
            <a:ln w="12700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671409" y="6030622"/>
            <a:ext cx="3443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Chandra </a:t>
            </a:r>
            <a:r>
              <a:rPr lang="en-US" sz="2000" dirty="0"/>
              <a:t>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Order ACIS-S/HETG</a:t>
            </a:r>
          </a:p>
          <a:p>
            <a:r>
              <a:rPr lang="en-US" sz="2000" dirty="0"/>
              <a:t>1-9 </a:t>
            </a:r>
            <a:r>
              <a:rPr lang="en-US" sz="2000" dirty="0" err="1" smtClean="0"/>
              <a:t>keV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350778" y="194722"/>
            <a:ext cx="274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(PI 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K.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Baganoff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52158" y="1215324"/>
            <a:ext cx="243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Visionary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42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- SPH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(Cuadra+08)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 Wolf-</a:t>
            </a:r>
            <a:r>
              <a:rPr lang="en-US" dirty="0" err="1" smtClean="0">
                <a:solidFill>
                  <a:srgbClr val="FFFF00"/>
                </a:solidFill>
              </a:rPr>
              <a:t>Rayet</a:t>
            </a:r>
            <a:r>
              <a:rPr lang="en-US" dirty="0" smtClean="0">
                <a:solidFill>
                  <a:srgbClr val="FFFF00"/>
                </a:solidFill>
              </a:rPr>
              <a:t> stars </a:t>
            </a:r>
            <a:r>
              <a:rPr lang="en-US" dirty="0" smtClean="0"/>
              <a:t>within 12”</a:t>
            </a:r>
          </a:p>
          <a:p>
            <a:pPr lvl="1"/>
            <a:r>
              <a:rPr lang="en-US" dirty="0" smtClean="0"/>
              <a:t>Orbits</a:t>
            </a:r>
            <a:r>
              <a:rPr lang="en-US" dirty="0"/>
              <a:t>, wind properties known moderately </a:t>
            </a:r>
            <a:r>
              <a:rPr lang="en-US" dirty="0" smtClean="0"/>
              <a:t>well</a:t>
            </a:r>
          </a:p>
          <a:p>
            <a:pPr lvl="1"/>
            <a:r>
              <a:rPr lang="en-US" i="1" dirty="0" err="1" smtClean="0">
                <a:solidFill>
                  <a:srgbClr val="FFFF00"/>
                </a:solidFill>
              </a:rPr>
              <a:t>dM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i="1" dirty="0" err="1" smtClean="0">
                <a:solidFill>
                  <a:srgbClr val="FFFF00"/>
                </a:solidFill>
              </a:rPr>
              <a:t>dt</a:t>
            </a:r>
            <a:r>
              <a:rPr lang="en-US" dirty="0" smtClean="0">
                <a:solidFill>
                  <a:srgbClr val="FFFF00"/>
                </a:solidFill>
              </a:rPr>
              <a:t> ~ 0.5-10 x 10</a:t>
            </a:r>
            <a:r>
              <a:rPr lang="en-US" baseline="30000" dirty="0" smtClean="0">
                <a:solidFill>
                  <a:srgbClr val="FFFF00"/>
                </a:solidFill>
              </a:rPr>
              <a:t>-5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</a:t>
            </a:r>
            <a:r>
              <a:rPr lang="en-US" baseline="-25000" dirty="0" err="1" smtClean="0">
                <a:solidFill>
                  <a:srgbClr val="FFFF00"/>
                </a:solidFill>
              </a:rPr>
              <a:t>sun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</a:rPr>
              <a:t>yr</a:t>
            </a:r>
            <a:endParaRPr lang="en-US" dirty="0" smtClean="0">
              <a:solidFill>
                <a:srgbClr val="FFFF00"/>
              </a:solidFill>
            </a:endParaRPr>
          </a:p>
          <a:p>
            <a:pPr lvl="2"/>
            <a:r>
              <a:rPr lang="en-US" dirty="0"/>
              <a:t>Largest mass-loss-rate objects in vicinity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v</a:t>
            </a:r>
            <a:r>
              <a:rPr lang="en-US" i="1" baseline="-25000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~ 600-2500 km/s</a:t>
            </a:r>
          </a:p>
          <a:p>
            <a:pPr lvl="2"/>
            <a:r>
              <a:rPr lang="en-US" dirty="0" smtClean="0"/>
              <a:t>Shocks -&gt; thermal X-rays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a</a:t>
            </a:r>
            <a:endParaRPr lang="en-US" sz="9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1226107"/>
            <a:ext cx="339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moothed particle hydrodynamics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- SPH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(Cuadra+08)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 Wolf-</a:t>
            </a:r>
            <a:r>
              <a:rPr lang="en-US" dirty="0" err="1" smtClean="0">
                <a:solidFill>
                  <a:srgbClr val="FFFF00"/>
                </a:solidFill>
              </a:rPr>
              <a:t>Rayet</a:t>
            </a:r>
            <a:r>
              <a:rPr lang="en-US" dirty="0" smtClean="0">
                <a:solidFill>
                  <a:srgbClr val="FFFF00"/>
                </a:solidFill>
              </a:rPr>
              <a:t> stars </a:t>
            </a:r>
            <a:r>
              <a:rPr lang="en-US" dirty="0" smtClean="0"/>
              <a:t>within 12”</a:t>
            </a:r>
          </a:p>
          <a:p>
            <a:pPr lvl="1"/>
            <a:r>
              <a:rPr lang="en-US" dirty="0" smtClean="0"/>
              <a:t>Orbits</a:t>
            </a:r>
            <a:r>
              <a:rPr lang="en-US" dirty="0"/>
              <a:t>, wind properties known moderately </a:t>
            </a:r>
            <a:r>
              <a:rPr lang="en-US" dirty="0" smtClean="0"/>
              <a:t>well</a:t>
            </a:r>
          </a:p>
          <a:p>
            <a:pPr lvl="1"/>
            <a:r>
              <a:rPr lang="en-US" i="1" dirty="0" err="1" smtClean="0">
                <a:solidFill>
                  <a:srgbClr val="FFFF00"/>
                </a:solidFill>
              </a:rPr>
              <a:t>dM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i="1" dirty="0" err="1" smtClean="0">
                <a:solidFill>
                  <a:srgbClr val="FFFF00"/>
                </a:solidFill>
              </a:rPr>
              <a:t>dt</a:t>
            </a:r>
            <a:r>
              <a:rPr lang="en-US" dirty="0" smtClean="0">
                <a:solidFill>
                  <a:srgbClr val="FFFF00"/>
                </a:solidFill>
              </a:rPr>
              <a:t> ~ 0.5-10 x 10</a:t>
            </a:r>
            <a:r>
              <a:rPr lang="en-US" baseline="30000" dirty="0" smtClean="0">
                <a:solidFill>
                  <a:srgbClr val="FFFF00"/>
                </a:solidFill>
              </a:rPr>
              <a:t>-5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</a:t>
            </a:r>
            <a:r>
              <a:rPr lang="en-US" baseline="-25000" dirty="0" err="1" smtClean="0">
                <a:solidFill>
                  <a:srgbClr val="FFFF00"/>
                </a:solidFill>
              </a:rPr>
              <a:t>sun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</a:rPr>
              <a:t>yr</a:t>
            </a:r>
            <a:endParaRPr lang="en-US" dirty="0" smtClean="0">
              <a:solidFill>
                <a:srgbClr val="FFFF00"/>
              </a:solidFill>
            </a:endParaRPr>
          </a:p>
          <a:p>
            <a:pPr lvl="2"/>
            <a:r>
              <a:rPr lang="en-US" dirty="0"/>
              <a:t>Largest mass-loss-rate objects in vicinity</a:t>
            </a:r>
          </a:p>
          <a:p>
            <a:pPr lvl="1"/>
            <a:r>
              <a:rPr lang="en-US" i="1" dirty="0" smtClean="0">
                <a:solidFill>
                  <a:srgbClr val="FFFF00"/>
                </a:solidFill>
              </a:rPr>
              <a:t>v</a:t>
            </a:r>
            <a:r>
              <a:rPr lang="en-US" i="1" baseline="-25000" dirty="0" smtClean="0">
                <a:solidFill>
                  <a:srgbClr val="FFFF00"/>
                </a:solidFill>
              </a:rPr>
              <a:t>∞</a:t>
            </a:r>
            <a:r>
              <a:rPr lang="en-US" dirty="0" smtClean="0">
                <a:solidFill>
                  <a:srgbClr val="FFFF00"/>
                </a:solidFill>
              </a:rPr>
              <a:t> ~ 600-2500 km/s</a:t>
            </a:r>
          </a:p>
          <a:p>
            <a:pPr lvl="2"/>
            <a:r>
              <a:rPr lang="en-US" dirty="0" smtClean="0"/>
              <a:t>Shocks -&gt; thermal X-rays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sz="900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Initial condition: run N-Body backwards 1100 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Simulation: point masses (stars) eject SPH particles (stellar winds) over 1100 </a:t>
            </a:r>
            <a:r>
              <a:rPr lang="en-US" dirty="0" err="1" smtClean="0"/>
              <a:t>yr</a:t>
            </a:r>
            <a:r>
              <a:rPr lang="en-US" dirty="0" smtClean="0"/>
              <a:t> to present day</a:t>
            </a:r>
          </a:p>
          <a:p>
            <a:endParaRPr lang="en-US" sz="900" dirty="0" smtClean="0"/>
          </a:p>
          <a:p>
            <a:r>
              <a:rPr lang="en-US" dirty="0" smtClean="0"/>
              <a:t>Result: </a:t>
            </a:r>
            <a:r>
              <a:rPr lang="el-GR" i="1" dirty="0" smtClean="0">
                <a:solidFill>
                  <a:srgbClr val="FFFF00"/>
                </a:solidFill>
              </a:rPr>
              <a:t>ρ</a:t>
            </a:r>
            <a:r>
              <a:rPr lang="en-US" dirty="0" smtClean="0">
                <a:solidFill>
                  <a:srgbClr val="FFFF00"/>
                </a:solidFill>
              </a:rPr>
              <a:t> &amp; </a:t>
            </a:r>
            <a:r>
              <a:rPr lang="en-US" i="1" dirty="0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structure in </a:t>
            </a:r>
            <a:r>
              <a:rPr lang="en-US" i="1" dirty="0" smtClean="0"/>
              <a:t>r</a:t>
            </a:r>
            <a:r>
              <a:rPr lang="en-US" dirty="0" smtClean="0"/>
              <a:t>=12” region surrounding SMBH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7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in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2888" y="365760"/>
            <a:ext cx="6318504" cy="6318504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65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Column</a:t>
            </a:r>
            <a:br>
              <a:rPr lang="en-US" smtClean="0"/>
            </a:br>
            <a:r>
              <a:rPr lang="en-US" smtClean="0"/>
              <a:t>Density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0326" y="3152753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±6”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16200000">
            <a:off x="-448178" y="3768625"/>
            <a:ext cx="4999983" cy="844111"/>
            <a:chOff x="-2206487" y="5892800"/>
            <a:chExt cx="12036287" cy="203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2934" t="73457" r="21249" b="6790"/>
            <a:stretch/>
          </p:blipFill>
          <p:spPr>
            <a:xfrm>
              <a:off x="-2206487" y="5892800"/>
              <a:ext cx="12036287" cy="2032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761651" y="6039677"/>
              <a:ext cx="11109959" cy="7680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189412" y="5377245"/>
            <a:ext cx="1759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Cuadra+08</a:t>
            </a:r>
          </a:p>
        </p:txBody>
      </p:sp>
    </p:spTree>
    <p:extLst>
      <p:ext uri="{BB962C8B-B14F-4D97-AF65-F5344CB8AC3E}">
        <p14:creationId xmlns:p14="http://schemas.microsoft.com/office/powerpoint/2010/main" val="10754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65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Column</a:t>
            </a:r>
            <a:br>
              <a:rPr lang="en-US" smtClean="0"/>
            </a:br>
            <a:r>
              <a:rPr lang="en-US" smtClean="0"/>
              <a:t>Density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 rot="16200000">
            <a:off x="-448178" y="3768625"/>
            <a:ext cx="4999983" cy="844111"/>
            <a:chOff x="-2206487" y="5892800"/>
            <a:chExt cx="12036287" cy="203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2934" t="73457" r="21249" b="6790"/>
            <a:stretch/>
          </p:blipFill>
          <p:spPr>
            <a:xfrm>
              <a:off x="-2206487" y="5892800"/>
              <a:ext cx="12036287" cy="2032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761651" y="6039677"/>
              <a:ext cx="11109959" cy="7680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189412" y="5377245"/>
            <a:ext cx="1759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Cuadra+08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6250" t="10741" r="48721" b="28623"/>
          <a:stretch/>
        </p:blipFill>
        <p:spPr>
          <a:xfrm>
            <a:off x="2534884" y="365126"/>
            <a:ext cx="6496490" cy="6325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326" y="3152753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±6”</a:t>
            </a:r>
          </a:p>
        </p:txBody>
      </p:sp>
    </p:spTree>
    <p:extLst>
      <p:ext uri="{BB962C8B-B14F-4D97-AF65-F5344CB8AC3E}">
        <p14:creationId xmlns:p14="http://schemas.microsoft.com/office/powerpoint/2010/main" val="290715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SMBH Outflow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62943" y="196910"/>
            <a:ext cx="4555223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radiatively inefficient accretion flow (RIAF) </a:t>
            </a: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  <a:p>
            <a:pPr marL="190500" lvl="0" defTabSz="3467279">
              <a:defRPr/>
            </a:pPr>
            <a:r>
              <a:rPr lang="en-US" sz="2400" kern="0" dirty="0"/>
              <a:t>i</a:t>
            </a:r>
            <a:r>
              <a:rPr lang="en-US" sz="2400" kern="0" dirty="0" smtClean="0"/>
              <a:t>ncreased X-ray activity in past</a:t>
            </a:r>
          </a:p>
          <a:p>
            <a:pPr marL="190500" lvl="0" defTabSz="3467279">
              <a:defRPr/>
            </a:pP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(Ponti+10)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44540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err="1"/>
              <a:t>v</a:t>
            </a:r>
            <a:r>
              <a:rPr lang="en-US" sz="2400" kern="0" dirty="0" err="1" smtClean="0"/>
              <a:t>_outflow</a:t>
            </a:r>
            <a:r>
              <a:rPr lang="en-US" sz="2400" kern="0" dirty="0" smtClean="0"/>
              <a:t> = 5e8 km/s         </a:t>
            </a:r>
            <a:r>
              <a:rPr lang="en-US" sz="2400" kern="0" dirty="0" err="1" smtClean="0"/>
              <a:t>Mdot_out</a:t>
            </a:r>
            <a:r>
              <a:rPr lang="en-US" sz="2400" kern="0" dirty="0" smtClean="0"/>
              <a:t> = 1e-4         </a:t>
            </a:r>
            <a:r>
              <a:rPr lang="en-US" sz="2400" kern="0" dirty="0" err="1" smtClean="0"/>
              <a:t>v_outflow</a:t>
            </a:r>
            <a:r>
              <a:rPr lang="en-US" sz="2400" kern="0" dirty="0" smtClean="0"/>
              <a:t> = 1e9 km/s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644" y="1266964"/>
            <a:ext cx="455522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Cuadra+15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92" y="1929068"/>
            <a:ext cx="9754976" cy="38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SMBH Outflow</a:t>
            </a:r>
            <a:endParaRPr lang="en-US" dirty="0"/>
          </a:p>
        </p:txBody>
      </p:sp>
      <p:pic>
        <p:nvPicPr>
          <p:cNvPr id="5" name="burst_fid_v1e9_ex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6292" y="1934786"/>
            <a:ext cx="9754976" cy="3850546"/>
          </a:xfrm>
        </p:spPr>
      </p:pic>
      <p:sp>
        <p:nvSpPr>
          <p:cNvPr id="4" name="TextBox 3"/>
          <p:cNvSpPr txBox="1"/>
          <p:nvPr/>
        </p:nvSpPr>
        <p:spPr>
          <a:xfrm>
            <a:off x="4462943" y="196910"/>
            <a:ext cx="4555223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/>
              <a:t>radiatively inefficient accretion flow (RIAF) </a:t>
            </a: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(Wang+13)</a:t>
            </a:r>
          </a:p>
          <a:p>
            <a:pPr marL="190500" lvl="0" defTabSz="3467279">
              <a:defRPr/>
            </a:pPr>
            <a:r>
              <a:rPr lang="en-US" sz="2400" kern="0" dirty="0"/>
              <a:t>i</a:t>
            </a:r>
            <a:r>
              <a:rPr lang="en-US" sz="2400" kern="0" dirty="0" smtClean="0"/>
              <a:t>ncreased X-ray activity in past</a:t>
            </a:r>
          </a:p>
          <a:p>
            <a:pPr marL="190500" lvl="0" defTabSz="3467279">
              <a:defRPr/>
            </a:pP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(Ponti+10)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44540"/>
            <a:ext cx="914400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err="1"/>
              <a:t>v</a:t>
            </a:r>
            <a:r>
              <a:rPr lang="en-US" sz="2400" kern="0" dirty="0" err="1" smtClean="0"/>
              <a:t>_outflow</a:t>
            </a:r>
            <a:r>
              <a:rPr lang="en-US" sz="2400" kern="0" dirty="0" smtClean="0"/>
              <a:t> = 5e8 km/s         </a:t>
            </a:r>
            <a:r>
              <a:rPr lang="en-US" sz="2400" kern="0" dirty="0" err="1" smtClean="0"/>
              <a:t>Mdot_out</a:t>
            </a:r>
            <a:r>
              <a:rPr lang="en-US" sz="2400" kern="0" dirty="0" smtClean="0"/>
              <a:t> = 1e-4         </a:t>
            </a:r>
            <a:r>
              <a:rPr lang="en-US" sz="2400" kern="0" dirty="0" err="1" smtClean="0"/>
              <a:t>v_outflow</a:t>
            </a:r>
            <a:r>
              <a:rPr lang="en-US" sz="2400" kern="0" dirty="0" smtClean="0"/>
              <a:t> = 1e9 km/s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644" y="1266964"/>
            <a:ext cx="455522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90500" lvl="0" defTabSz="3467279">
              <a:defRPr/>
            </a:pPr>
            <a:r>
              <a:rPr lang="en-US" sz="2400" kern="0" dirty="0" smtClean="0">
                <a:solidFill>
                  <a:schemeClr val="tx1">
                    <a:lumMod val="75000"/>
                  </a:schemeClr>
                </a:solidFill>
              </a:rPr>
              <a:t>Cuadra+15</a:t>
            </a:r>
          </a:p>
        </p:txBody>
      </p:sp>
    </p:spTree>
    <p:extLst>
      <p:ext uri="{BB962C8B-B14F-4D97-AF65-F5344CB8AC3E}">
        <p14:creationId xmlns:p14="http://schemas.microsoft.com/office/powerpoint/2010/main" val="5531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</TotalTime>
  <Words>511</Words>
  <Application>Microsoft Office PowerPoint</Application>
  <PresentationFormat>On-screen Show (4:3)</PresentationFormat>
  <Paragraphs>149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Office Theme</vt:lpstr>
      <vt:lpstr>Modeling Diffuse X-ray Emission around the Galactic Center  from Colliding Stellar Winds</vt:lpstr>
      <vt:lpstr>Observations – Chandra XVP</vt:lpstr>
      <vt:lpstr>Observations – Chandra XVP</vt:lpstr>
      <vt:lpstr>Hydrodynamics - SPH (Cuadra+08)</vt:lpstr>
      <vt:lpstr>Hydrodynamics - SPH (Cuadra+08)</vt:lpstr>
      <vt:lpstr>PowerPoint Presentation</vt:lpstr>
      <vt:lpstr>PowerPoint Presentation</vt:lpstr>
      <vt:lpstr>SMBH Outflow</vt:lpstr>
      <vt:lpstr>SMBH Outflow</vt:lpstr>
      <vt:lpstr>X-ray Calculation (Russell13)</vt:lpstr>
      <vt:lpstr>X-ray Calculation (cont.)</vt:lpstr>
      <vt:lpstr>X-ray Image: Models vs. Data</vt:lpstr>
      <vt:lpstr>X-ray Image: Models vs. Data</vt:lpstr>
      <vt:lpstr>X-ray Spectra: Models vs. Data</vt:lpstr>
      <vt:lpstr>X-ray Spectra: Models vs. Data</vt:lpstr>
      <vt:lpstr>Summary</vt:lpstr>
      <vt:lpstr>Extra Slides</vt:lpstr>
      <vt:lpstr>PowerPoint Presentation</vt:lpstr>
      <vt:lpstr>PowerPoint Presentation</vt:lpstr>
      <vt:lpstr>PowerPoint Presentation</vt:lpstr>
      <vt:lpstr>X-ray Image: Models vs. Data</vt:lpstr>
      <vt:lpstr>X-ray Image: Models vs. Data</vt:lpstr>
      <vt:lpstr>WR Abundances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Diffuse X-ray Emission around the Galactic Center  from Colliding Stellar Winds</dc:title>
  <dc:creator>Christopher Russell</dc:creator>
  <cp:lastModifiedBy>Christopher Russell</cp:lastModifiedBy>
  <cp:revision>16</cp:revision>
  <dcterms:created xsi:type="dcterms:W3CDTF">2016-01-07T14:45:43Z</dcterms:created>
  <dcterms:modified xsi:type="dcterms:W3CDTF">2016-01-12T19:07:21Z</dcterms:modified>
</cp:coreProperties>
</file>